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  <p:sldMasterId id="2147483667" r:id="rId3"/>
  </p:sldMasterIdLst>
  <p:notesMasterIdLst>
    <p:notesMasterId r:id="rId23"/>
  </p:notesMasterIdLst>
  <p:sldIdLst>
    <p:sldId id="433" r:id="rId4"/>
    <p:sldId id="436" r:id="rId5"/>
    <p:sldId id="441" r:id="rId6"/>
    <p:sldId id="440" r:id="rId7"/>
    <p:sldId id="434" r:id="rId8"/>
    <p:sldId id="439" r:id="rId9"/>
    <p:sldId id="313" r:id="rId10"/>
    <p:sldId id="442" r:id="rId11"/>
    <p:sldId id="437" r:id="rId12"/>
    <p:sldId id="438" r:id="rId13"/>
    <p:sldId id="443" r:id="rId14"/>
    <p:sldId id="446" r:id="rId15"/>
    <p:sldId id="449" r:id="rId16"/>
    <p:sldId id="447" r:id="rId17"/>
    <p:sldId id="448" r:id="rId18"/>
    <p:sldId id="444" r:id="rId19"/>
    <p:sldId id="445" r:id="rId20"/>
    <p:sldId id="450" r:id="rId21"/>
    <p:sldId id="435" r:id="rId22"/>
  </p:sldIdLst>
  <p:sldSz cx="9144000" cy="5143500" type="screen16x9"/>
  <p:notesSz cx="6858000" cy="9144000"/>
  <p:defaultTextStyle>
    <a:defPPr marL="0" marR="0" indent="0" algn="l" defTabSz="57374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43434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286870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430305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573740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717175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860609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004046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147480" algn="ctr" defTabSz="36655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9F1E"/>
    <a:srgbClr val="C62828"/>
    <a:srgbClr val="000000"/>
    <a:srgbClr val="DA2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132" y="3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0171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1pPr>
    <a:lvl2pPr indent="143434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2pPr>
    <a:lvl3pPr indent="286870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3pPr>
    <a:lvl4pPr indent="430305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4pPr>
    <a:lvl5pPr indent="573740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5pPr>
    <a:lvl6pPr indent="717175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6pPr>
    <a:lvl7pPr indent="860609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7pPr>
    <a:lvl8pPr indent="1004046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8pPr>
    <a:lvl9pPr indent="1147480" defTabSz="286870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F729A-0AF0-4995-B32B-9504BC68960C}" type="slidenum">
              <a:rPr kumimoji="0" lang="de-DE" sz="15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66556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85597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260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09D5F425-26AD-484E-997D-DB74041619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491"/>
            <a:ext cx="9144000" cy="521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3F0D8B-2C85-495F-95DB-2FC430A5C283}"/>
              </a:ext>
            </a:extLst>
          </p:cNvPr>
          <p:cNvSpPr/>
          <p:nvPr userDrawn="1"/>
        </p:nvSpPr>
        <p:spPr>
          <a:xfrm>
            <a:off x="1474076" y="3442428"/>
            <a:ext cx="5856889" cy="918281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A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867875" y="924947"/>
            <a:ext cx="7358063" cy="639977"/>
          </a:xfrm>
          <a:prstGeom prst="rect">
            <a:avLst/>
          </a:prstGeom>
        </p:spPr>
        <p:txBody>
          <a:bodyPr anchor="b"/>
          <a:lstStyle>
            <a:lvl1pPr>
              <a:defRPr sz="3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344250" y="1860550"/>
            <a:ext cx="4405313" cy="407988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>
                <a:latin typeface="Open Sans"/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Authors/sub-title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016" y="3442428"/>
            <a:ext cx="1983145" cy="8992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72" y="3470732"/>
            <a:ext cx="2738847" cy="8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8064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14916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867875" y="924947"/>
            <a:ext cx="7358063" cy="639977"/>
          </a:xfrm>
          <a:prstGeom prst="rect">
            <a:avLst/>
          </a:prstGeom>
        </p:spPr>
        <p:txBody>
          <a:bodyPr anchor="b"/>
          <a:lstStyle>
            <a:lvl1pPr>
              <a:defRPr sz="3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344250" y="1860550"/>
            <a:ext cx="4405313" cy="407988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>
                <a:latin typeface="Open Sans"/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Authors/sub-title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016" y="3442428"/>
            <a:ext cx="1983145" cy="8992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72" y="3423434"/>
            <a:ext cx="2738847" cy="8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6748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09D5F425-26AD-484E-997D-DB74041619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491"/>
            <a:ext cx="9144000" cy="521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3F0D8B-2C85-495F-95DB-2FC430A5C283}"/>
              </a:ext>
            </a:extLst>
          </p:cNvPr>
          <p:cNvSpPr/>
          <p:nvPr userDrawn="1"/>
        </p:nvSpPr>
        <p:spPr>
          <a:xfrm>
            <a:off x="1474076" y="3442428"/>
            <a:ext cx="5856889" cy="918281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A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867875" y="924947"/>
            <a:ext cx="7358063" cy="639977"/>
          </a:xfrm>
          <a:prstGeom prst="rect">
            <a:avLst/>
          </a:prstGeom>
        </p:spPr>
        <p:txBody>
          <a:bodyPr anchor="b"/>
          <a:lstStyle>
            <a:lvl1pPr>
              <a:defRPr sz="3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344250" y="1860550"/>
            <a:ext cx="4405313" cy="407988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>
                <a:latin typeface="Open Sans"/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Authors/sub-title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016" y="3442428"/>
            <a:ext cx="1983145" cy="8992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72" y="3470732"/>
            <a:ext cx="2738847" cy="8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4571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69727" y="376164"/>
            <a:ext cx="7804548" cy="654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xfrm>
            <a:off x="669729" y="1030267"/>
            <a:ext cx="7804547" cy="3233663"/>
          </a:xfrm>
          <a:prstGeom prst="rect">
            <a:avLst/>
          </a:prstGeom>
        </p:spPr>
        <p:txBody>
          <a:bodyPr anchor="t"/>
          <a:lstStyle>
            <a:lvl1pPr>
              <a:spcBef>
                <a:spcPts val="0"/>
              </a:spcBef>
              <a:spcAft>
                <a:spcPts val="1200"/>
              </a:spcAft>
              <a:buSzPct val="120000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557774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800">
                <a:latin typeface="Open Sans"/>
                <a:ea typeface="Open Sans"/>
                <a:cs typeface="Open Sans"/>
                <a:sym typeface="Open Sans"/>
              </a:defRPr>
            </a:lvl2pPr>
            <a:lvl3pPr marL="836662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1115550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1394438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85154"/>
            <a:ext cx="1458506" cy="6613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25" y="4511027"/>
            <a:ext cx="2138176" cy="6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0351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&amp; Bullets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312E408D-3F32-4803-BA90-D00167D82C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491"/>
            <a:ext cx="9144000" cy="521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69727" y="376164"/>
            <a:ext cx="7804548" cy="654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xfrm>
            <a:off x="669729" y="1030267"/>
            <a:ext cx="7804547" cy="3233663"/>
          </a:xfrm>
          <a:prstGeom prst="rect">
            <a:avLst/>
          </a:prstGeom>
        </p:spPr>
        <p:txBody>
          <a:bodyPr anchor="t"/>
          <a:lstStyle>
            <a:lvl1pPr>
              <a:spcBef>
                <a:spcPts val="0"/>
              </a:spcBef>
              <a:spcAft>
                <a:spcPts val="1200"/>
              </a:spcAft>
              <a:buSzPct val="120000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557774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800">
                <a:latin typeface="Open Sans"/>
                <a:ea typeface="Open Sans"/>
                <a:cs typeface="Open Sans"/>
                <a:sym typeface="Open Sans"/>
              </a:defRPr>
            </a:lvl2pPr>
            <a:lvl3pPr marL="836662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1115550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1394438" indent="-278888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85154"/>
            <a:ext cx="1458506" cy="6613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25" y="4511027"/>
            <a:ext cx="2138176" cy="6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3140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3937E-BAAB-40A2-A61A-DEE7D4967BE0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7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69727" y="64871"/>
            <a:ext cx="7804548" cy="654100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xfrm>
            <a:off x="669727" y="816253"/>
            <a:ext cx="7804547" cy="3233663"/>
          </a:xfrm>
          <a:prstGeom prst="rect">
            <a:avLst/>
          </a:prstGeom>
        </p:spPr>
        <p:txBody>
          <a:bodyPr anchor="t"/>
          <a:lstStyle>
            <a:lvl1pPr>
              <a:spcBef>
                <a:spcPts val="0"/>
              </a:spcBef>
              <a:spcAft>
                <a:spcPts val="1200"/>
              </a:spcAft>
              <a:buSzPct val="120000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557802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800">
                <a:latin typeface="Open Sans"/>
                <a:ea typeface="Open Sans"/>
                <a:cs typeface="Open Sans"/>
                <a:sym typeface="Open Sans"/>
              </a:defRPr>
            </a:lvl2pPr>
            <a:lvl3pPr marL="836704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1115606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400">
                <a:latin typeface="Open Sans"/>
                <a:ea typeface="Open Sans"/>
                <a:cs typeface="Open Sans"/>
                <a:sym typeface="Open Sans"/>
              </a:defRPr>
            </a:lvl4pPr>
            <a:lvl5pPr marL="1394507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400"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5152"/>
            <a:ext cx="1458506" cy="6613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24" y="4511025"/>
            <a:ext cx="2138176" cy="635509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Bullets 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B718A417-C800-5F39-9392-A1FCC8F6A8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89B741-AF8A-CC1B-482B-1D64D0F399D2}"/>
              </a:ext>
            </a:extLst>
          </p:cNvPr>
          <p:cNvSpPr/>
          <p:nvPr userDrawn="1"/>
        </p:nvSpPr>
        <p:spPr>
          <a:xfrm>
            <a:off x="6967538" y="4478807"/>
            <a:ext cx="2176462" cy="664693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A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69727" y="64871"/>
            <a:ext cx="7804548" cy="654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xfrm>
            <a:off x="669727" y="816253"/>
            <a:ext cx="7804547" cy="3233663"/>
          </a:xfrm>
          <a:prstGeom prst="rect">
            <a:avLst/>
          </a:prstGeom>
        </p:spPr>
        <p:txBody>
          <a:bodyPr anchor="t"/>
          <a:lstStyle>
            <a:lvl1pPr>
              <a:spcBef>
                <a:spcPts val="0"/>
              </a:spcBef>
              <a:spcAft>
                <a:spcPts val="1200"/>
              </a:spcAft>
              <a:buSzPct val="120000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557802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800">
                <a:latin typeface="Open Sans"/>
                <a:ea typeface="Open Sans"/>
                <a:cs typeface="Open Sans"/>
                <a:sym typeface="Open Sans"/>
              </a:defRPr>
            </a:lvl2pPr>
            <a:lvl3pPr marL="836704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1115606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400">
                <a:latin typeface="Open Sans"/>
                <a:ea typeface="Open Sans"/>
                <a:cs typeface="Open Sans"/>
                <a:sym typeface="Open Sans"/>
              </a:defRPr>
            </a:lvl4pPr>
            <a:lvl5pPr marL="1394507" indent="-278902">
              <a:spcBef>
                <a:spcPts val="0"/>
              </a:spcBef>
              <a:spcAft>
                <a:spcPts val="600"/>
              </a:spcAft>
              <a:buFontTx/>
              <a:buChar char="-"/>
              <a:defRPr sz="1400"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594"/>
            <a:ext cx="1458506" cy="6613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24" y="4505310"/>
            <a:ext cx="2138176" cy="6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6576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ck 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566108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Whit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57284" y="4902400"/>
            <a:ext cx="224673" cy="2182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3949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669729" y="381877"/>
            <a:ext cx="7804547" cy="6426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717783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669727" y="381875"/>
            <a:ext cx="7804547" cy="6426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292929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071646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0050" y="1187634"/>
            <a:ext cx="8343900" cy="336485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sz="1600"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7235" y="4747358"/>
            <a:ext cx="1027755" cy="396142"/>
          </a:xfrm>
          <a:prstGeom prst="rect">
            <a:avLst/>
          </a:prstGeom>
        </p:spPr>
        <p:txBody>
          <a:bodyPr/>
          <a:lstStyle/>
          <a:p>
            <a:r>
              <a:rPr lang="de-DE" noProof="0"/>
              <a:t>29.03.2021</a:t>
            </a:r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6847" y="4747358"/>
            <a:ext cx="224673" cy="21826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1696EC4-B4CF-4701-AD06-A8439D6D8E1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40BE303-A4F2-4BCB-AF82-DC9DDFB7C7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153"/>
            <a:ext cx="6869178" cy="57581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8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69727" y="133945"/>
            <a:ext cx="7804547" cy="1138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75" tIns="31875" rIns="31875" bIns="31875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69727" y="1366242"/>
            <a:ext cx="7804547" cy="3315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75" tIns="31875" rIns="31875" bIns="31875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58887" y="4902400"/>
            <a:ext cx="221467" cy="218261"/>
          </a:xfrm>
          <a:prstGeom prst="rect">
            <a:avLst/>
          </a:prstGeom>
          <a:ln w="12700">
            <a:miter lim="400000"/>
          </a:ln>
        </p:spPr>
        <p:txBody>
          <a:bodyPr wrap="none" lIns="31875" tIns="31875" rIns="31875" bIns="31875">
            <a:spAutoFit/>
          </a:bodyPr>
          <a:lstStyle>
            <a:lvl1pPr>
              <a:defRPr sz="1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3" r:id="rId2"/>
    <p:sldLayoutId id="2147483658" r:id="rId3"/>
    <p:sldLayoutId id="2147483656" r:id="rId4"/>
    <p:sldLayoutId id="2147483659" r:id="rId5"/>
    <p:sldLayoutId id="2147483661" r:id="rId6"/>
  </p:sldLayoutIdLst>
  <p:transition spd="med"/>
  <p:txStyles>
    <p:titleStyle>
      <a:lvl1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278902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557802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836704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115606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394507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673408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952310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231211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510112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43434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8687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30305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57374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17175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860609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04046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14748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69727" y="133945"/>
            <a:ext cx="7804547" cy="1138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1875" tIns="31875" rIns="31875" bIns="31875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69727" y="1366242"/>
            <a:ext cx="7804547" cy="3315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1875" tIns="31875" rIns="31875" bIns="31875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58887" y="4902400"/>
            <a:ext cx="221467" cy="218261"/>
          </a:xfrm>
          <a:prstGeom prst="rect">
            <a:avLst/>
          </a:prstGeom>
          <a:ln w="12700">
            <a:miter lim="400000"/>
          </a:ln>
        </p:spPr>
        <p:txBody>
          <a:bodyPr wrap="none" lIns="31875" tIns="31875" rIns="31875" bIns="31875">
            <a:spAutoFit/>
          </a:bodyPr>
          <a:lstStyle>
            <a:lvl1pPr>
              <a:defRPr sz="1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06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ransition spd="med"/>
  <p:txStyles>
    <p:titleStyle>
      <a:lvl1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278902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557802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836704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115606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394507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673408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952310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231211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510112" marR="0" indent="-278902" algn="l" defTabSz="366556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43434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8687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30305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57374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17175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860609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04046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147480" algn="ctr" defTabSz="36655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69729" y="133947"/>
            <a:ext cx="7804547" cy="1138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74" tIns="31874" rIns="31874" bIns="31874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69729" y="1366243"/>
            <a:ext cx="7804547" cy="3315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74" tIns="31874" rIns="31874" bIns="31874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58889" y="4902402"/>
            <a:ext cx="221467" cy="218261"/>
          </a:xfrm>
          <a:prstGeom prst="rect">
            <a:avLst/>
          </a:prstGeom>
          <a:ln w="12700">
            <a:miter lim="400000"/>
          </a:ln>
        </p:spPr>
        <p:txBody>
          <a:bodyPr wrap="none" lIns="31874" tIns="31874" rIns="31874" bIns="31874">
            <a:spAutoFit/>
          </a:bodyPr>
          <a:lstStyle>
            <a:lvl1pPr>
              <a:defRPr sz="1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526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ransition spd="med"/>
  <p:hf sldNum="0" hdr="0" ftr="0" dt="0"/>
  <p:txStyles>
    <p:titleStyle>
      <a:lvl1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278888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557774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836662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115550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394438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673324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952213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231100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509986" marR="0" indent="-278888" algn="l" defTabSz="366538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43428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86856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30284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573712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17139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860567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03996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147422" algn="ctr" defTabSz="36653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03/PhysRevD.101.042003" TargetMode="External"/><Relationship Id="rId3" Type="http://schemas.openxmlformats.org/officeDocument/2006/relationships/hyperlink" Target="https://doi.org/10.1016/j.astropartphys.2009.11.006" TargetMode="External"/><Relationship Id="rId7" Type="http://schemas.openxmlformats.org/officeDocument/2006/relationships/hyperlink" Target="https://doi.org/10.1103/PhysRevD.99.042001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doi.org/10.1088/0264-9381/31/10/105014" TargetMode="External"/><Relationship Id="rId4" Type="http://schemas.openxmlformats.org/officeDocument/2006/relationships/image" Target="../media/image19.jpe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5488/3567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03/PhysRevD.103.12200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cc.ligo.org/LIGO-G2001539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et-gw.eu/tds/?content=3&amp;r=17713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avity.phys.titech.ac.jp/GWADW2022/talks/Badaracco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logbook.virgo-gw.eu/virgo/?r=3798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et-gw.eu/tds/?content=3&amp;r=17878" TargetMode="External"/><Relationship Id="rId2" Type="http://schemas.openxmlformats.org/officeDocument/2006/relationships/hyperlink" Target="https://gitlab.et-gw.eu/et/isb/active-noise-mitigation/suspensionmodels/-/blob/master/etSuspensionChain/SidlesSigg_res_freq_ET.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apps.et-gw.eu/tds/?content=3&amp;r=1724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et-gw.eu/tds/?content=3&amp;r=17853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tds.virgo-gw.eu/?content=3&amp;r=20526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journals.aps.org/prd/pdf/10.1103/PhysRevD.102.062003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hyperlink" Target="https://apps.et-gw.eu/tds/?content=3&amp;r=17853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dcc.ligo.org/G2200844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www.gravity.phys.titech.ac.jp/GWADW2022/talks/Polini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855379-BA27-9A1D-D82C-405FCC57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ET at 3 Hz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90FC1A-5FD1-106B-5828-D8B8725A0F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44250" y="1860550"/>
            <a:ext cx="4405313" cy="897889"/>
          </a:xfrm>
        </p:spPr>
        <p:txBody>
          <a:bodyPr>
            <a:normAutofit/>
          </a:bodyPr>
          <a:lstStyle/>
          <a:p>
            <a:r>
              <a:rPr lang="en-US" sz="1600" dirty="0"/>
              <a:t>Conor Mow-Lowry</a:t>
            </a:r>
          </a:p>
          <a:p>
            <a:r>
              <a:rPr lang="en-AU" sz="1600" dirty="0"/>
              <a:t>For the ET Instrument Science Board</a:t>
            </a:r>
          </a:p>
        </p:txBody>
      </p:sp>
    </p:spTree>
    <p:extLst>
      <p:ext uri="{BB962C8B-B14F-4D97-AF65-F5344CB8AC3E}">
        <p14:creationId xmlns:p14="http://schemas.microsoft.com/office/powerpoint/2010/main" val="81711221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F8C46-1759-D4BC-8C7E-08F0A4E5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Auxiliary lengths	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F3B68-3E0D-9B87-60ED-FA6C31FD3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MICH, PRCL, and SRCL all couple to DARM.</a:t>
            </a:r>
          </a:p>
          <a:p>
            <a:r>
              <a:rPr lang="en-US" dirty="0"/>
              <a:t>Largely not via ‘intrinsic’ motion, but via </a:t>
            </a:r>
            <a:br>
              <a:rPr lang="en-US" dirty="0"/>
            </a:br>
            <a:r>
              <a:rPr lang="en-US" dirty="0"/>
              <a:t>		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sensing noise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controls 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motion 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Optical coupling.</a:t>
            </a:r>
          </a:p>
          <a:p>
            <a:r>
              <a:rPr lang="en-US" dirty="0">
                <a:sym typeface="Wingdings" panose="05000000000000000000" pitchFamily="2" charset="2"/>
              </a:rPr>
              <a:t>Sensing noise is intrinsic, but controls are only required to reach the necessary residual RMS </a:t>
            </a:r>
            <a:br>
              <a:rPr lang="en-US" dirty="0">
                <a:sym typeface="Wingdings" panose="05000000000000000000" pitchFamily="2" charset="2"/>
              </a:rPr>
            </a:br>
            <a:r>
              <a:rPr lang="en-US" dirty="0">
                <a:sym typeface="Wingdings" panose="05000000000000000000" pitchFamily="2" charset="2"/>
              </a:rPr>
              <a:t>				 Current strategy is </a:t>
            </a:r>
            <a:r>
              <a:rPr lang="en-US" dirty="0" err="1">
                <a:sym typeface="Wingdings" panose="05000000000000000000" pitchFamily="2" charset="2"/>
              </a:rPr>
              <a:t>substraction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1A2178-014F-AA5B-8461-13B6D45001AD}"/>
              </a:ext>
            </a:extLst>
          </p:cNvPr>
          <p:cNvGrpSpPr/>
          <p:nvPr/>
        </p:nvGrpSpPr>
        <p:grpSpPr>
          <a:xfrm>
            <a:off x="190024" y="2951248"/>
            <a:ext cx="2388076" cy="1639211"/>
            <a:chOff x="831374" y="3032808"/>
            <a:chExt cx="2388076" cy="163921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8A3FC2-9DFD-20FD-5498-71F103B15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66108">
              <a:off x="831374" y="3032808"/>
              <a:ext cx="2388076" cy="161095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673D53-0B3D-3D71-B943-67CF6C3ED1C3}"/>
                </a:ext>
              </a:extLst>
            </p:cNvPr>
            <p:cNvSpPr txBox="1"/>
            <p:nvPr/>
          </p:nvSpPr>
          <p:spPr>
            <a:xfrm rot="549856">
              <a:off x="1143001" y="4425798"/>
              <a:ext cx="1257300" cy="2462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AU" sz="1000" b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hlinkClick r:id="rId3"/>
                </a:rPr>
                <a:t>Virgo LSC 2009</a:t>
              </a:r>
              <a:endParaRPr lang="en-AU" sz="1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B228CB-E4A0-1418-719F-E7F76AB06480}"/>
              </a:ext>
            </a:extLst>
          </p:cNvPr>
          <p:cNvGrpSpPr/>
          <p:nvPr/>
        </p:nvGrpSpPr>
        <p:grpSpPr>
          <a:xfrm rot="21341186">
            <a:off x="2439158" y="3276749"/>
            <a:ext cx="2311895" cy="1473514"/>
            <a:chOff x="3078591" y="3175043"/>
            <a:chExt cx="2311895" cy="14735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220890A-6377-92F5-B6C3-A15A23C2E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04772">
              <a:off x="3078591" y="3175043"/>
              <a:ext cx="2311895" cy="122195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7A7430E-02AA-C42A-2DB4-C6A782AF2E79}"/>
                </a:ext>
              </a:extLst>
            </p:cNvPr>
            <p:cNvSpPr txBox="1"/>
            <p:nvPr/>
          </p:nvSpPr>
          <p:spPr>
            <a:xfrm rot="21087253">
              <a:off x="3596598" y="4402336"/>
              <a:ext cx="1482694" cy="2462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AU" sz="1000" b="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hlinkClick r:id="rId5"/>
                </a:rPr>
                <a:t>Meadors</a:t>
              </a:r>
              <a:r>
                <a:rPr lang="en-AU" sz="1000" b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hlinkClick r:id="rId5"/>
                </a:rPr>
                <a:t>, LIGO, 2014</a:t>
              </a:r>
              <a:endParaRPr lang="en-AU" sz="1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EE215D-4372-7063-A7D3-9D0CA98EF88A}"/>
              </a:ext>
            </a:extLst>
          </p:cNvPr>
          <p:cNvGrpSpPr/>
          <p:nvPr/>
        </p:nvGrpSpPr>
        <p:grpSpPr>
          <a:xfrm>
            <a:off x="4838162" y="3295650"/>
            <a:ext cx="1765838" cy="1580866"/>
            <a:chOff x="5223740" y="3275227"/>
            <a:chExt cx="2026221" cy="163588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4213594-7216-0CF4-4695-26684F371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50599">
              <a:off x="5389357" y="3275227"/>
              <a:ext cx="1860604" cy="143638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92C09A-0138-6899-B4CD-AB6DBB4C7AEE}"/>
                </a:ext>
              </a:extLst>
            </p:cNvPr>
            <p:cNvSpPr txBox="1"/>
            <p:nvPr/>
          </p:nvSpPr>
          <p:spPr>
            <a:xfrm rot="924975">
              <a:off x="5223740" y="4656323"/>
              <a:ext cx="1696713" cy="2547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AU" sz="1000" b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hlinkClick r:id="rId7"/>
                </a:rPr>
                <a:t>Driggers, LIGO, 2019</a:t>
              </a:r>
              <a:endParaRPr lang="en-AU" sz="1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5C0B29E-DDB2-216E-1649-2CF5A134F24C}"/>
              </a:ext>
            </a:extLst>
          </p:cNvPr>
          <p:cNvGrpSpPr/>
          <p:nvPr/>
        </p:nvGrpSpPr>
        <p:grpSpPr>
          <a:xfrm>
            <a:off x="6818182" y="3026144"/>
            <a:ext cx="1985589" cy="1382478"/>
            <a:chOff x="6818182" y="3026144"/>
            <a:chExt cx="1985589" cy="138247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174C6E-DD7D-1ACF-DF53-D6B9136FD5F0}"/>
                </a:ext>
              </a:extLst>
            </p:cNvPr>
            <p:cNvSpPr txBox="1"/>
            <p:nvPr/>
          </p:nvSpPr>
          <p:spPr>
            <a:xfrm rot="20774834">
              <a:off x="7321077" y="4162401"/>
              <a:ext cx="1482694" cy="2462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AU" sz="1000" b="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hlinkClick r:id="rId8"/>
                </a:rPr>
                <a:t>Vajente</a:t>
              </a:r>
              <a:r>
                <a:rPr lang="en-AU" sz="1000" b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hlinkClick r:id="rId8"/>
                </a:rPr>
                <a:t>, LIGO, 2020</a:t>
              </a:r>
              <a:endParaRPr lang="en-AU" sz="1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80A7C30-F6CE-66A7-C64C-8058C5D57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19279">
              <a:off x="6818182" y="3026144"/>
              <a:ext cx="1880158" cy="1222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17328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BDBC18B-3E44-D0A0-915B-8AB77A126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79432" y="1167392"/>
            <a:ext cx="4656948" cy="3899908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646D35-AA50-13D2-531D-E154B28EB590}"/>
              </a:ext>
            </a:extLst>
          </p:cNvPr>
          <p:cNvCxnSpPr/>
          <p:nvPr/>
        </p:nvCxnSpPr>
        <p:spPr>
          <a:xfrm>
            <a:off x="6807906" y="2080260"/>
            <a:ext cx="0" cy="1470660"/>
          </a:xfrm>
          <a:prstGeom prst="straightConnector1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D7E184D-2B85-C9E7-21EB-B83334804BC7}"/>
              </a:ext>
            </a:extLst>
          </p:cNvPr>
          <p:cNvSpPr txBox="1"/>
          <p:nvPr/>
        </p:nvSpPr>
        <p:spPr>
          <a:xfrm>
            <a:off x="5961742" y="2107321"/>
            <a:ext cx="919118" cy="718145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2000" b="0" dirty="0">
                <a:solidFill>
                  <a:schemeClr val="tx1"/>
                </a:solidFill>
                <a:latin typeface="Open Sans"/>
              </a:rPr>
              <a:t>Factor </a:t>
            </a:r>
          </a:p>
          <a:p>
            <a:pPr indent="0" algn="l" defTabSz="584200"/>
            <a:r>
              <a:rPr lang="en-US" sz="2000" b="0" dirty="0">
                <a:solidFill>
                  <a:schemeClr val="tx1"/>
                </a:solidFill>
                <a:latin typeface="Open Sans"/>
              </a:rPr>
              <a:t>~300</a:t>
            </a:r>
            <a:endParaRPr lang="en-AU" sz="2000" b="0" dirty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2A011D-CA55-A423-F53F-A9AF60F185A6}"/>
              </a:ext>
            </a:extLst>
          </p:cNvPr>
          <p:cNvSpPr txBox="1"/>
          <p:nvPr/>
        </p:nvSpPr>
        <p:spPr>
          <a:xfrm>
            <a:off x="7597686" y="1759882"/>
            <a:ext cx="1504774" cy="595035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1600" b="0" dirty="0">
                <a:solidFill>
                  <a:schemeClr val="tx1"/>
                </a:solidFill>
                <a:latin typeface="Open Sans"/>
              </a:rPr>
              <a:t>Suspension resonances</a:t>
            </a:r>
            <a:endParaRPr lang="en-AU" sz="1600" b="0" dirty="0">
              <a:solidFill>
                <a:schemeClr val="tx1"/>
              </a:solidFill>
              <a:latin typeface="Open San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B94FC5-ED9E-8AF2-5EB4-6EB0864841B6}"/>
              </a:ext>
            </a:extLst>
          </p:cNvPr>
          <p:cNvCxnSpPr/>
          <p:nvPr/>
        </p:nvCxnSpPr>
        <p:spPr>
          <a:xfrm>
            <a:off x="7589520" y="1600200"/>
            <a:ext cx="0" cy="252222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C4600A2-F17E-6C06-E64D-543989D195C7}"/>
              </a:ext>
            </a:extLst>
          </p:cNvPr>
          <p:cNvCxnSpPr/>
          <p:nvPr/>
        </p:nvCxnSpPr>
        <p:spPr>
          <a:xfrm>
            <a:off x="7589520" y="2495550"/>
            <a:ext cx="830950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6DE6733-4E0C-E24E-2C60-3FB4125A7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Defeating Auxiliary length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56B68-B167-A4BB-1A69-91C926561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3037" y="1531545"/>
            <a:ext cx="3853442" cy="1470735"/>
          </a:xfrm>
        </p:spPr>
        <p:txBody>
          <a:bodyPr/>
          <a:lstStyle/>
          <a:p>
            <a:pPr marL="0" indent="0">
              <a:buNone/>
            </a:pPr>
            <a:r>
              <a:rPr lang="en-AU" dirty="0">
                <a:sym typeface="Wingdings" panose="05000000000000000000" pitchFamily="2" charset="2"/>
              </a:rPr>
              <a:t>For ET, SPI technology can substantially reduce the input </a:t>
            </a:r>
            <a:r>
              <a:rPr lang="en-AU" i="1" dirty="0">
                <a:sym typeface="Wingdings" panose="05000000000000000000" pitchFamily="2" charset="2"/>
              </a:rPr>
              <a:t>differential</a:t>
            </a:r>
            <a:r>
              <a:rPr lang="en-AU" dirty="0">
                <a:sym typeface="Wingdings" panose="05000000000000000000" pitchFamily="2" charset="2"/>
              </a:rPr>
              <a:t> RMS motion</a:t>
            </a:r>
            <a:endParaRPr lang="en-AU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E37189-8113-B4F7-1A88-9E2A321B244A}"/>
              </a:ext>
            </a:extLst>
          </p:cNvPr>
          <p:cNvGrpSpPr/>
          <p:nvPr/>
        </p:nvGrpSpPr>
        <p:grpSpPr>
          <a:xfrm>
            <a:off x="2524642" y="773478"/>
            <a:ext cx="3655509" cy="604500"/>
            <a:chOff x="2265562" y="945422"/>
            <a:chExt cx="3655509" cy="604500"/>
          </a:xfrm>
        </p:grpSpPr>
        <p:sp>
          <p:nvSpPr>
            <p:cNvPr id="4" name="Rectangle: Diagonal Corners Rounded 3">
              <a:extLst>
                <a:ext uri="{FF2B5EF4-FFF2-40B4-BE49-F238E27FC236}">
                  <a16:creationId xmlns:a16="http://schemas.microsoft.com/office/drawing/2014/main" id="{9A5EC70B-B6AC-02D3-C79A-2F8467C13057}"/>
                </a:ext>
              </a:extLst>
            </p:cNvPr>
            <p:cNvSpPr/>
            <p:nvPr/>
          </p:nvSpPr>
          <p:spPr>
            <a:xfrm>
              <a:off x="4737494" y="945422"/>
              <a:ext cx="1183577" cy="604500"/>
            </a:xfrm>
            <a:prstGeom prst="round2DiagRect">
              <a:avLst/>
            </a:prstGeom>
            <a:solidFill>
              <a:srgbClr val="A3107C">
                <a:alpha val="50196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7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78" tIns="5078" rIns="5078" bIns="5078" numCol="1" spcCol="1270" anchor="ctr" anchorCtr="0">
              <a:noAutofit/>
            </a:bodyPr>
            <a:lstStyle/>
            <a:p>
              <a:pPr marL="0" marR="0" lvl="0" indent="0" algn="ctr" defTabSz="355493" rtl="0" eaLnBrk="1" fontAlgn="auto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sym typeface="Helvetica Neue"/>
                </a:rPr>
                <a:t>Achievable isolation</a:t>
              </a:r>
            </a:p>
          </p:txBody>
        </p:sp>
        <p:sp>
          <p:nvSpPr>
            <p:cNvPr id="5" name="Rectangle: Diagonal Corners Rounded 4">
              <a:extLst>
                <a:ext uri="{FF2B5EF4-FFF2-40B4-BE49-F238E27FC236}">
                  <a16:creationId xmlns:a16="http://schemas.microsoft.com/office/drawing/2014/main" id="{510C7C2A-F5C3-FCAF-8B51-21864F15537A}"/>
                </a:ext>
              </a:extLst>
            </p:cNvPr>
            <p:cNvSpPr/>
            <p:nvPr/>
          </p:nvSpPr>
          <p:spPr>
            <a:xfrm>
              <a:off x="2265562" y="945422"/>
              <a:ext cx="1183577" cy="604500"/>
            </a:xfrm>
            <a:prstGeom prst="round2DiagRect">
              <a:avLst/>
            </a:prstGeom>
            <a:solidFill>
              <a:srgbClr val="009682">
                <a:alpha val="49804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7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78" tIns="5078" rIns="5078" bIns="5078" numCol="1" spcCol="1270" anchor="ctr" anchorCtr="0">
              <a:noAutofit/>
            </a:bodyPr>
            <a:lstStyle/>
            <a:p>
              <a:pPr marL="0" marR="0" lvl="0" indent="0" algn="ctr" defTabSz="355493" rtl="0" eaLnBrk="1" fontAlgn="auto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sym typeface="Helvetica Neue"/>
                </a:rPr>
                <a:t>Interferometer Requirements</a:t>
              </a:r>
            </a:p>
          </p:txBody>
        </p:sp>
        <p:sp>
          <p:nvSpPr>
            <p:cNvPr id="6" name="Arrow: Left-Right 5">
              <a:extLst>
                <a:ext uri="{FF2B5EF4-FFF2-40B4-BE49-F238E27FC236}">
                  <a16:creationId xmlns:a16="http://schemas.microsoft.com/office/drawing/2014/main" id="{9DBBC17E-2BBA-071A-FD5C-FA9E0FC927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2347" y="1079808"/>
              <a:ext cx="641939" cy="335728"/>
            </a:xfrm>
            <a:prstGeom prst="leftRightArrow">
              <a:avLst/>
            </a:prstGeom>
            <a:noFill/>
            <a:ln>
              <a:solidFill>
                <a:srgbClr val="3F5A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6556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5F8C668-BC67-7C68-A672-8E93CD133525}"/>
              </a:ext>
            </a:extLst>
          </p:cNvPr>
          <p:cNvSpPr txBox="1"/>
          <p:nvPr/>
        </p:nvSpPr>
        <p:spPr>
          <a:xfrm>
            <a:off x="6098178" y="4236931"/>
            <a:ext cx="1780902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AU" b="0" dirty="0" err="1">
                <a:hlinkClick r:id="rId4"/>
              </a:rPr>
              <a:t>Koehlenbeck</a:t>
            </a:r>
            <a:r>
              <a:rPr lang="en-AU" b="0" dirty="0">
                <a:hlinkClick r:id="rId4"/>
              </a:rPr>
              <a:t> PhD</a:t>
            </a:r>
            <a:endParaRPr lang="en-AU" b="0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A66E1AE-B5A2-FA2D-20B7-43C04AD36943}"/>
              </a:ext>
            </a:extLst>
          </p:cNvPr>
          <p:cNvSpPr txBox="1">
            <a:spLocks/>
          </p:cNvSpPr>
          <p:nvPr/>
        </p:nvSpPr>
        <p:spPr>
          <a:xfrm>
            <a:off x="1091197" y="3290233"/>
            <a:ext cx="3261199" cy="1367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75" tIns="31875" rIns="31875" bIns="31875" anchor="t">
            <a:normAutofit/>
          </a:bodyPr>
          <a:lstStyle>
            <a:lvl1pPr marL="278902" marR="0" indent="-278902" algn="l" defTabSz="366556" rtl="0" latinLnBrk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2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1pPr>
            <a:lvl2pPr marL="557802" marR="0" indent="-278902" algn="l" defTabSz="366556" rtl="0" latinLnBrk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45000"/>
              <a:buFontTx/>
              <a:buChar char="-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836704" marR="0" indent="-278902" algn="l" defTabSz="366556" rtl="0" latinLnBrk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45000"/>
              <a:buFontTx/>
              <a:buChar char="-"/>
              <a:tabLst/>
              <a:defRPr sz="1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1115606" marR="0" indent="-278902" algn="l" defTabSz="366556" rtl="0" latinLnBrk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45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1394507" marR="0" indent="-278902" algn="l" defTabSz="366556" rtl="0" latinLnBrk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45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1673408" marR="0" indent="-278902" algn="l" defTabSz="366556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952310" marR="0" indent="-278902" algn="l" defTabSz="366556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231211" marR="0" indent="-278902" algn="l" defTabSz="366556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510112" marR="0" indent="-278902" algn="l" defTabSz="366556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dirty="0">
                <a:sym typeface="Wingdings" panose="05000000000000000000" pitchFamily="2" charset="2"/>
              </a:rPr>
              <a:t>A</a:t>
            </a:r>
            <a:r>
              <a:rPr lang="en-AU" dirty="0">
                <a:sym typeface="Wingdings" panose="05000000000000000000" pitchFamily="2" charset="2"/>
              </a:rPr>
              <a:t>EI 10m reference cavity actuator signal with and without the SPI engaged in Length, Pitch, and Yaw.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687495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9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363B8-575E-2B6D-71CE-F5C42B974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Scattered light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A8BA9-2462-B0AE-9100-8A67FF325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727" y="816253"/>
            <a:ext cx="7804547" cy="3725267"/>
          </a:xfrm>
        </p:spPr>
        <p:txBody>
          <a:bodyPr>
            <a:normAutofit/>
          </a:bodyPr>
          <a:lstStyle/>
          <a:p>
            <a:r>
              <a:rPr lang="en-US" dirty="0"/>
              <a:t>ET needs a new design concept to deal with scattered light.</a:t>
            </a:r>
          </a:p>
          <a:p>
            <a:r>
              <a:rPr lang="en-US" dirty="0"/>
              <a:t>Experience shows that a priori modelling is extremely challenging.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Low power</a:t>
            </a:r>
            <a:r>
              <a:rPr lang="en-US" dirty="0"/>
              <a:t>, reduced thermal effects, and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longer wavelength</a:t>
            </a:r>
            <a:r>
              <a:rPr lang="en-US" dirty="0"/>
              <a:t> all help a lot.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2687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9E77D-8A6E-E83E-FEEC-71905DD40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 in the arms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9E829-EF7B-6162-0AEB-66F16BE73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 beam-tube modelling suggests scatter from the pipes isn’t a fundamental issue [</a:t>
            </a:r>
            <a:r>
              <a:rPr lang="da-DK" dirty="0">
                <a:hlinkClick r:id="rId2"/>
              </a:rPr>
              <a:t>Hall et al., PRD 2021</a:t>
            </a:r>
            <a:r>
              <a:rPr lang="en-US" dirty="0"/>
              <a:t>], ET must follow suit.</a:t>
            </a:r>
          </a:p>
          <a:p>
            <a:r>
              <a:rPr lang="en-US" dirty="0"/>
              <a:t>Virgo payload design provides extreme isolation to the safety structure and reaction mass (Filter 7).</a:t>
            </a:r>
          </a:p>
          <a:p>
            <a:r>
              <a:rPr lang="en-US" dirty="0"/>
              <a:t>Cryo-shields will need to be extremely quiet both RMS (position controls?) and in-band (isolation).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363004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2A0FD0A-4AA6-AE20-8FF8-D8817BE01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474" y="0"/>
            <a:ext cx="6870526" cy="5141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DC0A06-9257-0FB3-8573-5ECAE46EEB3A}"/>
              </a:ext>
            </a:extLst>
          </p:cNvPr>
          <p:cNvSpPr/>
          <p:nvPr/>
        </p:nvSpPr>
        <p:spPr>
          <a:xfrm>
            <a:off x="156575" y="3581591"/>
            <a:ext cx="30091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0" dirty="0">
                <a:latin typeface="Open Sans"/>
                <a:hlinkClick r:id="rId3"/>
              </a:rPr>
              <a:t>https://dcc.ligo.org/LIGO-G2001539</a:t>
            </a:r>
            <a:endParaRPr lang="en-GB" sz="1400" b="0" dirty="0">
              <a:latin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7002E3-E6BC-AD87-33D7-E5CCE9511130}"/>
              </a:ext>
            </a:extLst>
          </p:cNvPr>
          <p:cNvSpPr/>
          <p:nvPr/>
        </p:nvSpPr>
        <p:spPr>
          <a:xfrm>
            <a:off x="156575" y="3118072"/>
            <a:ext cx="3009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400" b="0" dirty="0"/>
              <a:t>Taken from Brian Lantz’s no-longer-very recent LVK talk at:</a:t>
            </a:r>
          </a:p>
        </p:txBody>
      </p:sp>
    </p:spTree>
    <p:extLst>
      <p:ext uri="{BB962C8B-B14F-4D97-AF65-F5344CB8AC3E}">
        <p14:creationId xmlns:p14="http://schemas.microsoft.com/office/powerpoint/2010/main" val="9183173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989F98-1005-59F4-8C98-0BEDA6CA0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1" cy="514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F421958-36E5-D3AE-5F12-DDDCB2184FD5}"/>
              </a:ext>
            </a:extLst>
          </p:cNvPr>
          <p:cNvSpPr/>
          <p:nvPr/>
        </p:nvSpPr>
        <p:spPr>
          <a:xfrm>
            <a:off x="6757201" y="952304"/>
            <a:ext cx="22174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0" dirty="0">
                <a:latin typeface="Open Sans"/>
              </a:rPr>
              <a:t>Can we create a single virtual platform, from photon creation to annihilation?</a:t>
            </a:r>
          </a:p>
          <a:p>
            <a:pPr algn="r"/>
            <a:endParaRPr lang="en-GB" sz="1600" b="0" dirty="0">
              <a:latin typeface="Open Sans"/>
            </a:endParaRPr>
          </a:p>
          <a:p>
            <a:pPr algn="r"/>
            <a:r>
              <a:rPr lang="en-GB" sz="1600" b="0" dirty="0">
                <a:latin typeface="Open Sans"/>
              </a:rPr>
              <a:t>SPIs everywhere? Tracking controls?</a:t>
            </a:r>
          </a:p>
          <a:p>
            <a:pPr algn="r"/>
            <a:endParaRPr lang="en-GB" sz="1600" b="0" dirty="0">
              <a:latin typeface="Open Sans"/>
            </a:endParaRPr>
          </a:p>
          <a:p>
            <a:pPr algn="r"/>
            <a:r>
              <a:rPr lang="en-GB" sz="1600" b="0" dirty="0">
                <a:latin typeface="Open Sans"/>
              </a:rPr>
              <a:t>LISA method: if nothing is moving, there is no scatter.</a:t>
            </a:r>
          </a:p>
        </p:txBody>
      </p:sp>
    </p:spTree>
    <p:extLst>
      <p:ext uri="{BB962C8B-B14F-4D97-AF65-F5344CB8AC3E}">
        <p14:creationId xmlns:p14="http://schemas.microsoft.com/office/powerpoint/2010/main" val="281865921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58422-9091-EDB2-F75D-DEF88CA3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Actuator noise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3D9B9-2F3E-6FFF-82D6-1FC56D5F7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727" y="816253"/>
            <a:ext cx="7902773" cy="32336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is a simple recipe for actuation noise. Using Virgo numbers: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8E86B7-A855-5AF8-B867-3F0FF568C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869" y="1314073"/>
            <a:ext cx="6477291" cy="37950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82EC81-48F0-1C99-B8DE-433FB49DC0E9}"/>
              </a:ext>
            </a:extLst>
          </p:cNvPr>
          <p:cNvSpPr txBox="1"/>
          <p:nvPr/>
        </p:nvSpPr>
        <p:spPr>
          <a:xfrm>
            <a:off x="6354498" y="1814245"/>
            <a:ext cx="2789502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AU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Ruggi</a:t>
            </a:r>
            <a:r>
              <a:rPr lang="en-AU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, ET-ISB workshop</a:t>
            </a:r>
            <a:endParaRPr lang="en-AU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E1D5DD-5EFA-0320-953A-4D382719403F}"/>
              </a:ext>
            </a:extLst>
          </p:cNvPr>
          <p:cNvSpPr txBox="1"/>
          <p:nvPr/>
        </p:nvSpPr>
        <p:spPr>
          <a:xfrm>
            <a:off x="2487513" y="3310648"/>
            <a:ext cx="4267200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5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actuation noise does not seem less ‘fundamental’ then thermal noise</a:t>
            </a:r>
            <a:endParaRPr lang="en-AU" sz="1800" dirty="0">
              <a:solidFill>
                <a:schemeClr val="accent5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5269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5316F-C6DB-FAAC-A472-2C77AA78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actuator noise in ET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5711A-E4EE-FDE1-402D-531B34DE5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Mechanical filtering </a:t>
            </a:r>
            <a:r>
              <a:rPr lang="en-US" dirty="0"/>
              <a:t>gets harder below 10Hz</a:t>
            </a:r>
          </a:p>
          <a:p>
            <a:r>
              <a:rPr lang="en-US" dirty="0"/>
              <a:t>DAC and Driver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electronics dynamic range</a:t>
            </a:r>
            <a:r>
              <a:rPr lang="en-US" dirty="0"/>
              <a:t> gets harder below 10Hz</a:t>
            </a:r>
          </a:p>
          <a:p>
            <a:r>
              <a:rPr lang="en-AU" b="1" dirty="0">
                <a:solidFill>
                  <a:schemeClr val="accent3">
                    <a:lumMod val="50000"/>
                  </a:schemeClr>
                </a:solidFill>
              </a:rPr>
              <a:t>Underground environment </a:t>
            </a:r>
            <a:r>
              <a:rPr lang="en-AU" dirty="0"/>
              <a:t>should reduce displacement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F5C75E-A7F0-86F8-1C0D-B91AB043E89D}"/>
              </a:ext>
            </a:extLst>
          </p:cNvPr>
          <p:cNvSpPr txBox="1"/>
          <p:nvPr/>
        </p:nvSpPr>
        <p:spPr>
          <a:xfrm>
            <a:off x="1641600" y="2956590"/>
            <a:ext cx="7185600" cy="1631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This places </a:t>
            </a:r>
            <a:r>
              <a:rPr lang="en-A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strict requirements </a:t>
            </a:r>
            <a: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on the performance of the seismic platform and suspension controls.</a:t>
            </a:r>
          </a:p>
          <a:p>
            <a:pPr algn="l"/>
            <a:endParaRPr lang="en-AU" sz="20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Ground rotation in </a:t>
            </a:r>
            <a:r>
              <a:rPr lang="en-AU" sz="2000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ventilated caverns </a:t>
            </a:r>
            <a: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is a major problem</a:t>
            </a:r>
            <a:b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</a:br>
            <a: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See, </a:t>
            </a:r>
            <a:r>
              <a:rPr lang="en-AU" sz="20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eg</a:t>
            </a:r>
            <a: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en-AU" sz="20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  <a:hlinkClick r:id="rId2"/>
              </a:rPr>
              <a:t>Badaracco</a:t>
            </a:r>
            <a:r>
              <a:rPr lang="en-AU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  <a:hlinkClick r:id="rId2"/>
              </a:rPr>
              <a:t> GWADW 2022</a:t>
            </a:r>
            <a:endParaRPr lang="en-AU" sz="20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7331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7D7D87-1549-4D81-3CA7-1D3774160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Can we eliminate controls noise at 3Hz in ET?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F2000-8833-7BEC-4F40-4A39CBE532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b="1" dirty="0"/>
              <a:t>Yes.</a:t>
            </a:r>
            <a:endParaRPr lang="en-AU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5B7AB-77C0-13E4-6112-5174FC56582C}"/>
              </a:ext>
            </a:extLst>
          </p:cNvPr>
          <p:cNvSpPr txBox="1"/>
          <p:nvPr/>
        </p:nvSpPr>
        <p:spPr>
          <a:xfrm>
            <a:off x="556703" y="3331771"/>
            <a:ext cx="8461023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2000" b="0" dirty="0">
                <a:latin typeface="Open Sans"/>
              </a:rPr>
              <a:t>… but there is an enormous amount of modelling, design, and testing  needed … deploy new technologies, consider system interactions, avoid mistakes in design…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909751-EC7F-B81C-4D77-B81FF980BD2B}"/>
              </a:ext>
            </a:extLst>
          </p:cNvPr>
          <p:cNvSpPr txBox="1"/>
          <p:nvPr/>
        </p:nvSpPr>
        <p:spPr>
          <a:xfrm>
            <a:off x="4274821" y="2590800"/>
            <a:ext cx="693420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/>
              </a:rPr>
              <a:t>I think.</a:t>
            </a:r>
          </a:p>
        </p:txBody>
      </p:sp>
    </p:spTree>
    <p:extLst>
      <p:ext uri="{BB962C8B-B14F-4D97-AF65-F5344CB8AC3E}">
        <p14:creationId xmlns:p14="http://schemas.microsoft.com/office/powerpoint/2010/main" val="38776165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C6C4E-8B5D-6154-8E3C-8DDD2F5EC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Recipe for reducing ‘controls’ noise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EDCBC-03FE-7963-6FE3-5281FC32E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727" y="816253"/>
            <a:ext cx="7804547" cy="377098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Input motion</a:t>
            </a:r>
          </a:p>
          <a:p>
            <a:pPr lvl="1"/>
            <a:r>
              <a:rPr lang="en-US" dirty="0"/>
              <a:t>Underground, seismic platforms, soft suspensions</a:t>
            </a:r>
          </a:p>
          <a:p>
            <a:r>
              <a:rPr lang="en-US" dirty="0"/>
              <a:t>Mechatronic design</a:t>
            </a:r>
          </a:p>
          <a:p>
            <a:pPr lvl="1"/>
            <a:r>
              <a:rPr lang="en-US" dirty="0"/>
              <a:t>Payload dynamics, controls co-design, function + performance</a:t>
            </a:r>
          </a:p>
          <a:p>
            <a:r>
              <a:rPr lang="en-US" dirty="0"/>
              <a:t>Inter-platform motion</a:t>
            </a:r>
          </a:p>
          <a:p>
            <a:pPr lvl="1"/>
            <a:r>
              <a:rPr lang="en-US" dirty="0"/>
              <a:t>Corner-station </a:t>
            </a:r>
            <a:r>
              <a:rPr lang="en-US" dirty="0" err="1"/>
              <a:t>DoFs</a:t>
            </a:r>
            <a:r>
              <a:rPr lang="en-US" dirty="0"/>
              <a:t>, suspended benches, at least L+P+Y</a:t>
            </a:r>
          </a:p>
          <a:p>
            <a:endParaRPr lang="en-US" dirty="0"/>
          </a:p>
          <a:p>
            <a:r>
              <a:rPr lang="en-US" dirty="0"/>
              <a:t>Flow of requirements </a:t>
            </a:r>
          </a:p>
          <a:p>
            <a:pPr lvl="1"/>
            <a:r>
              <a:rPr lang="en-US" dirty="0"/>
              <a:t>Iterate with sub-system performance capabilities</a:t>
            </a:r>
          </a:p>
          <a:p>
            <a:r>
              <a:rPr lang="en-US" dirty="0"/>
              <a:t>‘Proper’ MIMO control</a:t>
            </a:r>
          </a:p>
          <a:p>
            <a:pPr lvl="1"/>
            <a:r>
              <a:rPr lang="en-AU" dirty="0"/>
              <a:t>Accelerate design, use information better before it is entangled.</a:t>
            </a:r>
          </a:p>
        </p:txBody>
      </p:sp>
    </p:spTree>
    <p:extLst>
      <p:ext uri="{BB962C8B-B14F-4D97-AF65-F5344CB8AC3E}">
        <p14:creationId xmlns:p14="http://schemas.microsoft.com/office/powerpoint/2010/main" val="9914596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0D7C4C7-CB29-4CD8-BC85-E1AB4C220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000" y="247696"/>
            <a:ext cx="8070513" cy="48222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713C18-AEBB-0307-684F-CBA35C94CD74}"/>
              </a:ext>
            </a:extLst>
          </p:cNvPr>
          <p:cNvSpPr txBox="1"/>
          <p:nvPr/>
        </p:nvSpPr>
        <p:spPr>
          <a:xfrm>
            <a:off x="6624000" y="4820335"/>
            <a:ext cx="2462400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AU" sz="12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Martynov</a:t>
            </a:r>
            <a:r>
              <a:rPr lang="en-AU" sz="12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, Virgo log 37982</a:t>
            </a:r>
            <a:endParaRPr lang="en-AU" sz="12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6128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19D9A3-444D-9BC9-D01B-76ECD62FA8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21" y="0"/>
            <a:ext cx="7413557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9C0697-31C9-CA6C-DAA8-7F9B9C9F41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13" y="-96984"/>
            <a:ext cx="74103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1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D56F2-43D0-16E2-3286-C3E3F19B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show-stoppers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698F7F-E237-89DB-6ED9-E5ACCEBE8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868" y="950750"/>
            <a:ext cx="3315929" cy="3400425"/>
          </a:xfrm>
        </p:spPr>
        <p:txBody>
          <a:bodyPr>
            <a:normAutofit/>
          </a:bodyPr>
          <a:lstStyle/>
          <a:p>
            <a:r>
              <a:rPr lang="en-US" sz="1800" dirty="0"/>
              <a:t>‘Fundamental’ noises are</a:t>
            </a:r>
            <a:r>
              <a:rPr lang="en-AU" sz="1800" dirty="0"/>
              <a:t> not show-stoppers for ET.</a:t>
            </a:r>
          </a:p>
          <a:p>
            <a:r>
              <a:rPr lang="en-AU" sz="1800" dirty="0"/>
              <a:t>Uncertainty about mirror temperature + thermal noise</a:t>
            </a:r>
          </a:p>
          <a:p>
            <a:r>
              <a:rPr lang="en-AU" sz="1800" dirty="0"/>
              <a:t>Newtonian noise needs site-specific models + mitigation models.</a:t>
            </a:r>
            <a:endParaRPr lang="en-US" sz="18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A49F73-6740-ABB6-7CF7-34E4EA69E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797" y="816253"/>
            <a:ext cx="5441324" cy="362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1884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94960B-60B7-03E5-FA9C-26A4F7145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ET-LF, the technical noise benefits</a:t>
            </a:r>
            <a:endParaRPr lang="en-A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7E6EE8A6-39D4-1FA7-B4D7-ABF5A7440E8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69727" y="816253"/>
                <a:ext cx="7804547" cy="362620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Low power all-but eliminates ‘fundamental’ alignment noise. </a:t>
                </a:r>
                <a:r>
                  <a:rPr lang="en-US" dirty="0">
                    <a:hlinkClick r:id="rId2"/>
                  </a:rPr>
                  <a:t>Hard modes</a:t>
                </a:r>
                <a:r>
                  <a:rPr lang="en-US" dirty="0"/>
                  <a:t> </a:t>
                </a:r>
                <a:r>
                  <a:rPr lang="en-US" dirty="0" err="1"/>
                  <a:t>f</a:t>
                </a:r>
                <a:r>
                  <a:rPr lang="en-US" baseline="-25000" dirty="0" err="1"/>
                  <a:t>pitch</a:t>
                </a:r>
                <a:r>
                  <a:rPr lang="en-US" dirty="0"/>
                  <a:t> &lt; 0.15Hz and </a:t>
                </a:r>
                <a:r>
                  <a:rPr lang="en-US" dirty="0" err="1"/>
                  <a:t>f</a:t>
                </a:r>
                <a:r>
                  <a:rPr lang="en-US" baseline="-25000" dirty="0" err="1"/>
                  <a:t>yaw</a:t>
                </a:r>
                <a:r>
                  <a:rPr lang="en-US" dirty="0"/>
                  <a:t>&lt;0.25Hz.</a:t>
                </a:r>
              </a:p>
              <a:p>
                <a:r>
                  <a:rPr lang="en-US" dirty="0"/>
                  <a:t>(typical) Thermal effects gone. Thermal gradients in cold test masses are expected to be ~4mK. [</a:t>
                </a:r>
                <a:r>
                  <a:rPr lang="en-US" dirty="0">
                    <a:hlinkClick r:id="rId3"/>
                  </a:rPr>
                  <a:t>Busch et al. KIT</a:t>
                </a:r>
                <a:r>
                  <a:rPr lang="en-US" dirty="0"/>
                  <a:t>]</a:t>
                </a:r>
              </a:p>
              <a:p>
                <a:r>
                  <a:rPr lang="en-US" dirty="0"/>
                  <a:t>Scatter reduces as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rad>
                  </m:oMath>
                </a14:m>
                <a:r>
                  <a:rPr lang="en-US" dirty="0"/>
                  <a:t>, with </a:t>
                </a:r>
                <a:r>
                  <a:rPr lang="en-US" i="1" dirty="0"/>
                  <a:t>P</a:t>
                </a:r>
                <a:r>
                  <a:rPr lang="en-US" baseline="-25000" dirty="0"/>
                  <a:t>HF</a:t>
                </a:r>
                <a:r>
                  <a:rPr lang="en-US" dirty="0"/>
                  <a:t>/</a:t>
                </a:r>
                <a:r>
                  <a:rPr lang="en-US" i="1" dirty="0"/>
                  <a:t>P</a:t>
                </a:r>
                <a:r>
                  <a:rPr lang="en-US" baseline="-25000" dirty="0"/>
                  <a:t>LF</a:t>
                </a:r>
                <a:r>
                  <a:rPr lang="en-US" dirty="0"/>
                  <a:t> </a:t>
                </a:r>
                <a:r>
                  <a:rPr lang="en-US" dirty="0">
                    <a:hlinkClick r:id="rId4"/>
                  </a:rPr>
                  <a:t>~ 150</a:t>
                </a:r>
                <a:r>
                  <a:rPr lang="en-US" dirty="0"/>
                  <a:t>.</a:t>
                </a:r>
              </a:p>
              <a:p>
                <a:r>
                  <a:rPr lang="en-AU" dirty="0"/>
                  <a:t>Long </a:t>
                </a:r>
                <a:r>
                  <a:rPr lang="en-AU" dirty="0" err="1"/>
                  <a:t>cryo</a:t>
                </a:r>
                <a:r>
                  <a:rPr lang="en-AU" dirty="0"/>
                  <a:t> baffles provide ‘opportunity’ to build an isolated baffle/shroud with huge solid-angle coverage.</a:t>
                </a:r>
              </a:p>
              <a:p>
                <a:pPr marL="0" indent="0">
                  <a:buNone/>
                </a:pPr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… and the facility benefits of low vibration and temperature stability from being underground.</a:t>
                </a:r>
              </a:p>
            </p:txBody>
          </p:sp>
        </mc:Choice>
        <mc:Fallback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7E6EE8A6-39D4-1FA7-B4D7-ABF5A7440E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69727" y="816253"/>
                <a:ext cx="7804547" cy="3626207"/>
              </a:xfrm>
              <a:blipFill>
                <a:blip r:embed="rId5"/>
                <a:stretch>
                  <a:fillRect l="-2266" t="-5210" b="-25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56850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7A611-DAAC-4261-348F-E7694949AD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925" y="108730"/>
            <a:ext cx="7804150" cy="654050"/>
          </a:xfrm>
        </p:spPr>
        <p:txBody>
          <a:bodyPr/>
          <a:lstStyle/>
          <a:p>
            <a:r>
              <a:rPr lang="en-US" dirty="0"/>
              <a:t>Low-frequency noise in Virgo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8B3DE-3331-2653-61CB-02A48DC5F01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924365" y="827088"/>
            <a:ext cx="2930075" cy="3632200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ASC does not limit Virgo.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Payload dynamics intrinsically decouple length and angle.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Yaw = 10mHz (single wire)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Pitch = 60mHz (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below suspension point)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Relatively low arm cavity power.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A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DAC noise okay for Virgo, a big problem for 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E48B9C-CBC0-DAAB-1494-E532A69F2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" y="861764"/>
            <a:ext cx="5541035" cy="31153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96FA1C-F492-AACF-5DD7-942564B03CEC}"/>
              </a:ext>
            </a:extLst>
          </p:cNvPr>
          <p:cNvSpPr txBox="1"/>
          <p:nvPr/>
        </p:nvSpPr>
        <p:spPr>
          <a:xfrm>
            <a:off x="415937" y="3977150"/>
            <a:ext cx="5059680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Paolo </a:t>
            </a:r>
            <a:r>
              <a:rPr lang="en-US" sz="16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Ruggi</a:t>
            </a:r>
            <a:r>
              <a:rPr lang="en-US" sz="16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 'Status of Virgo at LF' at ANM call</a:t>
            </a:r>
            <a:endParaRPr lang="en-AU" sz="16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2B053B8-BEC5-98B2-7C6B-D91012646150}"/>
              </a:ext>
            </a:extLst>
          </p:cNvPr>
          <p:cNvCxnSpPr/>
          <p:nvPr/>
        </p:nvCxnSpPr>
        <p:spPr>
          <a:xfrm>
            <a:off x="703669" y="2272146"/>
            <a:ext cx="0" cy="96012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A7663D5-CF88-84D2-1915-52505E675FBD}"/>
              </a:ext>
            </a:extLst>
          </p:cNvPr>
          <p:cNvSpPr txBox="1"/>
          <p:nvPr/>
        </p:nvSpPr>
        <p:spPr>
          <a:xfrm>
            <a:off x="761167" y="2300307"/>
            <a:ext cx="1702389" cy="718145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2000" dirty="0">
                <a:solidFill>
                  <a:srgbClr val="FF0000"/>
                </a:solidFill>
                <a:latin typeface="Open Sans"/>
              </a:rPr>
              <a:t>Factor </a:t>
            </a:r>
            <a:br>
              <a:rPr lang="en-US" sz="2000" dirty="0">
                <a:solidFill>
                  <a:srgbClr val="FF0000"/>
                </a:solidFill>
                <a:latin typeface="Open Sans"/>
              </a:rPr>
            </a:br>
            <a:r>
              <a:rPr lang="en-US" sz="2000" dirty="0">
                <a:solidFill>
                  <a:srgbClr val="FF0000"/>
                </a:solidFill>
                <a:latin typeface="Open Sans"/>
              </a:rPr>
              <a:t>~300 needed</a:t>
            </a:r>
            <a:endParaRPr lang="en-AU" sz="2000" dirty="0">
              <a:solidFill>
                <a:srgbClr val="FF0000"/>
              </a:solidFill>
              <a:latin typeface="Open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B3C8DD-382E-5D72-B9BA-A597B3D13E8C}"/>
              </a:ext>
            </a:extLst>
          </p:cNvPr>
          <p:cNvSpPr txBox="1"/>
          <p:nvPr/>
        </p:nvSpPr>
        <p:spPr>
          <a:xfrm>
            <a:off x="618495" y="4322620"/>
            <a:ext cx="473076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indent="0" defTabSz="584200"/>
            <a:r>
              <a:rPr lang="en-US" sz="1600" b="0" dirty="0">
                <a:latin typeface="Open Sans"/>
              </a:rPr>
              <a:t>Consistent with more detailed 10Hz+ budget:</a:t>
            </a:r>
          </a:p>
          <a:p>
            <a:pPr indent="0" defTabSz="584200"/>
            <a:r>
              <a:rPr lang="en-US" sz="1600" b="0" dirty="0">
                <a:latin typeface="Open Sans"/>
                <a:hlinkClick r:id="rId4"/>
              </a:rPr>
              <a:t>Michal Was, Virgo at LF, GWADW 2022</a:t>
            </a:r>
            <a:endParaRPr lang="en-AU" sz="1600" b="0" dirty="0">
              <a:latin typeface="Open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4ADCC5-ADD4-32D4-BFA1-8F79B7349C52}"/>
              </a:ext>
            </a:extLst>
          </p:cNvPr>
          <p:cNvSpPr txBox="1"/>
          <p:nvPr/>
        </p:nvSpPr>
        <p:spPr>
          <a:xfrm rot="614205">
            <a:off x="2650444" y="3233403"/>
            <a:ext cx="2455800" cy="410369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2000" dirty="0">
                <a:solidFill>
                  <a:srgbClr val="DA22C0"/>
                </a:solidFill>
                <a:latin typeface="Open Sans"/>
              </a:rPr>
              <a:t>ASC = SUS-thermal</a:t>
            </a:r>
            <a:endParaRPr lang="en-AU" sz="2000" dirty="0">
              <a:solidFill>
                <a:srgbClr val="DA22C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010717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FA8E695-E069-4EBB-9536-BFB2C66F2E18}"/>
              </a:ext>
            </a:extLst>
          </p:cNvPr>
          <p:cNvSpPr/>
          <p:nvPr/>
        </p:nvSpPr>
        <p:spPr>
          <a:xfrm>
            <a:off x="862581" y="2652945"/>
            <a:ext cx="179278" cy="1156597"/>
          </a:xfrm>
          <a:custGeom>
            <a:avLst/>
            <a:gdLst>
              <a:gd name="connsiteX0" fmla="*/ 0 w 179333"/>
              <a:gd name="connsiteY0" fmla="*/ 0 h 1156954"/>
              <a:gd name="connsiteX1" fmla="*/ 89666 w 179333"/>
              <a:gd name="connsiteY1" fmla="*/ 0 h 1156954"/>
              <a:gd name="connsiteX2" fmla="*/ 89666 w 179333"/>
              <a:gd name="connsiteY2" fmla="*/ 1156954 h 1156954"/>
              <a:gd name="connsiteX3" fmla="*/ 179333 w 179333"/>
              <a:gd name="connsiteY3" fmla="*/ 1156954 h 115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333" h="1156954">
                <a:moveTo>
                  <a:pt x="0" y="0"/>
                </a:moveTo>
                <a:lnTo>
                  <a:pt x="89666" y="0"/>
                </a:lnTo>
                <a:lnTo>
                  <a:pt x="89666" y="1156954"/>
                </a:lnTo>
                <a:lnTo>
                  <a:pt x="179333" y="1156954"/>
                </a:lnTo>
              </a:path>
            </a:pathLst>
          </a:custGeom>
          <a:noFill/>
        </p:spPr>
        <p:style>
          <a:lnRef idx="2">
            <a:schemeClr val="accent2">
              <a:tint val="99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075" tIns="549039" rIns="73074" bIns="549039" numCol="1" spcCol="1270" anchor="ctr" anchorCtr="0">
            <a:noAutofit/>
          </a:bodyPr>
          <a:lstStyle/>
          <a:p>
            <a:pPr marL="0" marR="0" lvl="0" indent="0" algn="ctr" defTabSz="22218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7E30DEE-A693-48E9-A80F-55782C1D6901}"/>
              </a:ext>
            </a:extLst>
          </p:cNvPr>
          <p:cNvSpPr/>
          <p:nvPr/>
        </p:nvSpPr>
        <p:spPr>
          <a:xfrm>
            <a:off x="862581" y="2652944"/>
            <a:ext cx="179278" cy="396143"/>
          </a:xfrm>
          <a:custGeom>
            <a:avLst/>
            <a:gdLst>
              <a:gd name="connsiteX0" fmla="*/ 0 w 179333"/>
              <a:gd name="connsiteY0" fmla="*/ 0 h 209917"/>
              <a:gd name="connsiteX1" fmla="*/ 89666 w 179333"/>
              <a:gd name="connsiteY1" fmla="*/ 0 h 209917"/>
              <a:gd name="connsiteX2" fmla="*/ 89666 w 179333"/>
              <a:gd name="connsiteY2" fmla="*/ 209917 h 209917"/>
              <a:gd name="connsiteX3" fmla="*/ 179333 w 179333"/>
              <a:gd name="connsiteY3" fmla="*/ 209917 h 209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333" h="209917">
                <a:moveTo>
                  <a:pt x="0" y="0"/>
                </a:moveTo>
                <a:lnTo>
                  <a:pt x="89666" y="0"/>
                </a:lnTo>
                <a:lnTo>
                  <a:pt x="89666" y="209917"/>
                </a:lnTo>
                <a:lnTo>
                  <a:pt x="179333" y="209917"/>
                </a:lnTo>
              </a:path>
            </a:pathLst>
          </a:custGeom>
          <a:noFill/>
        </p:spPr>
        <p:style>
          <a:lnRef idx="2">
            <a:schemeClr val="accent2">
              <a:tint val="99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5436" tIns="98027" rIns="95435" bIns="98026" numCol="1" spcCol="1270" anchor="ctr" anchorCtr="0">
            <a:noAutofit/>
          </a:bodyPr>
          <a:lstStyle/>
          <a:p>
            <a:pPr marL="0" marR="0" lvl="0" indent="0" algn="ctr" defTabSz="22218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21A88F6-9461-44F3-A808-E7CFFCF69B18}"/>
              </a:ext>
            </a:extLst>
          </p:cNvPr>
          <p:cNvSpPr/>
          <p:nvPr/>
        </p:nvSpPr>
        <p:spPr>
          <a:xfrm>
            <a:off x="862581" y="2179573"/>
            <a:ext cx="179278" cy="473372"/>
          </a:xfrm>
          <a:custGeom>
            <a:avLst/>
            <a:gdLst>
              <a:gd name="connsiteX0" fmla="*/ 0 w 179333"/>
              <a:gd name="connsiteY0" fmla="*/ 473518 h 473518"/>
              <a:gd name="connsiteX1" fmla="*/ 89666 w 179333"/>
              <a:gd name="connsiteY1" fmla="*/ 473518 h 473518"/>
              <a:gd name="connsiteX2" fmla="*/ 89666 w 179333"/>
              <a:gd name="connsiteY2" fmla="*/ 0 h 473518"/>
              <a:gd name="connsiteX3" fmla="*/ 179333 w 179333"/>
              <a:gd name="connsiteY3" fmla="*/ 0 h 47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333" h="473518">
                <a:moveTo>
                  <a:pt x="0" y="473518"/>
                </a:moveTo>
                <a:lnTo>
                  <a:pt x="89666" y="473518"/>
                </a:lnTo>
                <a:lnTo>
                  <a:pt x="89666" y="0"/>
                </a:lnTo>
                <a:lnTo>
                  <a:pt x="179333" y="0"/>
                </a:lnTo>
              </a:path>
            </a:pathLst>
          </a:custGeom>
          <a:noFill/>
        </p:spPr>
        <p:style>
          <a:lnRef idx="2">
            <a:schemeClr val="accent2">
              <a:tint val="99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681" tIns="224031" rIns="89679" bIns="224032" numCol="1" spcCol="1270" anchor="ctr" anchorCtr="0">
            <a:noAutofit/>
          </a:bodyPr>
          <a:lstStyle/>
          <a:p>
            <a:pPr marL="0" marR="0" lvl="0" indent="0" algn="ctr" defTabSz="22218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187A11F-4F88-4328-BFED-270C30D4D698}"/>
              </a:ext>
            </a:extLst>
          </p:cNvPr>
          <p:cNvSpPr/>
          <p:nvPr/>
        </p:nvSpPr>
        <p:spPr>
          <a:xfrm>
            <a:off x="862581" y="1496348"/>
            <a:ext cx="179278" cy="1156597"/>
          </a:xfrm>
          <a:custGeom>
            <a:avLst/>
            <a:gdLst>
              <a:gd name="connsiteX0" fmla="*/ 0 w 179333"/>
              <a:gd name="connsiteY0" fmla="*/ 1156954 h 1156954"/>
              <a:gd name="connsiteX1" fmla="*/ 89666 w 179333"/>
              <a:gd name="connsiteY1" fmla="*/ 1156954 h 1156954"/>
              <a:gd name="connsiteX2" fmla="*/ 89666 w 179333"/>
              <a:gd name="connsiteY2" fmla="*/ 0 h 1156954"/>
              <a:gd name="connsiteX3" fmla="*/ 179333 w 179333"/>
              <a:gd name="connsiteY3" fmla="*/ 0 h 115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333" h="1156954">
                <a:moveTo>
                  <a:pt x="0" y="1156954"/>
                </a:moveTo>
                <a:lnTo>
                  <a:pt x="89666" y="1156954"/>
                </a:lnTo>
                <a:lnTo>
                  <a:pt x="89666" y="0"/>
                </a:lnTo>
                <a:lnTo>
                  <a:pt x="179333" y="0"/>
                </a:lnTo>
              </a:path>
            </a:pathLst>
          </a:custGeom>
          <a:noFill/>
        </p:spPr>
        <p:style>
          <a:lnRef idx="2">
            <a:schemeClr val="accent2">
              <a:tint val="99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075" tIns="549039" rIns="73074" bIns="549039" numCol="1" spcCol="1270" anchor="ctr" anchorCtr="0">
            <a:noAutofit/>
          </a:bodyPr>
          <a:lstStyle/>
          <a:p>
            <a:pPr marL="0" marR="0" lvl="0" indent="0" algn="ctr" defTabSz="22218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01C5A6C-0542-4CC2-99E5-0ADD9E80C689}"/>
              </a:ext>
            </a:extLst>
          </p:cNvPr>
          <p:cNvSpPr/>
          <p:nvPr/>
        </p:nvSpPr>
        <p:spPr>
          <a:xfrm rot="16200000">
            <a:off x="-288849" y="2420299"/>
            <a:ext cx="1837568" cy="465292"/>
          </a:xfrm>
          <a:custGeom>
            <a:avLst/>
            <a:gdLst>
              <a:gd name="connsiteX0" fmla="*/ 0 w 1438812"/>
              <a:gd name="connsiteY0" fmla="*/ 0 h 465436"/>
              <a:gd name="connsiteX1" fmla="*/ 1438812 w 1438812"/>
              <a:gd name="connsiteY1" fmla="*/ 0 h 465436"/>
              <a:gd name="connsiteX2" fmla="*/ 1438812 w 1438812"/>
              <a:gd name="connsiteY2" fmla="*/ 465436 h 465436"/>
              <a:gd name="connsiteX3" fmla="*/ 0 w 1438812"/>
              <a:gd name="connsiteY3" fmla="*/ 465436 h 465436"/>
              <a:gd name="connsiteX4" fmla="*/ 0 w 1438812"/>
              <a:gd name="connsiteY4" fmla="*/ 0 h 465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812" h="465436">
                <a:moveTo>
                  <a:pt x="0" y="0"/>
                </a:moveTo>
                <a:lnTo>
                  <a:pt x="1438812" y="0"/>
                </a:lnTo>
                <a:lnTo>
                  <a:pt x="1438812" y="465436"/>
                </a:lnTo>
                <a:lnTo>
                  <a:pt x="0" y="46543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66" tIns="13966" rIns="13966" bIns="13965" numCol="1" spcCol="1270" anchor="ctr" anchorCtr="0">
            <a:noAutofit/>
          </a:bodyPr>
          <a:lstStyle/>
          <a:p>
            <a:pPr marL="0" marR="0" lvl="0" indent="0" algn="ctr" defTabSz="977607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Low-f noise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0CF8668-EC73-47C7-8D12-D9849CC57661}"/>
              </a:ext>
            </a:extLst>
          </p:cNvPr>
          <p:cNvSpPr/>
          <p:nvPr/>
        </p:nvSpPr>
        <p:spPr>
          <a:xfrm>
            <a:off x="1041860" y="1317017"/>
            <a:ext cx="1183577" cy="358660"/>
          </a:xfrm>
          <a:custGeom>
            <a:avLst/>
            <a:gdLst>
              <a:gd name="connsiteX0" fmla="*/ 0 w 1183942"/>
              <a:gd name="connsiteY0" fmla="*/ 0 h 358771"/>
              <a:gd name="connsiteX1" fmla="*/ 1183942 w 1183942"/>
              <a:gd name="connsiteY1" fmla="*/ 0 h 358771"/>
              <a:gd name="connsiteX2" fmla="*/ 1183942 w 1183942"/>
              <a:gd name="connsiteY2" fmla="*/ 358771 h 358771"/>
              <a:gd name="connsiteX3" fmla="*/ 0 w 1183942"/>
              <a:gd name="connsiteY3" fmla="*/ 358771 h 358771"/>
              <a:gd name="connsiteX4" fmla="*/ 0 w 1183942"/>
              <a:gd name="connsiteY4" fmla="*/ 0 h 35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942" h="358771">
                <a:moveTo>
                  <a:pt x="0" y="0"/>
                </a:moveTo>
                <a:lnTo>
                  <a:pt x="1183942" y="0"/>
                </a:lnTo>
                <a:lnTo>
                  <a:pt x="1183942" y="358771"/>
                </a:lnTo>
                <a:lnTo>
                  <a:pt x="0" y="3587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99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18" tIns="7618" rIns="7618" bIns="7618" numCol="1" spcCol="1270" anchor="ctr" anchorCtr="0">
            <a:noAutofit/>
          </a:bodyPr>
          <a:lstStyle/>
          <a:p>
            <a:pPr marL="0" marR="0" lvl="0" indent="0" algn="ctr" defTabSz="533240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Suspension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72DC915-374B-47E4-9E88-120671F7B9B3}"/>
              </a:ext>
            </a:extLst>
          </p:cNvPr>
          <p:cNvSpPr/>
          <p:nvPr/>
        </p:nvSpPr>
        <p:spPr>
          <a:xfrm>
            <a:off x="1041860" y="2000242"/>
            <a:ext cx="1183577" cy="358660"/>
          </a:xfrm>
          <a:custGeom>
            <a:avLst/>
            <a:gdLst>
              <a:gd name="connsiteX0" fmla="*/ 0 w 1183942"/>
              <a:gd name="connsiteY0" fmla="*/ 0 h 358771"/>
              <a:gd name="connsiteX1" fmla="*/ 1183942 w 1183942"/>
              <a:gd name="connsiteY1" fmla="*/ 0 h 358771"/>
              <a:gd name="connsiteX2" fmla="*/ 1183942 w 1183942"/>
              <a:gd name="connsiteY2" fmla="*/ 358771 h 358771"/>
              <a:gd name="connsiteX3" fmla="*/ 0 w 1183942"/>
              <a:gd name="connsiteY3" fmla="*/ 358771 h 358771"/>
              <a:gd name="connsiteX4" fmla="*/ 0 w 1183942"/>
              <a:gd name="connsiteY4" fmla="*/ 0 h 35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942" h="358771">
                <a:moveTo>
                  <a:pt x="0" y="0"/>
                </a:moveTo>
                <a:lnTo>
                  <a:pt x="1183942" y="0"/>
                </a:lnTo>
                <a:lnTo>
                  <a:pt x="1183942" y="358771"/>
                </a:lnTo>
                <a:lnTo>
                  <a:pt x="0" y="3587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99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18" tIns="7618" rIns="7618" bIns="7618" numCol="1" spcCol="1270" anchor="ctr" anchorCtr="0">
            <a:noAutofit/>
          </a:bodyPr>
          <a:lstStyle/>
          <a:p>
            <a:pPr marL="0" marR="0" lvl="0" indent="0" algn="ctr" defTabSz="533240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Optics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B09B23E-4289-4EB6-A401-F9B35B96BBE5}"/>
              </a:ext>
            </a:extLst>
          </p:cNvPr>
          <p:cNvSpPr/>
          <p:nvPr/>
        </p:nvSpPr>
        <p:spPr>
          <a:xfrm>
            <a:off x="1041860" y="2871882"/>
            <a:ext cx="1183577" cy="358660"/>
          </a:xfrm>
          <a:custGeom>
            <a:avLst/>
            <a:gdLst>
              <a:gd name="connsiteX0" fmla="*/ 0 w 1183942"/>
              <a:gd name="connsiteY0" fmla="*/ 0 h 358771"/>
              <a:gd name="connsiteX1" fmla="*/ 1183942 w 1183942"/>
              <a:gd name="connsiteY1" fmla="*/ 0 h 358771"/>
              <a:gd name="connsiteX2" fmla="*/ 1183942 w 1183942"/>
              <a:gd name="connsiteY2" fmla="*/ 358771 h 358771"/>
              <a:gd name="connsiteX3" fmla="*/ 0 w 1183942"/>
              <a:gd name="connsiteY3" fmla="*/ 358771 h 358771"/>
              <a:gd name="connsiteX4" fmla="*/ 0 w 1183942"/>
              <a:gd name="connsiteY4" fmla="*/ 0 h 35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942" h="358771">
                <a:moveTo>
                  <a:pt x="0" y="0"/>
                </a:moveTo>
                <a:lnTo>
                  <a:pt x="1183942" y="0"/>
                </a:lnTo>
                <a:lnTo>
                  <a:pt x="1183942" y="358771"/>
                </a:lnTo>
                <a:lnTo>
                  <a:pt x="0" y="3587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99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18" tIns="7618" rIns="7618" bIns="7618" numCol="1" spcCol="1270" anchor="ctr" anchorCtr="0">
            <a:noAutofit/>
          </a:bodyPr>
          <a:lstStyle/>
          <a:p>
            <a:pPr marL="0" marR="0" lvl="0" indent="0" algn="ctr" defTabSz="533240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Interferometer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102085B-93CD-4C2D-A259-2D54F7339F16}"/>
              </a:ext>
            </a:extLst>
          </p:cNvPr>
          <p:cNvSpPr/>
          <p:nvPr/>
        </p:nvSpPr>
        <p:spPr>
          <a:xfrm>
            <a:off x="1041860" y="3630213"/>
            <a:ext cx="1183577" cy="358660"/>
          </a:xfrm>
          <a:custGeom>
            <a:avLst/>
            <a:gdLst>
              <a:gd name="connsiteX0" fmla="*/ 0 w 1183942"/>
              <a:gd name="connsiteY0" fmla="*/ 0 h 358771"/>
              <a:gd name="connsiteX1" fmla="*/ 1183942 w 1183942"/>
              <a:gd name="connsiteY1" fmla="*/ 0 h 358771"/>
              <a:gd name="connsiteX2" fmla="*/ 1183942 w 1183942"/>
              <a:gd name="connsiteY2" fmla="*/ 358771 h 358771"/>
              <a:gd name="connsiteX3" fmla="*/ 0 w 1183942"/>
              <a:gd name="connsiteY3" fmla="*/ 358771 h 358771"/>
              <a:gd name="connsiteX4" fmla="*/ 0 w 1183942"/>
              <a:gd name="connsiteY4" fmla="*/ 0 h 35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942" h="358771">
                <a:moveTo>
                  <a:pt x="0" y="0"/>
                </a:moveTo>
                <a:lnTo>
                  <a:pt x="1183942" y="0"/>
                </a:lnTo>
                <a:lnTo>
                  <a:pt x="1183942" y="358771"/>
                </a:lnTo>
                <a:lnTo>
                  <a:pt x="0" y="3587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99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18" tIns="7618" rIns="7618" bIns="7618" numCol="1" spcCol="1270" anchor="ctr" anchorCtr="0">
            <a:noAutofit/>
          </a:bodyPr>
          <a:lstStyle/>
          <a:p>
            <a:pPr marL="0" marR="0" lvl="0" indent="0" algn="ctr" defTabSz="533240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Active Noise Mitigation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E1FE915-A213-443C-82B4-0F49A3294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581" y="152198"/>
            <a:ext cx="6869178" cy="575811"/>
          </a:xfrm>
        </p:spPr>
        <p:txBody>
          <a:bodyPr>
            <a:normAutofit/>
          </a:bodyPr>
          <a:lstStyle/>
          <a:p>
            <a:r>
              <a:rPr lang="en-US" dirty="0"/>
              <a:t>ISB kick-off 2020</a:t>
            </a:r>
          </a:p>
        </p:txBody>
      </p:sp>
      <p:sp>
        <p:nvSpPr>
          <p:cNvPr id="64" name="Trapezoid 63">
            <a:extLst>
              <a:ext uri="{FF2B5EF4-FFF2-40B4-BE49-F238E27FC236}">
                <a16:creationId xmlns:a16="http://schemas.microsoft.com/office/drawing/2014/main" id="{E352E1B7-85D5-447B-B65D-460672D28248}"/>
              </a:ext>
            </a:extLst>
          </p:cNvPr>
          <p:cNvSpPr/>
          <p:nvPr/>
        </p:nvSpPr>
        <p:spPr>
          <a:xfrm rot="5400000">
            <a:off x="917042" y="2650340"/>
            <a:ext cx="3362424" cy="335729"/>
          </a:xfrm>
          <a:prstGeom prst="trapezoid">
            <a:avLst>
              <a:gd name="adj" fmla="val 83994"/>
            </a:avLst>
          </a:prstGeom>
          <a:gradFill flip="none" rotWithShape="1">
            <a:gsLst>
              <a:gs pos="0">
                <a:srgbClr val="9EA8C9">
                  <a:tint val="66000"/>
                  <a:satMod val="160000"/>
                </a:srgbClr>
              </a:gs>
              <a:gs pos="50000">
                <a:srgbClr val="9EA8C9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55" name="Rectangle: Diagonal Corners Rounded 54">
            <a:extLst>
              <a:ext uri="{FF2B5EF4-FFF2-40B4-BE49-F238E27FC236}">
                <a16:creationId xmlns:a16="http://schemas.microsoft.com/office/drawing/2014/main" id="{2C58D735-4694-41F1-A297-18CF97EC00C1}"/>
              </a:ext>
            </a:extLst>
          </p:cNvPr>
          <p:cNvSpPr/>
          <p:nvPr/>
        </p:nvSpPr>
        <p:spPr>
          <a:xfrm>
            <a:off x="3370283" y="3014146"/>
            <a:ext cx="1183577" cy="604500"/>
          </a:xfrm>
          <a:prstGeom prst="round2DiagRect">
            <a:avLst/>
          </a:prstGeom>
          <a:solidFill>
            <a:srgbClr val="A3107C">
              <a:alpha val="50196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7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78" tIns="5078" rIns="5078" bIns="5078" numCol="1" spcCol="1270" anchor="ctr" anchorCtr="0">
            <a:noAutofit/>
          </a:bodyPr>
          <a:lstStyle/>
          <a:p>
            <a:pPr marL="0" marR="0" lvl="0" indent="0" algn="ctr" defTabSz="35549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Achievable isolation</a:t>
            </a:r>
          </a:p>
        </p:txBody>
      </p:sp>
      <p:sp>
        <p:nvSpPr>
          <p:cNvPr id="56" name="Rectangle: Diagonal Corners Rounded 55">
            <a:extLst>
              <a:ext uri="{FF2B5EF4-FFF2-40B4-BE49-F238E27FC236}">
                <a16:creationId xmlns:a16="http://schemas.microsoft.com/office/drawing/2014/main" id="{509C6BE2-20B7-49BB-9EEE-9A3325BD99D0}"/>
              </a:ext>
            </a:extLst>
          </p:cNvPr>
          <p:cNvSpPr/>
          <p:nvPr/>
        </p:nvSpPr>
        <p:spPr>
          <a:xfrm>
            <a:off x="3370284" y="1734161"/>
            <a:ext cx="1183577" cy="604500"/>
          </a:xfrm>
          <a:prstGeom prst="round2DiagRect">
            <a:avLst/>
          </a:prstGeom>
          <a:solidFill>
            <a:srgbClr val="009682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7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78" tIns="5078" rIns="5078" bIns="5078" numCol="1" spcCol="1270" anchor="ctr" anchorCtr="0">
            <a:noAutofit/>
          </a:bodyPr>
          <a:lstStyle/>
          <a:p>
            <a:pPr marL="0" marR="0" lvl="0" indent="0" algn="ctr" defTabSz="35549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Interferometer Requirements</a:t>
            </a:r>
          </a:p>
        </p:txBody>
      </p:sp>
      <p:sp>
        <p:nvSpPr>
          <p:cNvPr id="57" name="Rectangle: Diagonal Corners Rounded 56">
            <a:extLst>
              <a:ext uri="{FF2B5EF4-FFF2-40B4-BE49-F238E27FC236}">
                <a16:creationId xmlns:a16="http://schemas.microsoft.com/office/drawing/2014/main" id="{5DEFAF0E-5AE4-4252-946E-45366407EFE7}"/>
              </a:ext>
            </a:extLst>
          </p:cNvPr>
          <p:cNvSpPr/>
          <p:nvPr/>
        </p:nvSpPr>
        <p:spPr>
          <a:xfrm>
            <a:off x="5343892" y="3139685"/>
            <a:ext cx="1183577" cy="604500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7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78" tIns="5078" rIns="5078" bIns="5078" numCol="1" spcCol="1270" anchor="ctr" anchorCtr="0">
            <a:noAutofit/>
          </a:bodyPr>
          <a:lstStyle/>
          <a:p>
            <a:pPr marL="0" marR="0" lvl="0" indent="0" algn="ctr" defTabSz="35549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Residual differential motion &amp; scatter</a:t>
            </a: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9FD97CB7-A254-4D4F-B400-C37F29AC406A}"/>
              </a:ext>
            </a:extLst>
          </p:cNvPr>
          <p:cNvSpPr>
            <a:spLocks noChangeAspect="1"/>
          </p:cNvSpPr>
          <p:nvPr/>
        </p:nvSpPr>
        <p:spPr>
          <a:xfrm rot="20210609">
            <a:off x="4625038" y="1805381"/>
            <a:ext cx="628125" cy="335728"/>
          </a:xfrm>
          <a:prstGeom prst="righ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59" name="Arrow: Left-Right 58">
            <a:extLst>
              <a:ext uri="{FF2B5EF4-FFF2-40B4-BE49-F238E27FC236}">
                <a16:creationId xmlns:a16="http://schemas.microsoft.com/office/drawing/2014/main" id="{E2EFD62D-6FCE-4B06-A7A2-B01964148110}"/>
              </a:ext>
            </a:extLst>
          </p:cNvPr>
          <p:cNvSpPr>
            <a:spLocks noChangeAspect="1"/>
          </p:cNvSpPr>
          <p:nvPr/>
        </p:nvSpPr>
        <p:spPr>
          <a:xfrm rot="5400000">
            <a:off x="3641101" y="2512008"/>
            <a:ext cx="641939" cy="335728"/>
          </a:xfrm>
          <a:prstGeom prst="leftRigh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66593D6-F110-47ED-988E-594E1CF8C96F}"/>
              </a:ext>
            </a:extLst>
          </p:cNvPr>
          <p:cNvSpPr txBox="1"/>
          <p:nvPr/>
        </p:nvSpPr>
        <p:spPr>
          <a:xfrm>
            <a:off x="4603214" y="991349"/>
            <a:ext cx="1892883" cy="33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Breakout Rooms:</a:t>
            </a:r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:a16="http://schemas.microsoft.com/office/drawing/2014/main" id="{0FE4C589-7785-4365-B9E7-46A8E5387474}"/>
              </a:ext>
            </a:extLst>
          </p:cNvPr>
          <p:cNvSpPr/>
          <p:nvPr/>
        </p:nvSpPr>
        <p:spPr>
          <a:xfrm>
            <a:off x="7342487" y="3809542"/>
            <a:ext cx="1183577" cy="604500"/>
          </a:xfrm>
          <a:prstGeom prst="round2Diag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7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78" tIns="5078" rIns="5078" bIns="5078" numCol="1" spcCol="1270" anchor="ctr" anchorCtr="0">
            <a:noAutofit/>
          </a:bodyPr>
          <a:lstStyle/>
          <a:p>
            <a:pPr marL="0" marR="0" lvl="0" indent="0" algn="ctr" defTabSz="35549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Environmental noise</a:t>
            </a:r>
          </a:p>
        </p:txBody>
      </p:sp>
      <p:sp>
        <p:nvSpPr>
          <p:cNvPr id="62" name="Rectangle: Diagonal Corners Rounded 61">
            <a:extLst>
              <a:ext uri="{FF2B5EF4-FFF2-40B4-BE49-F238E27FC236}">
                <a16:creationId xmlns:a16="http://schemas.microsoft.com/office/drawing/2014/main" id="{13225DB5-4E35-4A02-AD76-2AF65BDC8817}"/>
              </a:ext>
            </a:extLst>
          </p:cNvPr>
          <p:cNvSpPr/>
          <p:nvPr/>
        </p:nvSpPr>
        <p:spPr>
          <a:xfrm>
            <a:off x="5332022" y="1500208"/>
            <a:ext cx="1183577" cy="604500"/>
          </a:xfrm>
          <a:prstGeom prst="round2DiagRect">
            <a:avLst/>
          </a:prstGeom>
          <a:solidFill>
            <a:srgbClr val="9EA8C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7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78" tIns="5078" rIns="5078" bIns="5078" numCol="1" spcCol="1270" anchor="ctr" anchorCtr="0">
            <a:noAutofit/>
          </a:bodyPr>
          <a:lstStyle/>
          <a:p>
            <a:pPr marL="0" marR="0" lvl="0" indent="0" algn="ctr" defTabSz="35549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"/>
              </a:rPr>
              <a:t>Angular controls</a:t>
            </a:r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1856FFE9-AC26-4ACE-A876-1148BB238050}"/>
              </a:ext>
            </a:extLst>
          </p:cNvPr>
          <p:cNvSpPr>
            <a:spLocks noChangeAspect="1"/>
          </p:cNvSpPr>
          <p:nvPr/>
        </p:nvSpPr>
        <p:spPr>
          <a:xfrm rot="680662">
            <a:off x="4630098" y="3198508"/>
            <a:ext cx="628125" cy="335728"/>
          </a:xfrm>
          <a:prstGeom prst="righ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68" name="Flowchart: Multidocument 67">
            <a:extLst>
              <a:ext uri="{FF2B5EF4-FFF2-40B4-BE49-F238E27FC236}">
                <a16:creationId xmlns:a16="http://schemas.microsoft.com/office/drawing/2014/main" id="{E9644519-DD9E-4E1F-9AE9-CA955AE3BD31}"/>
              </a:ext>
            </a:extLst>
          </p:cNvPr>
          <p:cNvSpPr/>
          <p:nvPr/>
        </p:nvSpPr>
        <p:spPr>
          <a:xfrm>
            <a:off x="7265178" y="2153550"/>
            <a:ext cx="1375267" cy="888423"/>
          </a:xfrm>
          <a:prstGeom prst="flowChartMultidocumen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7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78" tIns="5078" rIns="5078" bIns="5078" numCol="1" spcCol="1270" anchor="ctr" anchorCtr="0">
            <a:noAutofit/>
          </a:bodyPr>
          <a:lstStyle/>
          <a:p>
            <a:pPr marL="0" marR="0" lvl="0" indent="0" algn="ctr" defTabSz="355493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sym typeface="Helvetica Neue"/>
              </a:rPr>
              <a:t>Myriad couplings to DARM</a:t>
            </a:r>
          </a:p>
        </p:txBody>
      </p: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74F95036-7F22-45FA-A8C9-A393231676CE}"/>
              </a:ext>
            </a:extLst>
          </p:cNvPr>
          <p:cNvSpPr>
            <a:spLocks noChangeAspect="1"/>
          </p:cNvSpPr>
          <p:nvPr/>
        </p:nvSpPr>
        <p:spPr>
          <a:xfrm rot="1606704">
            <a:off x="6595697" y="2055086"/>
            <a:ext cx="628125" cy="335728"/>
          </a:xfrm>
          <a:prstGeom prst="righ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8FAE2D6E-EDA2-4B85-92FB-D622A8FFED4F}"/>
              </a:ext>
            </a:extLst>
          </p:cNvPr>
          <p:cNvSpPr>
            <a:spLocks noChangeAspect="1"/>
          </p:cNvSpPr>
          <p:nvPr/>
        </p:nvSpPr>
        <p:spPr>
          <a:xfrm rot="19546620">
            <a:off x="6589620" y="2883075"/>
            <a:ext cx="628125" cy="335728"/>
          </a:xfrm>
          <a:prstGeom prst="righ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71" name="Arrow: Curved Left 70">
            <a:extLst>
              <a:ext uri="{FF2B5EF4-FFF2-40B4-BE49-F238E27FC236}">
                <a16:creationId xmlns:a16="http://schemas.microsoft.com/office/drawing/2014/main" id="{A21A66D7-21FB-4F40-879B-D70821B9F03A}"/>
              </a:ext>
            </a:extLst>
          </p:cNvPr>
          <p:cNvSpPr>
            <a:spLocks noChangeAspect="1"/>
          </p:cNvSpPr>
          <p:nvPr/>
        </p:nvSpPr>
        <p:spPr>
          <a:xfrm rot="5400000">
            <a:off x="5340576" y="2429898"/>
            <a:ext cx="628125" cy="335728"/>
          </a:xfrm>
          <a:prstGeom prst="curvedLef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72" name="Arrow: Curved Left 71">
            <a:extLst>
              <a:ext uri="{FF2B5EF4-FFF2-40B4-BE49-F238E27FC236}">
                <a16:creationId xmlns:a16="http://schemas.microsoft.com/office/drawing/2014/main" id="{CF60AF0F-3D04-463C-96BE-C0E6421842AC}"/>
              </a:ext>
            </a:extLst>
          </p:cNvPr>
          <p:cNvSpPr>
            <a:spLocks noChangeAspect="1"/>
          </p:cNvSpPr>
          <p:nvPr/>
        </p:nvSpPr>
        <p:spPr>
          <a:xfrm rot="16200000">
            <a:off x="5829167" y="2429897"/>
            <a:ext cx="628125" cy="335728"/>
          </a:xfrm>
          <a:prstGeom prst="curvedLef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sp>
        <p:nvSpPr>
          <p:cNvPr id="73" name="Arrow: Right 72">
            <a:extLst>
              <a:ext uri="{FF2B5EF4-FFF2-40B4-BE49-F238E27FC236}">
                <a16:creationId xmlns:a16="http://schemas.microsoft.com/office/drawing/2014/main" id="{9687A91B-01D4-4026-A1FC-2749AA56DF1D}"/>
              </a:ext>
            </a:extLst>
          </p:cNvPr>
          <p:cNvSpPr>
            <a:spLocks noChangeAspect="1"/>
          </p:cNvSpPr>
          <p:nvPr/>
        </p:nvSpPr>
        <p:spPr>
          <a:xfrm rot="16200000">
            <a:off x="7620214" y="3262258"/>
            <a:ext cx="628125" cy="335728"/>
          </a:xfrm>
          <a:prstGeom prst="rightArrow">
            <a:avLst/>
          </a:prstGeom>
          <a:noFill/>
          <a:ln>
            <a:solidFill>
              <a:srgbClr val="3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655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7166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0C2611-9722-FD7F-BC86-32AA21DAB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26" y="60540"/>
            <a:ext cx="7804547" cy="642674"/>
          </a:xfrm>
        </p:spPr>
        <p:txBody>
          <a:bodyPr/>
          <a:lstStyle/>
          <a:p>
            <a:r>
              <a:rPr lang="en-US" dirty="0"/>
              <a:t>The four horsemen of technical noise</a:t>
            </a:r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AFA9F6-7454-3FD9-4C1E-2C13C7F6D6E7}"/>
              </a:ext>
            </a:extLst>
          </p:cNvPr>
          <p:cNvSpPr txBox="1"/>
          <p:nvPr/>
        </p:nvSpPr>
        <p:spPr>
          <a:xfrm>
            <a:off x="1433511" y="2240152"/>
            <a:ext cx="1764010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1100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PRD 102, 062003 (2020)</a:t>
            </a:r>
            <a:endParaRPr lang="en-AU" sz="11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4AC57-608D-2383-036B-25784005D258}"/>
              </a:ext>
            </a:extLst>
          </p:cNvPr>
          <p:cNvSpPr txBox="1"/>
          <p:nvPr/>
        </p:nvSpPr>
        <p:spPr>
          <a:xfrm>
            <a:off x="923539" y="2407303"/>
            <a:ext cx="274915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1800" b="0" dirty="0">
                <a:latin typeface="Open Sans"/>
              </a:rPr>
              <a:t>Alignment controls (ASC)</a:t>
            </a:r>
            <a:endParaRPr lang="en-AU" sz="1800" b="0" dirty="0">
              <a:latin typeface="Open 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7F98D8B-9C91-561E-59FC-C62FC287614D}"/>
              </a:ext>
            </a:extLst>
          </p:cNvPr>
          <p:cNvGrpSpPr/>
          <p:nvPr/>
        </p:nvGrpSpPr>
        <p:grpSpPr>
          <a:xfrm>
            <a:off x="1286330" y="625622"/>
            <a:ext cx="1884242" cy="1646886"/>
            <a:chOff x="1003599" y="703214"/>
            <a:chExt cx="1884242" cy="164688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C494A8C-6A26-5B46-6114-88BD9A92E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3599" y="703214"/>
              <a:ext cx="1884242" cy="1646886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916EDE7-A970-BDA2-72FB-E0E5A0C534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16856" y="1306168"/>
              <a:ext cx="776288" cy="119063"/>
            </a:xfrm>
            <a:prstGeom prst="straightConnector1">
              <a:avLst/>
            </a:prstGeom>
            <a:noFill/>
            <a:ln w="25400" cap="flat">
              <a:solidFill>
                <a:srgbClr val="C62828"/>
              </a:solidFill>
              <a:prstDash val="solid"/>
              <a:miter lim="400000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E9EBF4F-75CE-A12C-9B74-FEB5076DDE7F}"/>
              </a:ext>
            </a:extLst>
          </p:cNvPr>
          <p:cNvSpPr txBox="1"/>
          <p:nvPr/>
        </p:nvSpPr>
        <p:spPr>
          <a:xfrm>
            <a:off x="5093873" y="2404324"/>
            <a:ext cx="3284554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1800" b="0" dirty="0">
                <a:latin typeface="Open Sans"/>
              </a:rPr>
              <a:t>Auxiliary length controls (LSC)</a:t>
            </a:r>
            <a:endParaRPr lang="en-AU" sz="1800" b="0" dirty="0">
              <a:latin typeface="Open San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114F1D1-690D-BE3E-1947-E306073A0689}"/>
              </a:ext>
            </a:extLst>
          </p:cNvPr>
          <p:cNvGrpSpPr/>
          <p:nvPr/>
        </p:nvGrpSpPr>
        <p:grpSpPr>
          <a:xfrm>
            <a:off x="5635096" y="630326"/>
            <a:ext cx="1939840" cy="1728353"/>
            <a:chOff x="5903394" y="630326"/>
            <a:chExt cx="1939840" cy="172835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6678CF8-C423-87C7-AA7F-FB530ECB1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03394" y="630326"/>
              <a:ext cx="1939840" cy="1728353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7D3E1C5-3FC1-8B3A-8305-3C194303B20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79356" y="812800"/>
              <a:ext cx="919163" cy="328613"/>
            </a:xfrm>
            <a:prstGeom prst="straightConnector1">
              <a:avLst/>
            </a:prstGeom>
            <a:noFill/>
            <a:ln w="25400" cap="flat">
              <a:solidFill>
                <a:srgbClr val="E09F1E"/>
              </a:solidFill>
              <a:prstDash val="solid"/>
              <a:miter lim="400000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1981276-5A1D-5E7F-E9E6-4E5C3700E0BA}"/>
              </a:ext>
            </a:extLst>
          </p:cNvPr>
          <p:cNvSpPr txBox="1"/>
          <p:nvPr/>
        </p:nvSpPr>
        <p:spPr>
          <a:xfrm>
            <a:off x="6183025" y="4673249"/>
            <a:ext cx="171361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1800" b="0" dirty="0">
                <a:latin typeface="Open Sans"/>
              </a:rPr>
              <a:t>Scattered Light</a:t>
            </a:r>
            <a:endParaRPr lang="en-AU" sz="1800" b="0" dirty="0">
              <a:latin typeface="Open Sans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97CEB7-3527-98E3-5191-FFA35A7B1897}"/>
              </a:ext>
            </a:extLst>
          </p:cNvPr>
          <p:cNvGrpSpPr/>
          <p:nvPr/>
        </p:nvGrpSpPr>
        <p:grpSpPr>
          <a:xfrm>
            <a:off x="1000125" y="2968510"/>
            <a:ext cx="2702164" cy="1519262"/>
            <a:chOff x="780284" y="2850409"/>
            <a:chExt cx="2702164" cy="15192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1D0E111-E7D1-EB87-3756-D2CC0E22B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84" y="2850409"/>
              <a:ext cx="2702164" cy="1519262"/>
            </a:xfrm>
            <a:prstGeom prst="rect">
              <a:avLst/>
            </a:prstGeom>
          </p:spPr>
        </p:pic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90ADD59-D396-0A0E-9103-4066F7984F7B}"/>
                </a:ext>
              </a:extLst>
            </p:cNvPr>
            <p:cNvCxnSpPr/>
            <p:nvPr/>
          </p:nvCxnSpPr>
          <p:spPr>
            <a:xfrm flipH="1">
              <a:off x="1000125" y="3175000"/>
              <a:ext cx="1391600" cy="339725"/>
            </a:xfrm>
            <a:prstGeom prst="straightConnector1">
              <a:avLst/>
            </a:prstGeom>
            <a:noFill/>
            <a:ln w="25400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 lim="400000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FEEC2F0C-A16C-5B90-3876-2CC7F00DBD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5336" y="3063086"/>
            <a:ext cx="1764010" cy="1460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4F26EA8-0B47-99F7-85F9-0319212D81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2871" y="3063086"/>
            <a:ext cx="2166179" cy="134725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AD8D143-644F-2DC7-B130-500AC54D7473}"/>
              </a:ext>
            </a:extLst>
          </p:cNvPr>
          <p:cNvSpPr txBox="1"/>
          <p:nvPr/>
        </p:nvSpPr>
        <p:spPr>
          <a:xfrm>
            <a:off x="4914418" y="4456941"/>
            <a:ext cx="164584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AU" sz="105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Polini</a:t>
            </a:r>
            <a:r>
              <a:rPr lang="en-AU" sz="105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 GWADW 2022</a:t>
            </a:r>
            <a:endParaRPr lang="en-AU" sz="105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A792FA-38BB-CAF6-DC9D-C0C0AF25286A}"/>
              </a:ext>
            </a:extLst>
          </p:cNvPr>
          <p:cNvSpPr txBox="1"/>
          <p:nvPr/>
        </p:nvSpPr>
        <p:spPr>
          <a:xfrm>
            <a:off x="6909296" y="4455989"/>
            <a:ext cx="1974680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AU" sz="11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0"/>
              </a:rPr>
              <a:t>Siddharth GWADW 2022</a:t>
            </a:r>
            <a:endParaRPr lang="en-AU" sz="11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B7F78C-A3F8-A1B5-A41A-08AB6515262C}"/>
              </a:ext>
            </a:extLst>
          </p:cNvPr>
          <p:cNvSpPr txBox="1"/>
          <p:nvPr/>
        </p:nvSpPr>
        <p:spPr>
          <a:xfrm>
            <a:off x="5878178" y="2241563"/>
            <a:ext cx="1764010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1100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PRD 102, 062003 (2020)</a:t>
            </a:r>
            <a:endParaRPr lang="en-AU" sz="11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2CAD48-34BE-8A04-0695-766A0FB93CF8}"/>
              </a:ext>
            </a:extLst>
          </p:cNvPr>
          <p:cNvSpPr txBox="1"/>
          <p:nvPr/>
        </p:nvSpPr>
        <p:spPr>
          <a:xfrm>
            <a:off x="1211434" y="4691623"/>
            <a:ext cx="2425344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1800" b="0" dirty="0">
                <a:latin typeface="Open Sans"/>
              </a:rPr>
              <a:t>Actuation noise (DAC)</a:t>
            </a:r>
            <a:endParaRPr lang="en-AU" sz="1800" b="0" dirty="0">
              <a:latin typeface="Open San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5A7321-AE6C-DE49-3986-45456B68635E}"/>
              </a:ext>
            </a:extLst>
          </p:cNvPr>
          <p:cNvSpPr txBox="1"/>
          <p:nvPr/>
        </p:nvSpPr>
        <p:spPr>
          <a:xfrm>
            <a:off x="1211434" y="4460943"/>
            <a:ext cx="2425344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1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/>
              </a:rPr>
              <a:t>Paolo </a:t>
            </a:r>
            <a:r>
              <a:rPr lang="en-US" sz="11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/>
              </a:rPr>
              <a:t>Ruggi</a:t>
            </a:r>
            <a:r>
              <a:rPr lang="en-US" sz="11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/>
              </a:rPr>
              <a:t> 'Status of Virgo at LF'</a:t>
            </a:r>
            <a:endParaRPr lang="en-AU" sz="11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FA91F09-2E22-474E-901D-36EEC4C72FA8}"/>
              </a:ext>
            </a:extLst>
          </p:cNvPr>
          <p:cNvCxnSpPr>
            <a:cxnSpLocks/>
          </p:cNvCxnSpPr>
          <p:nvPr/>
        </p:nvCxnSpPr>
        <p:spPr>
          <a:xfrm>
            <a:off x="4324350" y="703214"/>
            <a:ext cx="0" cy="4294236"/>
          </a:xfrm>
          <a:prstGeom prst="line">
            <a:avLst/>
          </a:prstGeom>
          <a:noFill/>
          <a:ln w="25400" cap="flat">
            <a:solidFill>
              <a:schemeClr val="accent6">
                <a:lumMod val="60000"/>
                <a:lumOff val="40000"/>
              </a:schemeClr>
            </a:solidFill>
            <a:prstDash val="solid"/>
            <a:miter lim="400000"/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99DBC65-2E0B-7592-EC49-74C387A0C10C}"/>
              </a:ext>
            </a:extLst>
          </p:cNvPr>
          <p:cNvCxnSpPr>
            <a:cxnSpLocks/>
          </p:cNvCxnSpPr>
          <p:nvPr/>
        </p:nvCxnSpPr>
        <p:spPr>
          <a:xfrm flipH="1" flipV="1">
            <a:off x="378064" y="2842523"/>
            <a:ext cx="8324213" cy="7809"/>
          </a:xfrm>
          <a:prstGeom prst="line">
            <a:avLst/>
          </a:prstGeom>
          <a:noFill/>
          <a:ln w="25400" cap="flat">
            <a:solidFill>
              <a:schemeClr val="accent6">
                <a:lumMod val="60000"/>
                <a:lumOff val="40000"/>
              </a:schemeClr>
            </a:solidFill>
            <a:prstDash val="solid"/>
            <a:miter lim="400000"/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4401455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5" grpId="0"/>
      <p:bldP spid="22" grpId="0"/>
      <p:bldP spid="30" grpId="0"/>
      <p:bldP spid="32" grpId="0"/>
      <p:bldP spid="35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174FE-7291-A5F4-D831-E91FDBCF6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 Sensing and Control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12168-FF0B-77C5-EC6D-B4ABC444A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227" y="807006"/>
            <a:ext cx="7804547" cy="3233663"/>
          </a:xfrm>
        </p:spPr>
        <p:txBody>
          <a:bodyPr/>
          <a:lstStyle/>
          <a:p>
            <a:r>
              <a:rPr lang="en-US" dirty="0"/>
              <a:t>Challenging at LIGO (RP), sub-dominant at Virgo (in O3)</a:t>
            </a:r>
          </a:p>
          <a:p>
            <a:r>
              <a:rPr lang="en-US" dirty="0"/>
              <a:t>Message for ET</a:t>
            </a:r>
          </a:p>
          <a:p>
            <a:pPr lvl="1"/>
            <a:r>
              <a:rPr lang="en-US" dirty="0"/>
              <a:t>Low power (18kW) and high mass (200kg)</a:t>
            </a:r>
            <a:br>
              <a:rPr lang="en-US" dirty="0"/>
            </a:br>
            <a:r>
              <a:rPr lang="en-US" dirty="0"/>
              <a:t>							</a:t>
            </a:r>
            <a:r>
              <a:rPr lang="en-US" dirty="0">
                <a:sym typeface="Wingdings" panose="05000000000000000000" pitchFamily="2" charset="2"/>
              </a:rPr>
              <a:t> optical torque effects become small.</a:t>
            </a: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AU" dirty="0"/>
              <a:t>Require a payload design that decouples Length and Angle</a:t>
            </a:r>
            <a:br>
              <a:rPr lang="en-AU" dirty="0"/>
            </a:br>
            <a:r>
              <a:rPr lang="en-AU" dirty="0"/>
              <a:t>							</a:t>
            </a:r>
            <a:r>
              <a:rPr lang="en-US" dirty="0">
                <a:sym typeface="Wingdings" panose="05000000000000000000" pitchFamily="2" charset="2"/>
              </a:rPr>
              <a:t> cryogenics complicates design.</a:t>
            </a: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8352A-328D-91C8-4121-BBCF9CA99EF6}"/>
              </a:ext>
            </a:extLst>
          </p:cNvPr>
          <p:cNvSpPr txBox="1"/>
          <p:nvPr/>
        </p:nvSpPr>
        <p:spPr>
          <a:xfrm>
            <a:off x="1620296" y="3618349"/>
            <a:ext cx="7348165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indent="0" algn="l" defTabSz="584200"/>
            <a:r>
              <a:rPr lang="en-US" sz="2000" b="0" dirty="0">
                <a:solidFill>
                  <a:schemeClr val="tx1"/>
                </a:solidFill>
                <a:latin typeface="Open Sans"/>
              </a:rPr>
              <a:t>ASC should not be a showstopper for ET-LF</a:t>
            </a:r>
            <a:br>
              <a:rPr lang="en-US" sz="2000" b="0" dirty="0">
                <a:latin typeface="Open Sans"/>
              </a:rPr>
            </a:b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Open Sans"/>
              </a:rPr>
              <a:t>Iff</a:t>
            </a:r>
            <a:r>
              <a:rPr lang="en-US" sz="2000" b="0" dirty="0">
                <a:latin typeface="Open Sans"/>
              </a:rPr>
              <a:t> the cryogenic payload can meet mechanical requirements.</a:t>
            </a:r>
            <a:br>
              <a:rPr lang="en-US" sz="2000" b="0" dirty="0">
                <a:latin typeface="Open Sans"/>
              </a:rPr>
            </a:br>
            <a:r>
              <a:rPr lang="en-US" sz="2000" b="0" dirty="0">
                <a:latin typeface="Open Sans"/>
              </a:rPr>
              <a:t>		Further modelling is required.</a:t>
            </a:r>
            <a:endParaRPr lang="en-AU" sz="2000" b="0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539602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indent="0" algn="l" defTabSz="584200">
          <a:defRPr sz="2000" b="0" dirty="0" smtClean="0">
            <a:latin typeface="Open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indent="0" algn="l" defTabSz="584200">
          <a:defRPr sz="2000" b="0" dirty="0" smtClean="0">
            <a:latin typeface="Open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892</Words>
  <Application>Microsoft Office PowerPoint</Application>
  <PresentationFormat>On-screen Show (16:9)</PresentationFormat>
  <Paragraphs>119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Cambria Math</vt:lpstr>
      <vt:lpstr>Helvetica Neue</vt:lpstr>
      <vt:lpstr>Helvetica Neue Light</vt:lpstr>
      <vt:lpstr>Helvetica Neue Medium</vt:lpstr>
      <vt:lpstr>Helvetica Neue Thin</vt:lpstr>
      <vt:lpstr>Open Sans</vt:lpstr>
      <vt:lpstr>White</vt:lpstr>
      <vt:lpstr>1_White</vt:lpstr>
      <vt:lpstr>2_White</vt:lpstr>
      <vt:lpstr>ET at 3 Hz</vt:lpstr>
      <vt:lpstr>PowerPoint Presentation</vt:lpstr>
      <vt:lpstr>PowerPoint Presentation</vt:lpstr>
      <vt:lpstr>Identifying show-stoppers</vt:lpstr>
      <vt:lpstr>ET-LF, the technical noise benefits</vt:lpstr>
      <vt:lpstr>Low-frequency noise in Virgo</vt:lpstr>
      <vt:lpstr>ISB kick-off 2020</vt:lpstr>
      <vt:lpstr>The four horsemen of technical noise</vt:lpstr>
      <vt:lpstr>Alignment Sensing and Control</vt:lpstr>
      <vt:lpstr>Auxiliary lengths </vt:lpstr>
      <vt:lpstr>Defeating Auxiliary length</vt:lpstr>
      <vt:lpstr>Scattered light</vt:lpstr>
      <vt:lpstr>Scatter in the arms</vt:lpstr>
      <vt:lpstr>PowerPoint Presentation</vt:lpstr>
      <vt:lpstr>PowerPoint Presentation</vt:lpstr>
      <vt:lpstr>Actuator noise</vt:lpstr>
      <vt:lpstr>Reducing actuator noise in ET</vt:lpstr>
      <vt:lpstr>Can we eliminate controls noise at 3Hz in ET?</vt:lpstr>
      <vt:lpstr>Recipe for reducing ‘controls’ noise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Example</dc:title>
  <dc:creator>Conor</dc:creator>
  <cp:lastModifiedBy>Conor Mow-Lowry</cp:lastModifiedBy>
  <cp:revision>87</cp:revision>
  <dcterms:modified xsi:type="dcterms:W3CDTF">2022-05-26T15:35:25Z</dcterms:modified>
</cp:coreProperties>
</file>