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6" r:id="rId3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60" r:id="rId8"/>
    <p:sldId id="269" r:id="rId9"/>
    <p:sldId id="268" r:id="rId10"/>
    <p:sldId id="265" r:id="rId11"/>
    <p:sldId id="271" r:id="rId12"/>
    <p:sldId id="272" r:id="rId13"/>
    <p:sldId id="273" r:id="rId14"/>
    <p:sldId id="267" r:id="rId15"/>
    <p:sldId id="274" r:id="rId16"/>
    <p:sldId id="261" r:id="rId17"/>
    <p:sldId id="263" r:id="rId18"/>
    <p:sldId id="264" r:id="rId19"/>
    <p:sldId id="262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46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EB007-04B6-4FCD-8324-A3AD4D4873D7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F5548-5738-465B-A94E-063584FB10E2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650815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0A448B-C13A-4C8D-BA8F-2381F4AA82A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798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el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2C7EEB9-05DE-44DA-97D3-81EF22445C0B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7" name="Inhaltsplatzhalt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2C7EEB9-05DE-44DA-97D3-81EF22445C0B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9" name="Datumsplatzhalt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25" name="Textplatzhalt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8" name="Inhaltsplatzhalt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2C7EEB9-05DE-44DA-97D3-81EF22445C0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21" name="Fußzeilenplatzhalt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24" name="Fußzeilenplatzhalt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7" name="Titel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mit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42844" y="836712"/>
            <a:ext cx="8715436" cy="5164056"/>
          </a:xfrm>
          <a:prstGeom prst="rect">
            <a:avLst/>
          </a:prstGeom>
        </p:spPr>
        <p:txBody>
          <a:bodyPr/>
          <a:lstStyle>
            <a:lvl1pPr marL="242888" indent="-242888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>
                <a:solidFill>
                  <a:srgbClr val="003D81"/>
                </a:solidFill>
                <a:latin typeface="Gill Sans"/>
                <a:cs typeface="Gill Sans"/>
              </a:defRPr>
            </a:lvl1pPr>
            <a:lvl2pPr marL="534988" indent="-292100">
              <a:spcBef>
                <a:spcPts val="0"/>
              </a:spcBef>
              <a:buFont typeface="Lucida Grande"/>
              <a:buChar char="-"/>
              <a:defRPr sz="2400" b="0" i="0">
                <a:solidFill>
                  <a:srgbClr val="E58324"/>
                </a:solidFill>
                <a:latin typeface="Gill Sans"/>
                <a:cs typeface="Gill Sans"/>
              </a:defRPr>
            </a:lvl2pPr>
            <a:lvl3pPr marL="719138" indent="-184150">
              <a:buFont typeface="Arial"/>
              <a:buChar char="•"/>
              <a:defRPr sz="2000" b="0" i="0">
                <a:solidFill>
                  <a:srgbClr val="000000"/>
                </a:solidFill>
                <a:latin typeface="Gill Sans"/>
                <a:cs typeface="Gill Sans"/>
              </a:defRPr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42844" y="121192"/>
            <a:ext cx="8715436" cy="571504"/>
          </a:xfrm>
        </p:spPr>
        <p:txBody>
          <a:bodyPr>
            <a:noAutofit/>
          </a:bodyPr>
          <a:lstStyle>
            <a:lvl1pPr algn="l">
              <a:defRPr sz="3200" b="0" i="0">
                <a:solidFill>
                  <a:srgbClr val="073C8D"/>
                </a:solidFill>
                <a:latin typeface="Gill Sans"/>
                <a:cs typeface="Gill San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7504" y="6421438"/>
            <a:ext cx="3212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03D81"/>
                </a:solidFill>
                <a:latin typeface="Gill Sans Light"/>
                <a:cs typeface="Gill Sans Light"/>
              </a:defRPr>
            </a:lvl1pPr>
          </a:lstStyle>
          <a:p>
            <a:pPr>
              <a:defRPr/>
            </a:pPr>
            <a:r>
              <a:rPr lang="de-DE" smtClean="0"/>
              <a:t>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108009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 dirty="0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-71470" y="785794"/>
            <a:ext cx="9358346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5" y="44624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252550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35696" y="44624"/>
            <a:ext cx="6192688" cy="914400"/>
          </a:xfr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  <a:extLst/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dirty="0" smtClean="0"/>
              <a:t>Textmasterformate durch Klicken bearbeiten</a:t>
            </a:r>
          </a:p>
          <a:p>
            <a:pPr lvl="1" eaLnBrk="1" latinLnBrk="0" hangingPunct="1"/>
            <a:r>
              <a:rPr lang="de-DE" dirty="0" smtClean="0"/>
              <a:t>Zweite Ebene</a:t>
            </a:r>
          </a:p>
          <a:p>
            <a:pPr lvl="2" eaLnBrk="1" latinLnBrk="0" hangingPunct="1"/>
            <a:r>
              <a:rPr lang="de-DE" dirty="0" smtClean="0"/>
              <a:t>Dritte Ebene</a:t>
            </a:r>
          </a:p>
          <a:p>
            <a:pPr lvl="3" eaLnBrk="1" latinLnBrk="0" hangingPunct="1"/>
            <a:r>
              <a:rPr lang="de-DE" dirty="0" smtClean="0"/>
              <a:t>Vierte Ebene</a:t>
            </a:r>
          </a:p>
          <a:p>
            <a:pPr lvl="4" eaLnBrk="1" latinLnBrk="0" hangingPunct="1"/>
            <a:r>
              <a:rPr lang="de-DE" dirty="0" smtClean="0"/>
              <a:t>Fünfte Ebene</a:t>
            </a:r>
            <a:endParaRPr kumimoji="0"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-71470" y="785794"/>
            <a:ext cx="9358346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4085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ihand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ihand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ihand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ihand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ihand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ihand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ihand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ihand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ihand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ihand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ihand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ihand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ihand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ihand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ihand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hteck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hteck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hteck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3967394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0164517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hteck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hteck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hteck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hteck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hteck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hteck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hteck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hteck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2720076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15497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-71470" y="785794"/>
            <a:ext cx="9358346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47460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692727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Gerade Verbindung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Gerade Verbindung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 smtClean="0"/>
              <a:t>Bild durch Klicken auf Symbol hinzufügen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grpSp>
        <p:nvGrpSpPr>
          <p:cNvPr id="14" name="Gruppieren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Gerade Verbindung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ieren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Gerade Verbindung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271750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093658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6797257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8262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42844" y="836712"/>
            <a:ext cx="8715436" cy="5164056"/>
          </a:xfrm>
          <a:prstGeom prst="rect">
            <a:avLst/>
          </a:prstGeom>
        </p:spPr>
        <p:txBody>
          <a:bodyPr/>
          <a:lstStyle>
            <a:lvl1pPr marL="242888" indent="-242888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>
                <a:solidFill>
                  <a:srgbClr val="003D81"/>
                </a:solidFill>
                <a:latin typeface="Gill Sans"/>
                <a:cs typeface="Gill Sans"/>
              </a:defRPr>
            </a:lvl1pPr>
            <a:lvl2pPr marL="534988" indent="-292100">
              <a:spcBef>
                <a:spcPts val="0"/>
              </a:spcBef>
              <a:buFont typeface="Lucida Grande"/>
              <a:buChar char="-"/>
              <a:defRPr sz="2400" b="0" i="0">
                <a:solidFill>
                  <a:srgbClr val="E58324"/>
                </a:solidFill>
                <a:latin typeface="Gill Sans"/>
                <a:cs typeface="Gill Sans"/>
              </a:defRPr>
            </a:lvl2pPr>
            <a:lvl3pPr marL="719138" indent="-184150">
              <a:buFont typeface="Arial"/>
              <a:buChar char="•"/>
              <a:defRPr sz="2000" b="0" i="0">
                <a:solidFill>
                  <a:srgbClr val="000000"/>
                </a:solidFill>
                <a:latin typeface="Gill Sans"/>
                <a:cs typeface="Gill Sans"/>
              </a:defRPr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42844" y="121192"/>
            <a:ext cx="8715436" cy="571504"/>
          </a:xfrm>
        </p:spPr>
        <p:txBody>
          <a:bodyPr>
            <a:noAutofit/>
          </a:bodyPr>
          <a:lstStyle>
            <a:lvl1pPr algn="l">
              <a:defRPr sz="3200" b="0" i="0">
                <a:solidFill>
                  <a:srgbClr val="073C8D"/>
                </a:solidFill>
                <a:latin typeface="Gill Sans"/>
                <a:cs typeface="Gill San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7504" y="6421438"/>
            <a:ext cx="3212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03D81"/>
                </a:solidFill>
                <a:latin typeface="Gill Sans Light"/>
                <a:cs typeface="Gill Sans Light"/>
              </a:defRPr>
            </a:lvl1pPr>
          </a:lstStyle>
          <a:p>
            <a:pPr>
              <a:defRPr/>
            </a:pPr>
            <a:r>
              <a:rPr lang="de-DE" smtClean="0"/>
              <a:t>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526579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251520" y="105273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el 28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8458200" cy="1222375"/>
          </a:xfrm>
        </p:spPr>
        <p:txBody>
          <a:bodyPr anchor="t"/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55BAC0A-7CE6-4016-B970-A8ABC5FBE7F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Textfeld 7"/>
          <p:cNvSpPr txBox="1"/>
          <p:nvPr userDrawn="1"/>
        </p:nvSpPr>
        <p:spPr>
          <a:xfrm>
            <a:off x="-55968" y="6629626"/>
            <a:ext cx="7776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Harald Lück, Paris November 27, 2012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xmlns="" val="2992687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21"/>
          <p:cNvSpPr>
            <a:spLocks noGrp="1"/>
          </p:cNvSpPr>
          <p:nvPr>
            <p:ph type="title"/>
          </p:nvPr>
        </p:nvSpPr>
        <p:spPr>
          <a:xfrm>
            <a:off x="304800" y="430560"/>
            <a:ext cx="8686800" cy="838200"/>
          </a:xfrm>
        </p:spPr>
        <p:txBody>
          <a:bodyPr/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27" name="Inhaltsplatzhalt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55BAC0A-7CE6-4016-B970-A8ABC5FBE7F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extfeld 1"/>
          <p:cNvSpPr txBox="1"/>
          <p:nvPr userDrawn="1"/>
        </p:nvSpPr>
        <p:spPr>
          <a:xfrm>
            <a:off x="-55968" y="6629626"/>
            <a:ext cx="7776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Harald Lück, Paris November 27, 2012</a:t>
            </a:r>
            <a:endParaRPr lang="de-DE" sz="1200" dirty="0"/>
          </a:p>
        </p:txBody>
      </p:sp>
      <p:cxnSp>
        <p:nvCxnSpPr>
          <p:cNvPr id="4" name="Gerade Verbindung 3"/>
          <p:cNvCxnSpPr/>
          <p:nvPr userDrawn="1"/>
        </p:nvCxnSpPr>
        <p:spPr>
          <a:xfrm>
            <a:off x="1835696" y="6630448"/>
            <a:ext cx="4824536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92632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9" name="Datumsplatzhalt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150223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5189687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25" name="Textplatzhalt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8" name="Inhaltsplatzhalt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55BAC0A-7CE6-4016-B970-A8ABC5FBE7F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739976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21" name="Fußzeilenplatzhalt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41698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24" name="Fußzeilenplatzhalt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9367165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9827688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7" name="Titel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39333151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1278946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9098071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42844" y="836712"/>
            <a:ext cx="8715436" cy="5164056"/>
          </a:xfrm>
          <a:prstGeom prst="rect">
            <a:avLst/>
          </a:prstGeom>
        </p:spPr>
        <p:txBody>
          <a:bodyPr/>
          <a:lstStyle>
            <a:lvl1pPr marL="242888" indent="-242888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>
                <a:solidFill>
                  <a:srgbClr val="003D81"/>
                </a:solidFill>
                <a:latin typeface="Gill Sans"/>
                <a:cs typeface="Gill Sans"/>
              </a:defRPr>
            </a:lvl1pPr>
            <a:lvl2pPr marL="534988" indent="-292100">
              <a:spcBef>
                <a:spcPts val="0"/>
              </a:spcBef>
              <a:buFont typeface="Lucida Grande"/>
              <a:buChar char="-"/>
              <a:defRPr sz="2400" b="0" i="0">
                <a:solidFill>
                  <a:srgbClr val="E58324"/>
                </a:solidFill>
                <a:latin typeface="Gill Sans"/>
                <a:cs typeface="Gill Sans"/>
              </a:defRPr>
            </a:lvl2pPr>
            <a:lvl3pPr marL="719138" indent="-184150">
              <a:buFont typeface="Arial"/>
              <a:buChar char="•"/>
              <a:defRPr sz="2000" b="0" i="0">
                <a:solidFill>
                  <a:srgbClr val="000000"/>
                </a:solidFill>
                <a:latin typeface="Gill Sans"/>
                <a:cs typeface="Gill Sans"/>
              </a:defRPr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42844" y="121192"/>
            <a:ext cx="8715436" cy="571504"/>
          </a:xfrm>
        </p:spPr>
        <p:txBody>
          <a:bodyPr>
            <a:noAutofit/>
          </a:bodyPr>
          <a:lstStyle>
            <a:lvl1pPr algn="l">
              <a:defRPr sz="3200" b="0" i="0">
                <a:solidFill>
                  <a:srgbClr val="073C8D"/>
                </a:solidFill>
                <a:latin typeface="Gill Sans"/>
                <a:cs typeface="Gill San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7504" y="6421438"/>
            <a:ext cx="3212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03D81"/>
                </a:solidFill>
                <a:latin typeface="Gill Sans Light"/>
                <a:cs typeface="Gill Sans Light"/>
              </a:defRPr>
            </a:lvl1pPr>
          </a:lstStyle>
          <a:p>
            <a:pPr>
              <a:defRPr/>
            </a:pPr>
            <a:r>
              <a:rPr lang="de-DE" smtClean="0"/>
              <a:t>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340201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7CAB206-90EE-400E-8A29-919637611403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28" name="Fußzeilenplatzhalt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2C7EEB9-05DE-44DA-97D3-81EF22445C0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Gerade Verbindung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9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de-DE" dirty="0" smtClean="0"/>
              <a:t>Textmasterformate durch Klicken bearbeiten</a:t>
            </a:r>
          </a:p>
          <a:p>
            <a:pPr lvl="1" eaLnBrk="1" latinLnBrk="0" hangingPunct="1"/>
            <a:r>
              <a:rPr kumimoji="0" lang="de-DE" dirty="0" smtClean="0"/>
              <a:t>Zweite Ebene</a:t>
            </a:r>
          </a:p>
          <a:p>
            <a:pPr lvl="2" eaLnBrk="1" latinLnBrk="0" hangingPunct="1"/>
            <a:r>
              <a:rPr kumimoji="0" lang="de-DE" dirty="0" smtClean="0"/>
              <a:t>Dritte Ebene</a:t>
            </a:r>
          </a:p>
          <a:p>
            <a:pPr lvl="3" eaLnBrk="1" latinLnBrk="0" hangingPunct="1"/>
            <a:r>
              <a:rPr kumimoji="0" lang="de-DE" dirty="0" smtClean="0"/>
              <a:t>Vierte Ebene</a:t>
            </a:r>
          </a:p>
          <a:p>
            <a:pPr lvl="4" eaLnBrk="1" latinLnBrk="0" hangingPunct="1"/>
            <a:r>
              <a:rPr kumimoji="0" lang="de-DE" dirty="0" smtClean="0"/>
              <a:t>Fünfte Ebene</a:t>
            </a:r>
            <a:endParaRPr kumimoji="0" lang="en-US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7FF8BDD-796B-4DD9-BE67-1B90850BF36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de-DE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CE3FA2B-BD28-499E-A22D-A423270F3F14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-71470" y="785794"/>
            <a:ext cx="9358346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658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accent3"/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7647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E775E8-FBCD-460D-B99E-5F9527D948F0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28" name="Fußzeilenplatzhalt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5BAC0A-7CE6-4016-B970-A8ABC5FBE7F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304800" y="574576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514350" y="7647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Gerade Verbindung 11"/>
          <p:cNvSpPr>
            <a:spLocks noChangeShapeType="1"/>
          </p:cNvSpPr>
          <p:nvPr/>
        </p:nvSpPr>
        <p:spPr bwMode="auto">
          <a:xfrm>
            <a:off x="514350" y="77179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Textfeld 12"/>
          <p:cNvSpPr txBox="1"/>
          <p:nvPr userDrawn="1"/>
        </p:nvSpPr>
        <p:spPr>
          <a:xfrm>
            <a:off x="-55968" y="6629626"/>
            <a:ext cx="7776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Harald Lück, Paris November 27, 2012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xmlns="" val="386423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harald.lueck@aei.mpg.de" TargetMode="External"/><Relationship Id="rId2" Type="http://schemas.openxmlformats.org/officeDocument/2006/relationships/hyperlink" Target="mailto:office-hannover@aei.mpg.d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908720"/>
            <a:ext cx="8458200" cy="1222375"/>
          </a:xfrm>
        </p:spPr>
        <p:txBody>
          <a:bodyPr>
            <a:noAutofit/>
          </a:bodyPr>
          <a:lstStyle/>
          <a:p>
            <a:pPr algn="ctr"/>
            <a:r>
              <a:rPr lang="de-DE" sz="4000" dirty="0" smtClean="0"/>
              <a:t>4th </a:t>
            </a:r>
            <a:br>
              <a:rPr lang="de-DE" sz="4000" dirty="0" smtClean="0"/>
            </a:br>
            <a:r>
              <a:rPr lang="de-DE" sz="4000" dirty="0" smtClean="0"/>
              <a:t>Einstein </a:t>
            </a:r>
            <a:r>
              <a:rPr lang="de-DE" sz="4000" dirty="0" err="1" smtClean="0"/>
              <a:t>Telescope</a:t>
            </a:r>
            <a:r>
              <a:rPr lang="de-DE" sz="4000" dirty="0" smtClean="0"/>
              <a:t> </a:t>
            </a:r>
            <a:br>
              <a:rPr lang="de-DE" sz="4000" dirty="0" smtClean="0"/>
            </a:br>
            <a:r>
              <a:rPr lang="de-DE" sz="4000" dirty="0" smtClean="0"/>
              <a:t>Symposium</a:t>
            </a:r>
            <a:endParaRPr lang="de-DE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de-DE" dirty="0" smtClean="0"/>
              <a:t>Hannover, </a:t>
            </a:r>
            <a:r>
              <a:rPr lang="de-DE" dirty="0" err="1" smtClean="0"/>
              <a:t>December</a:t>
            </a:r>
            <a:r>
              <a:rPr lang="de-DE" dirty="0" smtClean="0"/>
              <a:t> 4-5, 2012</a:t>
            </a:r>
            <a:endParaRPr lang="de-DE" dirty="0"/>
          </a:p>
        </p:txBody>
      </p:sp>
      <p:pic>
        <p:nvPicPr>
          <p:cNvPr id="4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892" y="86050"/>
            <a:ext cx="1898828" cy="613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5" y="44624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7059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9934" y="125801"/>
            <a:ext cx="8686800" cy="838200"/>
          </a:xfrm>
        </p:spPr>
        <p:txBody>
          <a:bodyPr>
            <a:normAutofit/>
          </a:bodyPr>
          <a:lstStyle/>
          <a:p>
            <a:r>
              <a:rPr lang="de-DE" sz="3200" dirty="0"/>
              <a:t>Symposium</a:t>
            </a:r>
            <a:r>
              <a:rPr lang="de-DE" sz="2400" dirty="0"/>
              <a:t> [</a:t>
            </a:r>
            <a:r>
              <a:rPr lang="de-DE" sz="2400" dirty="0" err="1"/>
              <a:t>sɪmˈpəʊziəm</a:t>
            </a:r>
            <a:r>
              <a:rPr lang="de-DE" sz="2400" dirty="0"/>
              <a:t>]: </a:t>
            </a:r>
            <a:r>
              <a:rPr lang="de-DE" sz="1600" dirty="0" smtClean="0"/>
              <a:t>(</a:t>
            </a:r>
            <a:r>
              <a:rPr lang="de-DE" sz="1600" dirty="0" err="1" smtClean="0"/>
              <a:t>wikipedia</a:t>
            </a:r>
            <a:r>
              <a:rPr lang="de-DE" sz="1600" dirty="0" smtClean="0"/>
              <a:t>)</a:t>
            </a:r>
            <a:endParaRPr lang="de-DE" sz="1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The Greek symposium was a key Hellenic social institution. It was a </a:t>
            </a:r>
            <a:r>
              <a:rPr lang="en-US" b="1" dirty="0">
                <a:solidFill>
                  <a:srgbClr val="C00000"/>
                </a:solidFill>
              </a:rPr>
              <a:t>forum for men of good family to debate, plot, boast</a:t>
            </a:r>
            <a:r>
              <a:rPr lang="en-US" dirty="0">
                <a:solidFill>
                  <a:schemeClr val="tx1"/>
                </a:solidFill>
              </a:rPr>
              <a:t>, or simply to revel with others. </a:t>
            </a:r>
            <a:r>
              <a:rPr lang="en-US" dirty="0" smtClean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… The </a:t>
            </a:r>
            <a:r>
              <a:rPr lang="en-US" dirty="0">
                <a:solidFill>
                  <a:schemeClr val="tx1"/>
                </a:solidFill>
              </a:rPr>
              <a:t>participants, or "</a:t>
            </a:r>
            <a:r>
              <a:rPr lang="en-US" dirty="0" err="1">
                <a:solidFill>
                  <a:schemeClr val="tx1"/>
                </a:solidFill>
              </a:rPr>
              <a:t>symposiasts</a:t>
            </a:r>
            <a:r>
              <a:rPr lang="en-US" dirty="0">
                <a:solidFill>
                  <a:schemeClr val="tx1"/>
                </a:solidFill>
              </a:rPr>
              <a:t>", would recline on pillowed </a:t>
            </a:r>
            <a:r>
              <a:rPr lang="en-US" dirty="0" smtClean="0">
                <a:solidFill>
                  <a:schemeClr val="tx1"/>
                </a:solidFill>
              </a:rPr>
              <a:t>couches </a:t>
            </a:r>
            <a:r>
              <a:rPr lang="en-US" dirty="0">
                <a:solidFill>
                  <a:schemeClr val="tx1"/>
                </a:solidFill>
              </a:rPr>
              <a:t>arrayed against the three walls of the room away from the door. Due to </a:t>
            </a:r>
            <a:r>
              <a:rPr lang="en-US" b="1" dirty="0">
                <a:solidFill>
                  <a:srgbClr val="C00000"/>
                </a:solidFill>
              </a:rPr>
              <a:t>space limitations </a:t>
            </a:r>
            <a:r>
              <a:rPr lang="en-US" dirty="0">
                <a:solidFill>
                  <a:schemeClr val="tx1"/>
                </a:solidFill>
              </a:rPr>
              <a:t>the couches would number between seven and nine, limiting the total number of participants to somewhere between fourteen and twenty </a:t>
            </a:r>
            <a:r>
              <a:rPr lang="en-US" dirty="0" smtClean="0">
                <a:solidFill>
                  <a:schemeClr val="tx1"/>
                </a:solidFill>
              </a:rPr>
              <a:t>seven … If </a:t>
            </a:r>
            <a:r>
              <a:rPr lang="en-US" dirty="0">
                <a:solidFill>
                  <a:schemeClr val="tx1"/>
                </a:solidFill>
              </a:rPr>
              <a:t>any </a:t>
            </a:r>
            <a:r>
              <a:rPr lang="en-US" dirty="0">
                <a:solidFill>
                  <a:srgbClr val="C00000"/>
                </a:solidFill>
              </a:rPr>
              <a:t>young men </a:t>
            </a:r>
            <a:r>
              <a:rPr lang="en-US" dirty="0">
                <a:solidFill>
                  <a:schemeClr val="tx1"/>
                </a:solidFill>
              </a:rPr>
              <a:t>took part they </a:t>
            </a:r>
            <a:r>
              <a:rPr lang="en-US" dirty="0">
                <a:solidFill>
                  <a:srgbClr val="C00000"/>
                </a:solidFill>
              </a:rPr>
              <a:t>did not recline but sat up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… The </a:t>
            </a:r>
            <a:r>
              <a:rPr lang="en-US" dirty="0">
                <a:solidFill>
                  <a:schemeClr val="tx1"/>
                </a:solidFill>
              </a:rPr>
              <a:t>men apart of the symposium would </a:t>
            </a:r>
            <a:r>
              <a:rPr lang="en-US" b="1" dirty="0">
                <a:solidFill>
                  <a:srgbClr val="C00000"/>
                </a:solidFill>
              </a:rPr>
              <a:t>discuss a multitude of topics</a:t>
            </a:r>
            <a:r>
              <a:rPr lang="en-US" dirty="0">
                <a:solidFill>
                  <a:schemeClr val="tx1"/>
                </a:solidFill>
              </a:rPr>
              <a:t>—from philosophy to love and the differences between genders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732426" y="1318409"/>
            <a:ext cx="8280920" cy="12464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2500" b="1" dirty="0" smtClean="0"/>
              <a:t>The Einstein </a:t>
            </a:r>
            <a:r>
              <a:rPr lang="de-DE" sz="2500" b="1" dirty="0" err="1" smtClean="0"/>
              <a:t>Telescope</a:t>
            </a:r>
            <a:r>
              <a:rPr lang="de-DE" sz="2500" b="1" dirty="0" smtClean="0"/>
              <a:t> Symposium </a:t>
            </a:r>
            <a:r>
              <a:rPr lang="de-DE" sz="2500" b="1" dirty="0" err="1" smtClean="0"/>
              <a:t>is</a:t>
            </a:r>
            <a:r>
              <a:rPr lang="de-DE" sz="2500" b="1" dirty="0" smtClean="0"/>
              <a:t> a </a:t>
            </a:r>
            <a:r>
              <a:rPr lang="de-DE" sz="2500" b="1" dirty="0" err="1" smtClean="0"/>
              <a:t>key</a:t>
            </a:r>
            <a:r>
              <a:rPr lang="de-DE" sz="2500" b="1" dirty="0" smtClean="0"/>
              <a:t>  </a:t>
            </a:r>
            <a:r>
              <a:rPr lang="de-DE" sz="2500" b="1" dirty="0" err="1" smtClean="0"/>
              <a:t>networking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event</a:t>
            </a:r>
            <a:r>
              <a:rPr lang="de-DE" sz="2500" b="1" dirty="0" smtClean="0"/>
              <a:t>. </a:t>
            </a:r>
            <a:r>
              <a:rPr lang="de-DE" sz="2500" b="1" dirty="0" err="1" smtClean="0"/>
              <a:t>It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is</a:t>
            </a:r>
            <a:r>
              <a:rPr lang="de-DE" sz="2500" b="1" dirty="0" smtClean="0"/>
              <a:t> a </a:t>
            </a:r>
            <a:r>
              <a:rPr lang="de-DE" sz="2500" b="1" dirty="0" err="1" smtClean="0"/>
              <a:t>forum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for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scientists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to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debate</a:t>
            </a:r>
            <a:r>
              <a:rPr lang="de-DE" sz="2500" b="1" dirty="0" smtClean="0"/>
              <a:t>, </a:t>
            </a:r>
            <a:r>
              <a:rPr lang="de-DE" sz="2500" b="1" dirty="0" err="1" smtClean="0"/>
              <a:t>plot</a:t>
            </a:r>
            <a:r>
              <a:rPr lang="de-DE" sz="2500" b="1" dirty="0" smtClean="0"/>
              <a:t>, </a:t>
            </a:r>
            <a:r>
              <a:rPr lang="de-DE" sz="2500" b="1" dirty="0" err="1" smtClean="0"/>
              <a:t>boast</a:t>
            </a:r>
            <a:r>
              <a:rPr lang="de-DE" sz="2500" b="1" dirty="0" smtClean="0"/>
              <a:t>, </a:t>
            </a:r>
            <a:r>
              <a:rPr lang="de-DE" sz="2500" b="1" dirty="0" err="1" smtClean="0"/>
              <a:t>or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simply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celebrate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scientific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successes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with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each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other</a:t>
            </a:r>
            <a:r>
              <a:rPr lang="de-DE" sz="2500" b="1" dirty="0" smtClean="0"/>
              <a:t>.</a:t>
            </a:r>
            <a:endParaRPr lang="de-DE" sz="2500" b="1" dirty="0"/>
          </a:p>
        </p:txBody>
      </p:sp>
      <p:sp>
        <p:nvSpPr>
          <p:cNvPr id="5" name="Textfeld 4"/>
          <p:cNvSpPr txBox="1"/>
          <p:nvPr/>
        </p:nvSpPr>
        <p:spPr>
          <a:xfrm>
            <a:off x="732426" y="2637200"/>
            <a:ext cx="8280920" cy="201593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2500" b="1" dirty="0" smtClean="0"/>
              <a:t>… </a:t>
            </a:r>
            <a:r>
              <a:rPr lang="de-DE" sz="2500" b="1" dirty="0" err="1" smtClean="0"/>
              <a:t>the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symposiasts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sit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at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desks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lined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up</a:t>
            </a:r>
            <a:r>
              <a:rPr lang="de-DE" sz="2500" b="1" dirty="0" smtClean="0"/>
              <a:t> in </a:t>
            </a:r>
            <a:r>
              <a:rPr lang="de-DE" sz="2500" b="1" dirty="0" err="1" smtClean="0"/>
              <a:t>the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middle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of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the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room</a:t>
            </a:r>
            <a:r>
              <a:rPr lang="de-DE" sz="2500" b="1" dirty="0" smtClean="0"/>
              <a:t>. Due </a:t>
            </a:r>
            <a:r>
              <a:rPr lang="de-DE" sz="2500" b="1" dirty="0" err="1" smtClean="0"/>
              <a:t>to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space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limitations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the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desks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number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about</a:t>
            </a:r>
            <a:r>
              <a:rPr lang="de-DE" sz="2500" b="1" dirty="0" smtClean="0"/>
              <a:t> 25. </a:t>
            </a:r>
            <a:r>
              <a:rPr lang="de-DE" sz="2500" b="1" dirty="0" err="1" smtClean="0"/>
              <a:t>If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young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people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take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part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they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use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chairs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without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desks</a:t>
            </a:r>
            <a:r>
              <a:rPr lang="de-DE" sz="2500" b="1" dirty="0"/>
              <a:t> </a:t>
            </a:r>
            <a:r>
              <a:rPr lang="de-DE" sz="2500" b="1" dirty="0" err="1" smtClean="0"/>
              <a:t>and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leave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the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desk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places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to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the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seniors</a:t>
            </a:r>
            <a:r>
              <a:rPr lang="de-DE" sz="2500" b="1" dirty="0" smtClean="0"/>
              <a:t>.</a:t>
            </a:r>
          </a:p>
          <a:p>
            <a:endParaRPr lang="de-DE" sz="2500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683568" y="4653136"/>
            <a:ext cx="8280920" cy="16312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2500" b="1" dirty="0" smtClean="0"/>
              <a:t>… </a:t>
            </a:r>
            <a:r>
              <a:rPr lang="de-DE" sz="2500" b="1" dirty="0" err="1" smtClean="0"/>
              <a:t>the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participants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discuss</a:t>
            </a:r>
            <a:r>
              <a:rPr lang="de-DE" sz="2500" b="1" dirty="0" smtClean="0"/>
              <a:t> a </a:t>
            </a:r>
            <a:r>
              <a:rPr lang="de-DE" sz="2500" b="1" dirty="0" err="1" smtClean="0"/>
              <a:t>multitude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of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research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topics</a:t>
            </a:r>
            <a:r>
              <a:rPr lang="de-DE" sz="2500" b="1" dirty="0" smtClean="0"/>
              <a:t> – </a:t>
            </a:r>
            <a:r>
              <a:rPr lang="de-DE" sz="2500" b="1" dirty="0" err="1" smtClean="0"/>
              <a:t>from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cosmology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to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their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love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of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science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and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the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difference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between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theoretical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simulations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and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experiments</a:t>
            </a:r>
            <a:r>
              <a:rPr lang="de-DE" sz="2500" b="1" dirty="0" smtClean="0"/>
              <a:t>.</a:t>
            </a:r>
          </a:p>
          <a:p>
            <a:endParaRPr lang="de-DE" sz="2500" b="1" dirty="0" smtClean="0"/>
          </a:p>
        </p:txBody>
      </p:sp>
      <p:pic>
        <p:nvPicPr>
          <p:cNvPr id="7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800" y="125801"/>
            <a:ext cx="1898828" cy="613338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568" y="126577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34410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Food and wine were served.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 </a:t>
            </a:r>
            <a:r>
              <a:rPr lang="en-US" dirty="0">
                <a:solidFill>
                  <a:schemeClr val="tx1"/>
                </a:solidFill>
              </a:rPr>
              <a:t>symposium would be overseen by a "</a:t>
            </a:r>
            <a:r>
              <a:rPr lang="en-US" dirty="0" err="1">
                <a:solidFill>
                  <a:schemeClr val="tx1"/>
                </a:solidFill>
              </a:rPr>
              <a:t>symposiarch</a:t>
            </a:r>
            <a:r>
              <a:rPr lang="en-US" dirty="0">
                <a:solidFill>
                  <a:schemeClr val="tx1"/>
                </a:solidFill>
              </a:rPr>
              <a:t>" who would decide how strong the wine for the evening would be, depending on whether </a:t>
            </a:r>
            <a:r>
              <a:rPr lang="en-US" b="1" dirty="0">
                <a:solidFill>
                  <a:srgbClr val="C00000"/>
                </a:solidFill>
              </a:rPr>
              <a:t>serious discussions </a:t>
            </a:r>
            <a:r>
              <a:rPr lang="en-US" dirty="0">
                <a:solidFill>
                  <a:schemeClr val="tx1"/>
                </a:solidFill>
              </a:rPr>
              <a:t>or merely sensual indulgence were in the offing. The Greeks and Romans customarily served their wine mixed with water, as the drinking of pure wine was considered a habit of uncivilized </a:t>
            </a:r>
            <a:r>
              <a:rPr lang="en-US" dirty="0" smtClean="0">
                <a:solidFill>
                  <a:schemeClr val="tx1"/>
                </a:solidFill>
              </a:rPr>
              <a:t>peoples …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In keeping with the Greek virtue of moderation, the </a:t>
            </a:r>
            <a:r>
              <a:rPr lang="en-US" dirty="0" err="1">
                <a:solidFill>
                  <a:schemeClr val="tx1"/>
                </a:solidFill>
              </a:rPr>
              <a:t>symposiarch</a:t>
            </a:r>
            <a:r>
              <a:rPr lang="en-US" dirty="0">
                <a:solidFill>
                  <a:schemeClr val="tx1"/>
                </a:solidFill>
              </a:rPr>
              <a:t> should have prevented festivities from getting out of </a:t>
            </a:r>
            <a:r>
              <a:rPr lang="en-US" dirty="0" smtClean="0">
                <a:solidFill>
                  <a:schemeClr val="tx1"/>
                </a:solidFill>
              </a:rPr>
              <a:t>hand.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2411760" y="125801"/>
            <a:ext cx="8686800" cy="838200"/>
          </a:xfrm>
        </p:spPr>
        <p:txBody>
          <a:bodyPr/>
          <a:lstStyle/>
          <a:p>
            <a:r>
              <a:rPr lang="en-US" b="1" dirty="0"/>
              <a:t>Drinking</a:t>
            </a:r>
          </a:p>
        </p:txBody>
      </p:sp>
      <p:pic>
        <p:nvPicPr>
          <p:cNvPr id="5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800" y="125801"/>
            <a:ext cx="1898828" cy="613338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568" y="126577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Textfeld 7"/>
          <p:cNvSpPr txBox="1"/>
          <p:nvPr/>
        </p:nvSpPr>
        <p:spPr>
          <a:xfrm>
            <a:off x="732426" y="1511786"/>
            <a:ext cx="8280920" cy="4770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2500" b="1" dirty="0" smtClean="0"/>
              <a:t>Lunch </a:t>
            </a:r>
            <a:r>
              <a:rPr lang="de-DE" sz="2500" b="1" dirty="0" err="1" smtClean="0"/>
              <a:t>and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coffee</a:t>
            </a:r>
            <a:r>
              <a:rPr lang="de-DE" sz="2500" b="1" dirty="0" smtClean="0"/>
              <a:t> will </a:t>
            </a:r>
            <a:r>
              <a:rPr lang="de-DE" sz="2500" b="1" dirty="0" err="1" smtClean="0"/>
              <a:t>be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served</a:t>
            </a:r>
            <a:endParaRPr lang="de-DE" sz="2500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732426" y="1993703"/>
            <a:ext cx="8280920" cy="278537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2500" b="1" dirty="0" smtClean="0"/>
              <a:t>The Einstein </a:t>
            </a:r>
            <a:r>
              <a:rPr lang="de-DE" sz="2500" b="1" dirty="0" err="1" smtClean="0"/>
              <a:t>Telescope</a:t>
            </a:r>
            <a:r>
              <a:rPr lang="de-DE" sz="2500" b="1" dirty="0" smtClean="0"/>
              <a:t> Symposium </a:t>
            </a:r>
            <a:r>
              <a:rPr lang="de-DE" sz="2500" b="1" dirty="0" err="1" smtClean="0"/>
              <a:t>sessions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are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lead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by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chairpersons</a:t>
            </a:r>
            <a:r>
              <a:rPr lang="de-DE" sz="2500" b="1" dirty="0"/>
              <a:t> </a:t>
            </a:r>
            <a:r>
              <a:rPr lang="de-DE" sz="2500" b="1" dirty="0" err="1" smtClean="0"/>
              <a:t>who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oversee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the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presentations</a:t>
            </a:r>
            <a:r>
              <a:rPr lang="de-DE" sz="2500" b="1" dirty="0" smtClean="0"/>
              <a:t>, </a:t>
            </a:r>
            <a:r>
              <a:rPr lang="de-DE" sz="2500" b="1" dirty="0" err="1" smtClean="0"/>
              <a:t>which</a:t>
            </a:r>
            <a:r>
              <a:rPr lang="de-DE" sz="2500" b="1" dirty="0" smtClean="0"/>
              <a:t> will </a:t>
            </a:r>
            <a:r>
              <a:rPr lang="de-DE" sz="2500" b="1" dirty="0" err="1" smtClean="0"/>
              <a:t>be</a:t>
            </a:r>
            <a:r>
              <a:rPr lang="de-DE" sz="2500" b="1" dirty="0" smtClean="0"/>
              <a:t> a </a:t>
            </a:r>
            <a:r>
              <a:rPr lang="de-DE" sz="2500" b="1" dirty="0" err="1" smtClean="0"/>
              <a:t>mixture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of</a:t>
            </a:r>
            <a:r>
              <a:rPr lang="de-DE" sz="2500" b="1" dirty="0" smtClean="0"/>
              <a:t>  </a:t>
            </a:r>
            <a:r>
              <a:rPr lang="de-DE" sz="2500" b="1" dirty="0" err="1" smtClean="0"/>
              <a:t>serious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reporting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and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exciting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graphs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and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pictures</a:t>
            </a:r>
            <a:r>
              <a:rPr lang="de-DE" sz="2500" b="1" dirty="0" smtClean="0"/>
              <a:t>.</a:t>
            </a:r>
            <a:endParaRPr lang="de-DE" sz="2500" b="1" dirty="0"/>
          </a:p>
          <a:p>
            <a:endParaRPr lang="de-DE" sz="2500" b="1" dirty="0" smtClean="0"/>
          </a:p>
          <a:p>
            <a:endParaRPr lang="de-DE" sz="2500" b="1" dirty="0"/>
          </a:p>
          <a:p>
            <a:endParaRPr lang="de-DE" sz="25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734065" y="4653136"/>
            <a:ext cx="8280920" cy="12464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2500" b="1" dirty="0" smtClean="0"/>
              <a:t>The </a:t>
            </a:r>
            <a:r>
              <a:rPr lang="de-DE" sz="2500" b="1" dirty="0" err="1" smtClean="0"/>
              <a:t>chairperson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should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prevent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the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presentations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getting</a:t>
            </a:r>
            <a:r>
              <a:rPr lang="de-DE" sz="2500" b="1" dirty="0" smtClean="0"/>
              <a:t> out </a:t>
            </a:r>
            <a:r>
              <a:rPr lang="de-DE" sz="2500" b="1" dirty="0" err="1" smtClean="0"/>
              <a:t>of</a:t>
            </a:r>
            <a:r>
              <a:rPr lang="de-DE" sz="2500" b="1" dirty="0" smtClean="0"/>
              <a:t> </a:t>
            </a:r>
            <a:r>
              <a:rPr lang="de-DE" sz="2500" b="1" dirty="0" err="1" smtClean="0"/>
              <a:t>control</a:t>
            </a:r>
            <a:r>
              <a:rPr lang="de-DE" sz="2500" b="1" dirty="0" smtClean="0"/>
              <a:t>, i.e. </a:t>
            </a:r>
            <a:r>
              <a:rPr lang="de-DE" sz="2500" b="1" dirty="0" err="1" smtClean="0"/>
              <a:t>over</a:t>
            </a:r>
            <a:r>
              <a:rPr lang="de-DE" sz="2500" b="1" dirty="0" smtClean="0"/>
              <a:t> time.</a:t>
            </a:r>
          </a:p>
          <a:p>
            <a:endParaRPr lang="de-DE" sz="2500" b="1" dirty="0"/>
          </a:p>
        </p:txBody>
      </p:sp>
    </p:spTree>
    <p:extLst>
      <p:ext uri="{BB962C8B-B14F-4D97-AF65-F5344CB8AC3E}">
        <p14:creationId xmlns:p14="http://schemas.microsoft.com/office/powerpoint/2010/main" xmlns="" val="262681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11760" y="43056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Entertainments</a:t>
            </a:r>
            <a:br>
              <a:rPr lang="en-US" b="1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Poetry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and music </a:t>
            </a:r>
            <a:r>
              <a:rPr lang="en-US" dirty="0"/>
              <a:t>were central to the pleasures of the </a:t>
            </a:r>
            <a:r>
              <a:rPr lang="en-US" dirty="0" smtClean="0"/>
              <a:t>symposium…</a:t>
            </a:r>
            <a:endParaRPr lang="en-US" dirty="0"/>
          </a:p>
          <a:p>
            <a:r>
              <a:rPr lang="en-US" dirty="0" err="1" smtClean="0"/>
              <a:t>Symposiasts</a:t>
            </a:r>
            <a:r>
              <a:rPr lang="en-US" dirty="0" smtClean="0"/>
              <a:t> </a:t>
            </a:r>
            <a:r>
              <a:rPr lang="en-US" dirty="0"/>
              <a:t>might also </a:t>
            </a:r>
            <a:r>
              <a:rPr lang="en-US" b="1" dirty="0">
                <a:solidFill>
                  <a:srgbClr val="C00000"/>
                </a:solidFill>
              </a:rPr>
              <a:t>compete in rhetorical </a:t>
            </a:r>
            <a:r>
              <a:rPr lang="en-US" b="1" dirty="0" smtClean="0">
                <a:solidFill>
                  <a:srgbClr val="C00000"/>
                </a:solidFill>
              </a:rPr>
              <a:t>contests</a:t>
            </a:r>
            <a:r>
              <a:rPr lang="en-US" dirty="0" smtClean="0"/>
              <a:t>.</a:t>
            </a:r>
            <a:endParaRPr lang="en-US" dirty="0"/>
          </a:p>
          <a:p>
            <a:endParaRPr lang="de-DE" dirty="0"/>
          </a:p>
        </p:txBody>
      </p:sp>
      <p:pic>
        <p:nvPicPr>
          <p:cNvPr id="4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800" y="125801"/>
            <a:ext cx="1898828" cy="613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568" y="126577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Textfeld 5"/>
          <p:cNvSpPr txBox="1"/>
          <p:nvPr/>
        </p:nvSpPr>
        <p:spPr>
          <a:xfrm>
            <a:off x="683568" y="4077072"/>
            <a:ext cx="8280920" cy="95410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2800" b="1" dirty="0" err="1" smtClean="0"/>
              <a:t>Feel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free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to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continue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this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tradition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and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present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your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talk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as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you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prefer</a:t>
            </a:r>
            <a:r>
              <a:rPr lang="de-DE" sz="2800" b="1" dirty="0" smtClean="0"/>
              <a:t>. </a:t>
            </a:r>
            <a:endParaRPr lang="de-DE" sz="2800" b="1" dirty="0"/>
          </a:p>
        </p:txBody>
      </p:sp>
    </p:spTree>
    <p:extLst>
      <p:ext uri="{BB962C8B-B14F-4D97-AF65-F5344CB8AC3E}">
        <p14:creationId xmlns:p14="http://schemas.microsoft.com/office/powerpoint/2010/main" xmlns="" val="134853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707017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The </a:t>
            </a:r>
            <a:r>
              <a:rPr lang="de-DE" dirty="0" err="1" smtClean="0"/>
              <a:t>goal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meeting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de-DE" sz="3200" dirty="0" smtClean="0"/>
              <a:t>Key </a:t>
            </a:r>
            <a:r>
              <a:rPr lang="de-DE" sz="3200" dirty="0" err="1" smtClean="0"/>
              <a:t>questions</a:t>
            </a:r>
            <a:r>
              <a:rPr lang="de-DE" sz="3200" dirty="0" smtClean="0"/>
              <a:t> </a:t>
            </a:r>
            <a:r>
              <a:rPr lang="de-DE" sz="3200" dirty="0" err="1" smtClean="0"/>
              <a:t>to</a:t>
            </a:r>
            <a:r>
              <a:rPr lang="de-DE" sz="3200" dirty="0" smtClean="0"/>
              <a:t> </a:t>
            </a:r>
            <a:r>
              <a:rPr lang="de-DE" sz="3200" dirty="0" err="1" smtClean="0"/>
              <a:t>be</a:t>
            </a:r>
            <a:r>
              <a:rPr lang="de-DE" sz="3200" dirty="0" smtClean="0"/>
              <a:t> </a:t>
            </a:r>
            <a:r>
              <a:rPr lang="de-DE" sz="3200" dirty="0" err="1" smtClean="0"/>
              <a:t>answered</a:t>
            </a:r>
            <a:endParaRPr lang="de-DE" sz="32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4800" y="1999381"/>
            <a:ext cx="8686800" cy="4525963"/>
          </a:xfrm>
        </p:spPr>
        <p:txBody>
          <a:bodyPr/>
          <a:lstStyle/>
          <a:p>
            <a:r>
              <a:rPr lang="de-DE" dirty="0" smtClean="0"/>
              <a:t>Who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we</a:t>
            </a:r>
            <a:r>
              <a:rPr lang="de-DE" dirty="0" smtClean="0"/>
              <a:t>? (Networking)</a:t>
            </a:r>
          </a:p>
          <a:p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 smtClean="0"/>
              <a:t>? (Status)</a:t>
            </a:r>
            <a:endParaRPr lang="de-DE" dirty="0"/>
          </a:p>
          <a:p>
            <a:r>
              <a:rPr lang="de-DE" dirty="0" err="1" smtClean="0"/>
              <a:t>Where</a:t>
            </a:r>
            <a:r>
              <a:rPr lang="de-DE" dirty="0" smtClean="0"/>
              <a:t> do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go</a:t>
            </a:r>
            <a:r>
              <a:rPr lang="de-DE" dirty="0" smtClean="0"/>
              <a:t>? (</a:t>
            </a:r>
            <a:r>
              <a:rPr lang="de-DE" dirty="0"/>
              <a:t>G</a:t>
            </a:r>
            <a:r>
              <a:rPr lang="de-DE" dirty="0" smtClean="0"/>
              <a:t>oals)</a:t>
            </a:r>
          </a:p>
          <a:p>
            <a:r>
              <a:rPr lang="de-DE" dirty="0" err="1" smtClean="0"/>
              <a:t>How</a:t>
            </a:r>
            <a:r>
              <a:rPr lang="de-DE" dirty="0" smtClean="0"/>
              <a:t> do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there</a:t>
            </a:r>
            <a:r>
              <a:rPr lang="de-DE" dirty="0" smtClean="0"/>
              <a:t>? (Future)</a:t>
            </a:r>
            <a:endParaRPr lang="de-DE" dirty="0"/>
          </a:p>
        </p:txBody>
      </p:sp>
      <p:pic>
        <p:nvPicPr>
          <p:cNvPr id="4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800" y="295382"/>
            <a:ext cx="1898828" cy="61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726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015976" y="44624"/>
            <a:ext cx="7812608" cy="914400"/>
          </a:xfrm>
        </p:spPr>
        <p:txBody>
          <a:bodyPr/>
          <a:lstStyle/>
          <a:p>
            <a:r>
              <a:rPr lang="de-DE" dirty="0" smtClean="0"/>
              <a:t>Timelines in </a:t>
            </a:r>
            <a:r>
              <a:rPr lang="de-DE" dirty="0" err="1" smtClean="0"/>
              <a:t>early</a:t>
            </a:r>
            <a:r>
              <a:rPr lang="de-DE" dirty="0" smtClean="0"/>
              <a:t> 2007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grpSp>
        <p:nvGrpSpPr>
          <p:cNvPr id="21511" name="Group 7"/>
          <p:cNvGrpSpPr>
            <a:grpSpLocks/>
          </p:cNvGrpSpPr>
          <p:nvPr/>
        </p:nvGrpSpPr>
        <p:grpSpPr bwMode="auto">
          <a:xfrm>
            <a:off x="215776" y="2276872"/>
            <a:ext cx="8748712" cy="3163888"/>
            <a:chOff x="113" y="1788"/>
            <a:chExt cx="5511" cy="1993"/>
          </a:xfrm>
        </p:grpSpPr>
        <p:pic>
          <p:nvPicPr>
            <p:cNvPr id="21509" name="Picture 5" descr="timelin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788"/>
              <a:ext cx="5511" cy="1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>
              <a:off x="176" y="3472"/>
              <a:ext cx="568" cy="2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>
                  <a:solidFill>
                    <a:srgbClr val="FF33CC"/>
                  </a:solidFill>
                </a:rPr>
                <a:t>E.T.    </a:t>
              </a:r>
            </a:p>
          </p:txBody>
        </p:sp>
      </p:grp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2504" y="41164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Immagine 3" descr="ET-new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0138" y="72008"/>
            <a:ext cx="1921582" cy="62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281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144463" y="2123852"/>
            <a:ext cx="8820150" cy="3457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graphicFrame>
        <p:nvGraphicFramePr>
          <p:cNvPr id="25605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16543463"/>
              </p:ext>
            </p:extLst>
          </p:nvPr>
        </p:nvGraphicFramePr>
        <p:xfrm>
          <a:off x="360363" y="2338165"/>
          <a:ext cx="8496300" cy="3048000"/>
        </p:xfrm>
        <a:graphic>
          <a:graphicData uri="http://schemas.openxmlformats.org/drawingml/2006/table">
            <a:tbl>
              <a:tblPr/>
              <a:tblGrid>
                <a:gridCol w="1490662"/>
                <a:gridCol w="412750"/>
                <a:gridCol w="411163"/>
                <a:gridCol w="412750"/>
                <a:gridCol w="412750"/>
                <a:gridCol w="411162"/>
                <a:gridCol w="411163"/>
                <a:gridCol w="414337"/>
                <a:gridCol w="411163"/>
                <a:gridCol w="411162"/>
                <a:gridCol w="412750"/>
                <a:gridCol w="411163"/>
                <a:gridCol w="412750"/>
                <a:gridCol w="412750"/>
                <a:gridCol w="412750"/>
                <a:gridCol w="409575"/>
                <a:gridCol w="414337"/>
                <a:gridCol w="411163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0" marR="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´06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´07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´08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´09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´10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´11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´12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´13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´14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´15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´16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´17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´18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´19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´20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´21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´22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Virgo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GEO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49D14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LIGO</a:t>
                      </a:r>
                      <a:endParaRPr kumimoji="0" lang="de-DE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B49D14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LISA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E.T.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740" name="Line 140"/>
          <p:cNvSpPr>
            <a:spLocks noChangeShapeType="1"/>
          </p:cNvSpPr>
          <p:nvPr/>
        </p:nvSpPr>
        <p:spPr bwMode="auto">
          <a:xfrm>
            <a:off x="2232025" y="3204940"/>
            <a:ext cx="71438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41" name="Line 141"/>
          <p:cNvSpPr>
            <a:spLocks noChangeShapeType="1"/>
          </p:cNvSpPr>
          <p:nvPr/>
        </p:nvSpPr>
        <p:spPr bwMode="auto">
          <a:xfrm>
            <a:off x="2489200" y="3201765"/>
            <a:ext cx="360363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42" name="Line 142"/>
          <p:cNvSpPr>
            <a:spLocks noChangeShapeType="1"/>
          </p:cNvSpPr>
          <p:nvPr/>
        </p:nvSpPr>
        <p:spPr bwMode="auto">
          <a:xfrm>
            <a:off x="3089275" y="3201765"/>
            <a:ext cx="1008063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43" name="Line 143"/>
          <p:cNvSpPr>
            <a:spLocks noChangeShapeType="1"/>
          </p:cNvSpPr>
          <p:nvPr/>
        </p:nvSpPr>
        <p:spPr bwMode="auto">
          <a:xfrm>
            <a:off x="6300788" y="3201765"/>
            <a:ext cx="1439862" cy="0"/>
          </a:xfrm>
          <a:prstGeom prst="line">
            <a:avLst/>
          </a:prstGeom>
          <a:noFill/>
          <a:ln w="88900" cap="rnd">
            <a:solidFill>
              <a:srgbClr val="FF0000"/>
            </a:solidFill>
            <a:prstDash val="sysDot"/>
            <a:round/>
            <a:headEnd/>
            <a:tailEnd type="arrow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44" name="Line 144"/>
          <p:cNvSpPr>
            <a:spLocks noChangeShapeType="1"/>
          </p:cNvSpPr>
          <p:nvPr/>
        </p:nvSpPr>
        <p:spPr bwMode="auto">
          <a:xfrm>
            <a:off x="1855788" y="3706590"/>
            <a:ext cx="360362" cy="0"/>
          </a:xfrm>
          <a:prstGeom prst="line">
            <a:avLst/>
          </a:prstGeom>
          <a:noFill/>
          <a:ln w="889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45" name="Line 145"/>
          <p:cNvSpPr>
            <a:spLocks noChangeShapeType="1"/>
          </p:cNvSpPr>
          <p:nvPr/>
        </p:nvSpPr>
        <p:spPr bwMode="auto">
          <a:xfrm>
            <a:off x="5580063" y="3201765"/>
            <a:ext cx="863600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46" name="Line 146"/>
          <p:cNvSpPr>
            <a:spLocks noChangeShapeType="1"/>
          </p:cNvSpPr>
          <p:nvPr/>
        </p:nvSpPr>
        <p:spPr bwMode="auto">
          <a:xfrm>
            <a:off x="2513013" y="3706590"/>
            <a:ext cx="792162" cy="0"/>
          </a:xfrm>
          <a:prstGeom prst="line">
            <a:avLst/>
          </a:prstGeom>
          <a:noFill/>
          <a:ln w="889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47" name="Line 147"/>
          <p:cNvSpPr>
            <a:spLocks noChangeShapeType="1"/>
          </p:cNvSpPr>
          <p:nvPr/>
        </p:nvSpPr>
        <p:spPr bwMode="auto">
          <a:xfrm>
            <a:off x="3665538" y="3706590"/>
            <a:ext cx="1871662" cy="0"/>
          </a:xfrm>
          <a:prstGeom prst="line">
            <a:avLst/>
          </a:prstGeom>
          <a:noFill/>
          <a:ln w="63500">
            <a:solidFill>
              <a:srgbClr val="00CC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48" name="Line 148"/>
          <p:cNvSpPr>
            <a:spLocks noChangeShapeType="1"/>
          </p:cNvSpPr>
          <p:nvPr/>
        </p:nvSpPr>
        <p:spPr bwMode="auto">
          <a:xfrm>
            <a:off x="5537200" y="3706590"/>
            <a:ext cx="1439863" cy="0"/>
          </a:xfrm>
          <a:prstGeom prst="line">
            <a:avLst/>
          </a:prstGeom>
          <a:noFill/>
          <a:ln w="88900" cap="rnd">
            <a:solidFill>
              <a:srgbClr val="00CC00"/>
            </a:solidFill>
            <a:prstDash val="sysDot"/>
            <a:round/>
            <a:headEnd/>
            <a:tailEnd type="arrow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49" name="Line 149"/>
          <p:cNvSpPr>
            <a:spLocks noChangeShapeType="1"/>
          </p:cNvSpPr>
          <p:nvPr/>
        </p:nvSpPr>
        <p:spPr bwMode="auto">
          <a:xfrm>
            <a:off x="1855788" y="3959002"/>
            <a:ext cx="792162" cy="0"/>
          </a:xfrm>
          <a:prstGeom prst="line">
            <a:avLst/>
          </a:prstGeom>
          <a:noFill/>
          <a:ln w="88900">
            <a:solidFill>
              <a:srgbClr val="B49D1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50" name="Line 150"/>
          <p:cNvSpPr>
            <a:spLocks noChangeShapeType="1"/>
          </p:cNvSpPr>
          <p:nvPr/>
        </p:nvSpPr>
        <p:spPr bwMode="auto">
          <a:xfrm>
            <a:off x="3160713" y="3959002"/>
            <a:ext cx="865187" cy="0"/>
          </a:xfrm>
          <a:prstGeom prst="line">
            <a:avLst/>
          </a:prstGeom>
          <a:noFill/>
          <a:ln w="88900">
            <a:solidFill>
              <a:srgbClr val="B49D1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51" name="Line 151"/>
          <p:cNvSpPr>
            <a:spLocks noChangeShapeType="1"/>
          </p:cNvSpPr>
          <p:nvPr/>
        </p:nvSpPr>
        <p:spPr bwMode="auto">
          <a:xfrm>
            <a:off x="1855788" y="4265390"/>
            <a:ext cx="720725" cy="0"/>
          </a:xfrm>
          <a:prstGeom prst="line">
            <a:avLst/>
          </a:prstGeom>
          <a:noFill/>
          <a:ln w="889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52" name="Line 152"/>
          <p:cNvSpPr>
            <a:spLocks noChangeShapeType="1"/>
          </p:cNvSpPr>
          <p:nvPr/>
        </p:nvSpPr>
        <p:spPr bwMode="auto">
          <a:xfrm>
            <a:off x="3089275" y="4265390"/>
            <a:ext cx="792163" cy="0"/>
          </a:xfrm>
          <a:prstGeom prst="line">
            <a:avLst/>
          </a:prstGeom>
          <a:noFill/>
          <a:ln w="889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53" name="Line 153"/>
          <p:cNvSpPr>
            <a:spLocks noChangeShapeType="1"/>
          </p:cNvSpPr>
          <p:nvPr/>
        </p:nvSpPr>
        <p:spPr bwMode="auto">
          <a:xfrm>
            <a:off x="5578475" y="3960590"/>
            <a:ext cx="865188" cy="0"/>
          </a:xfrm>
          <a:prstGeom prst="line">
            <a:avLst/>
          </a:prstGeom>
          <a:noFill/>
          <a:ln w="88900">
            <a:solidFill>
              <a:srgbClr val="B49D1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54" name="Line 154"/>
          <p:cNvSpPr>
            <a:spLocks noChangeShapeType="1"/>
          </p:cNvSpPr>
          <p:nvPr/>
        </p:nvSpPr>
        <p:spPr bwMode="auto">
          <a:xfrm>
            <a:off x="5364163" y="4265390"/>
            <a:ext cx="865187" cy="0"/>
          </a:xfrm>
          <a:prstGeom prst="line">
            <a:avLst/>
          </a:prstGeom>
          <a:noFill/>
          <a:ln w="889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55" name="Line 155"/>
          <p:cNvSpPr>
            <a:spLocks noChangeShapeType="1"/>
          </p:cNvSpPr>
          <p:nvPr/>
        </p:nvSpPr>
        <p:spPr bwMode="auto">
          <a:xfrm>
            <a:off x="6083300" y="3959002"/>
            <a:ext cx="1439863" cy="0"/>
          </a:xfrm>
          <a:prstGeom prst="line">
            <a:avLst/>
          </a:prstGeom>
          <a:noFill/>
          <a:ln w="88900" cap="rnd">
            <a:solidFill>
              <a:srgbClr val="B49D14"/>
            </a:solidFill>
            <a:prstDash val="sysDot"/>
            <a:round/>
            <a:headEnd/>
            <a:tailEnd type="arrow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56" name="Line 156"/>
          <p:cNvSpPr>
            <a:spLocks noChangeShapeType="1"/>
          </p:cNvSpPr>
          <p:nvPr/>
        </p:nvSpPr>
        <p:spPr bwMode="auto">
          <a:xfrm>
            <a:off x="6126163" y="4265390"/>
            <a:ext cx="1439862" cy="0"/>
          </a:xfrm>
          <a:prstGeom prst="line">
            <a:avLst/>
          </a:prstGeom>
          <a:noFill/>
          <a:ln w="88900" cap="rnd">
            <a:solidFill>
              <a:srgbClr val="FF6600"/>
            </a:solidFill>
            <a:prstDash val="sysDot"/>
            <a:round/>
            <a:headEnd/>
            <a:tailEnd type="arrow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57" name="Text Box 157"/>
          <p:cNvSpPr txBox="1">
            <a:spLocks noChangeArrowheads="1"/>
          </p:cNvSpPr>
          <p:nvPr/>
        </p:nvSpPr>
        <p:spPr bwMode="auto">
          <a:xfrm>
            <a:off x="2997200" y="2836640"/>
            <a:ext cx="719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/>
              <a:t>Virgo+</a:t>
            </a:r>
          </a:p>
        </p:txBody>
      </p:sp>
      <p:sp>
        <p:nvSpPr>
          <p:cNvPr id="25758" name="Text Box 158"/>
          <p:cNvSpPr txBox="1">
            <a:spLocks noChangeArrowheads="1"/>
          </p:cNvSpPr>
          <p:nvPr/>
        </p:nvSpPr>
        <p:spPr bwMode="auto">
          <a:xfrm>
            <a:off x="3089275" y="3965352"/>
            <a:ext cx="712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/>
              <a:t>LIGO+</a:t>
            </a:r>
          </a:p>
        </p:txBody>
      </p:sp>
      <p:sp>
        <p:nvSpPr>
          <p:cNvPr id="25759" name="Text Box 159"/>
          <p:cNvSpPr txBox="1">
            <a:spLocks noChangeArrowheads="1"/>
          </p:cNvSpPr>
          <p:nvPr/>
        </p:nvSpPr>
        <p:spPr bwMode="auto">
          <a:xfrm>
            <a:off x="4529138" y="2841402"/>
            <a:ext cx="1406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/>
              <a:t>Advanced Virgo</a:t>
            </a:r>
          </a:p>
        </p:txBody>
      </p:sp>
      <p:sp>
        <p:nvSpPr>
          <p:cNvPr id="25760" name="Text Box 160"/>
          <p:cNvSpPr txBox="1">
            <a:spLocks noChangeArrowheads="1"/>
          </p:cNvSpPr>
          <p:nvPr/>
        </p:nvSpPr>
        <p:spPr bwMode="auto">
          <a:xfrm>
            <a:off x="4386263" y="3401790"/>
            <a:ext cx="796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/>
              <a:t>GEO HF</a:t>
            </a:r>
          </a:p>
        </p:txBody>
      </p:sp>
      <p:sp>
        <p:nvSpPr>
          <p:cNvPr id="25761" name="Text Box 161"/>
          <p:cNvSpPr txBox="1">
            <a:spLocks noChangeArrowheads="1"/>
          </p:cNvSpPr>
          <p:nvPr/>
        </p:nvSpPr>
        <p:spPr bwMode="auto">
          <a:xfrm>
            <a:off x="4787900" y="3952652"/>
            <a:ext cx="1400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/>
              <a:t>Advanced LIGO</a:t>
            </a:r>
          </a:p>
        </p:txBody>
      </p:sp>
      <p:sp>
        <p:nvSpPr>
          <p:cNvPr id="25762" name="Line 162"/>
          <p:cNvSpPr>
            <a:spLocks noChangeShapeType="1"/>
          </p:cNvSpPr>
          <p:nvPr/>
        </p:nvSpPr>
        <p:spPr bwMode="auto">
          <a:xfrm>
            <a:off x="7345363" y="5221065"/>
            <a:ext cx="1295400" cy="0"/>
          </a:xfrm>
          <a:prstGeom prst="line">
            <a:avLst/>
          </a:prstGeom>
          <a:noFill/>
          <a:ln w="88900">
            <a:solidFill>
              <a:srgbClr val="FF00FF"/>
            </a:solidFill>
            <a:round/>
            <a:headEnd/>
            <a:tailEnd type="arrow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63" name="Line 163"/>
          <p:cNvSpPr>
            <a:spLocks noChangeShapeType="1"/>
          </p:cNvSpPr>
          <p:nvPr/>
        </p:nvSpPr>
        <p:spPr bwMode="auto">
          <a:xfrm>
            <a:off x="2657475" y="5217890"/>
            <a:ext cx="1223963" cy="0"/>
          </a:xfrm>
          <a:prstGeom prst="line">
            <a:avLst/>
          </a:prstGeom>
          <a:noFill/>
          <a:ln w="88900" cap="rnd">
            <a:solidFill>
              <a:srgbClr val="9900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64" name="Line 164"/>
          <p:cNvSpPr>
            <a:spLocks noChangeShapeType="1"/>
          </p:cNvSpPr>
          <p:nvPr/>
        </p:nvSpPr>
        <p:spPr bwMode="auto">
          <a:xfrm>
            <a:off x="3952875" y="5217890"/>
            <a:ext cx="1657350" cy="0"/>
          </a:xfrm>
          <a:prstGeom prst="line">
            <a:avLst/>
          </a:prstGeom>
          <a:noFill/>
          <a:ln w="88900" cap="rnd">
            <a:solidFill>
              <a:srgbClr val="9900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65" name="Text Box 165"/>
          <p:cNvSpPr txBox="1">
            <a:spLocks noChangeArrowheads="1"/>
          </p:cNvSpPr>
          <p:nvPr/>
        </p:nvSpPr>
        <p:spPr bwMode="auto">
          <a:xfrm>
            <a:off x="3052763" y="4860702"/>
            <a:ext cx="403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/>
              <a:t>DS</a:t>
            </a:r>
          </a:p>
        </p:txBody>
      </p:sp>
      <p:sp>
        <p:nvSpPr>
          <p:cNvPr id="25766" name="Text Box 166"/>
          <p:cNvSpPr txBox="1">
            <a:spLocks noChangeArrowheads="1"/>
          </p:cNvSpPr>
          <p:nvPr/>
        </p:nvSpPr>
        <p:spPr bwMode="auto">
          <a:xfrm>
            <a:off x="4257675" y="4860702"/>
            <a:ext cx="487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/>
              <a:t>PCP</a:t>
            </a:r>
          </a:p>
        </p:txBody>
      </p:sp>
      <p:sp>
        <p:nvSpPr>
          <p:cNvPr id="25767" name="Text Box 167"/>
          <p:cNvSpPr txBox="1">
            <a:spLocks noChangeArrowheads="1"/>
          </p:cNvSpPr>
          <p:nvPr/>
        </p:nvSpPr>
        <p:spPr bwMode="auto">
          <a:xfrm>
            <a:off x="5610225" y="4860702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/>
              <a:t> Construction</a:t>
            </a:r>
          </a:p>
        </p:txBody>
      </p:sp>
      <p:sp>
        <p:nvSpPr>
          <p:cNvPr id="25768" name="Line 168"/>
          <p:cNvSpPr>
            <a:spLocks noChangeShapeType="1"/>
          </p:cNvSpPr>
          <p:nvPr/>
        </p:nvSpPr>
        <p:spPr bwMode="auto">
          <a:xfrm>
            <a:off x="2362200" y="3204940"/>
            <a:ext cx="71438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69" name="Text Box 169"/>
          <p:cNvSpPr txBox="1">
            <a:spLocks noChangeArrowheads="1"/>
          </p:cNvSpPr>
          <p:nvPr/>
        </p:nvSpPr>
        <p:spPr bwMode="auto">
          <a:xfrm>
            <a:off x="6721475" y="4863877"/>
            <a:ext cx="1416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/>
              <a:t> Commissioning</a:t>
            </a:r>
          </a:p>
        </p:txBody>
      </p:sp>
      <p:sp>
        <p:nvSpPr>
          <p:cNvPr id="25770" name="Text Box 170"/>
          <p:cNvSpPr txBox="1">
            <a:spLocks noChangeArrowheads="1"/>
          </p:cNvSpPr>
          <p:nvPr/>
        </p:nvSpPr>
        <p:spPr bwMode="auto">
          <a:xfrm>
            <a:off x="1008063" y="3803427"/>
            <a:ext cx="8016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 b="1">
                <a:solidFill>
                  <a:srgbClr val="B49D1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Hanford</a:t>
            </a:r>
          </a:p>
        </p:txBody>
      </p:sp>
      <p:sp>
        <p:nvSpPr>
          <p:cNvPr id="25771" name="Text Box 171"/>
          <p:cNvSpPr txBox="1">
            <a:spLocks noChangeArrowheads="1"/>
          </p:cNvSpPr>
          <p:nvPr/>
        </p:nvSpPr>
        <p:spPr bwMode="auto">
          <a:xfrm>
            <a:off x="855663" y="4106640"/>
            <a:ext cx="9763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Livingston</a:t>
            </a:r>
          </a:p>
        </p:txBody>
      </p:sp>
      <p:sp>
        <p:nvSpPr>
          <p:cNvPr id="25772" name="Line 172"/>
          <p:cNvSpPr>
            <a:spLocks noChangeShapeType="1"/>
          </p:cNvSpPr>
          <p:nvPr/>
        </p:nvSpPr>
        <p:spPr bwMode="auto">
          <a:xfrm>
            <a:off x="7058025" y="4716240"/>
            <a:ext cx="863600" cy="0"/>
          </a:xfrm>
          <a:prstGeom prst="line">
            <a:avLst/>
          </a:prstGeom>
          <a:noFill/>
          <a:ln w="88900" cap="rnd">
            <a:solidFill>
              <a:srgbClr val="66CC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73" name="Text Box 173"/>
          <p:cNvSpPr txBox="1">
            <a:spLocks noChangeArrowheads="1"/>
          </p:cNvSpPr>
          <p:nvPr/>
        </p:nvSpPr>
        <p:spPr bwMode="auto">
          <a:xfrm>
            <a:off x="6337300" y="4355877"/>
            <a:ext cx="23034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1400"/>
              <a:t>Launch    Transfer   data </a:t>
            </a:r>
          </a:p>
        </p:txBody>
      </p:sp>
      <p:sp>
        <p:nvSpPr>
          <p:cNvPr id="25774" name="Line 174"/>
          <p:cNvSpPr>
            <a:spLocks noChangeShapeType="1"/>
          </p:cNvSpPr>
          <p:nvPr/>
        </p:nvSpPr>
        <p:spPr bwMode="auto">
          <a:xfrm>
            <a:off x="7940675" y="4716240"/>
            <a:ext cx="773113" cy="0"/>
          </a:xfrm>
          <a:prstGeom prst="line">
            <a:avLst/>
          </a:prstGeom>
          <a:noFill/>
          <a:ln w="88900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75" name="Line 175"/>
          <p:cNvSpPr>
            <a:spLocks noChangeShapeType="1"/>
          </p:cNvSpPr>
          <p:nvPr/>
        </p:nvSpPr>
        <p:spPr bwMode="auto">
          <a:xfrm>
            <a:off x="8353425" y="4716240"/>
            <a:ext cx="503238" cy="0"/>
          </a:xfrm>
          <a:prstGeom prst="line">
            <a:avLst/>
          </a:prstGeom>
          <a:noFill/>
          <a:ln w="88900" cap="rnd">
            <a:solidFill>
              <a:srgbClr val="66CCFF"/>
            </a:solidFill>
            <a:prstDash val="sysDot"/>
            <a:round/>
            <a:headEnd/>
            <a:tailEnd type="arrow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776" name="Text Box 176"/>
          <p:cNvSpPr txBox="1">
            <a:spLocks noChangeArrowheads="1"/>
          </p:cNvSpPr>
          <p:nvPr/>
        </p:nvSpPr>
        <p:spPr bwMode="auto">
          <a:xfrm>
            <a:off x="8064500" y="4863877"/>
            <a:ext cx="584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/>
              <a:t> data</a:t>
            </a:r>
          </a:p>
        </p:txBody>
      </p:sp>
      <p:sp>
        <p:nvSpPr>
          <p:cNvPr id="25777" name="Line 177"/>
          <p:cNvSpPr>
            <a:spLocks noChangeShapeType="1"/>
          </p:cNvSpPr>
          <p:nvPr/>
        </p:nvSpPr>
        <p:spPr bwMode="auto">
          <a:xfrm>
            <a:off x="5668963" y="5221065"/>
            <a:ext cx="2376487" cy="0"/>
          </a:xfrm>
          <a:prstGeom prst="line">
            <a:avLst/>
          </a:prstGeom>
          <a:noFill/>
          <a:ln w="88900">
            <a:solidFill>
              <a:srgbClr val="99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25779" name="Group 179"/>
          <p:cNvGrpSpPr>
            <a:grpSpLocks/>
          </p:cNvGrpSpPr>
          <p:nvPr/>
        </p:nvGrpSpPr>
        <p:grpSpPr bwMode="auto">
          <a:xfrm>
            <a:off x="1698625" y="1196752"/>
            <a:ext cx="1727200" cy="1127125"/>
            <a:chOff x="955" y="1087"/>
            <a:chExt cx="1088" cy="710"/>
          </a:xfrm>
        </p:grpSpPr>
        <p:sp>
          <p:nvSpPr>
            <p:cNvPr id="25780" name="Line 180"/>
            <p:cNvSpPr>
              <a:spLocks noChangeShapeType="1"/>
            </p:cNvSpPr>
            <p:nvPr/>
          </p:nvSpPr>
          <p:spPr bwMode="auto">
            <a:xfrm>
              <a:off x="1504" y="1389"/>
              <a:ext cx="0" cy="408"/>
            </a:xfrm>
            <a:prstGeom prst="line">
              <a:avLst/>
            </a:prstGeom>
            <a:noFill/>
            <a:ln w="47625">
              <a:solidFill>
                <a:srgbClr val="FF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5781" name="Text Box 181"/>
            <p:cNvSpPr txBox="1">
              <a:spLocks noChangeArrowheads="1"/>
            </p:cNvSpPr>
            <p:nvPr/>
          </p:nvSpPr>
          <p:spPr bwMode="auto">
            <a:xfrm>
              <a:off x="1021" y="1127"/>
              <a:ext cx="9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>
                  <a:solidFill>
                    <a:srgbClr val="FF0000"/>
                  </a:solidFill>
                </a:rPr>
                <a:t>You are here</a:t>
              </a:r>
            </a:p>
          </p:txBody>
        </p:sp>
        <p:sp>
          <p:nvSpPr>
            <p:cNvPr id="25782" name="Oval 182"/>
            <p:cNvSpPr>
              <a:spLocks noChangeArrowheads="1"/>
            </p:cNvSpPr>
            <p:nvPr/>
          </p:nvSpPr>
          <p:spPr bwMode="auto">
            <a:xfrm>
              <a:off x="955" y="1087"/>
              <a:ext cx="1088" cy="31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25783" name="Text Box 183"/>
          <p:cNvSpPr txBox="1">
            <a:spLocks noChangeArrowheads="1"/>
          </p:cNvSpPr>
          <p:nvPr/>
        </p:nvSpPr>
        <p:spPr bwMode="auto">
          <a:xfrm>
            <a:off x="1835150" y="5724302"/>
            <a:ext cx="3887788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>
                <a:solidFill>
                  <a:srgbClr val="F20000"/>
                </a:solidFill>
              </a:rPr>
              <a:t>1st Generation</a:t>
            </a:r>
          </a:p>
        </p:txBody>
      </p:sp>
      <p:sp>
        <p:nvSpPr>
          <p:cNvPr id="25784" name="Text Box 184"/>
          <p:cNvSpPr txBox="1">
            <a:spLocks noChangeArrowheads="1"/>
          </p:cNvSpPr>
          <p:nvPr/>
        </p:nvSpPr>
        <p:spPr bwMode="auto">
          <a:xfrm>
            <a:off x="5724525" y="5724302"/>
            <a:ext cx="1871663" cy="376238"/>
          </a:xfrm>
          <a:prstGeom prst="rect">
            <a:avLst/>
          </a:prstGeom>
          <a:noFill/>
          <a:ln w="9525">
            <a:solidFill>
              <a:srgbClr val="00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solidFill>
                  <a:srgbClr val="00CC00"/>
                </a:solidFill>
              </a:rPr>
              <a:t>2nd Generation</a:t>
            </a:r>
          </a:p>
        </p:txBody>
      </p:sp>
      <p:sp>
        <p:nvSpPr>
          <p:cNvPr id="25785" name="Text Box 185"/>
          <p:cNvSpPr txBox="1">
            <a:spLocks noChangeArrowheads="1"/>
          </p:cNvSpPr>
          <p:nvPr/>
        </p:nvSpPr>
        <p:spPr bwMode="auto">
          <a:xfrm>
            <a:off x="7596188" y="5733827"/>
            <a:ext cx="1547812" cy="3762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b="1">
                <a:solidFill>
                  <a:schemeClr val="accent2"/>
                </a:solidFill>
              </a:rPr>
              <a:t>3rd Gen.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23728" y="44624"/>
            <a:ext cx="6192688" cy="914400"/>
          </a:xfrm>
        </p:spPr>
        <p:txBody>
          <a:bodyPr/>
          <a:lstStyle/>
          <a:p>
            <a:r>
              <a:rPr lang="de-DE" dirty="0" smtClean="0"/>
              <a:t>Timelines in </a:t>
            </a:r>
            <a:r>
              <a:rPr lang="de-DE" dirty="0" err="1" smtClean="0"/>
              <a:t>late</a:t>
            </a:r>
            <a:r>
              <a:rPr lang="de-DE" dirty="0" smtClean="0"/>
              <a:t> 2007</a:t>
            </a:r>
            <a:endParaRPr lang="de-DE" dirty="0"/>
          </a:p>
        </p:txBody>
      </p:sp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2504" y="41164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3" name="Immagine 3" descr="ET-new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0138" y="72008"/>
            <a:ext cx="1921582" cy="62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996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el 1"/>
          <p:cNvSpPr>
            <a:spLocks noGrp="1"/>
          </p:cNvSpPr>
          <p:nvPr>
            <p:ph type="title"/>
          </p:nvPr>
        </p:nvSpPr>
        <p:spPr>
          <a:xfrm>
            <a:off x="2430345" y="31375"/>
            <a:ext cx="6192688" cy="914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/>
              <a:t>GW Timelines</a:t>
            </a:r>
            <a:endParaRPr lang="en-US" sz="4400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6359A3-CC29-4A25-986B-E96B8788E022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0" y="1772816"/>
            <a:ext cx="9144000" cy="508518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DE">
              <a:latin typeface="Corbel" pitchFamily="34" charset="0"/>
            </a:endParaRPr>
          </a:p>
        </p:txBody>
      </p:sp>
      <p:graphicFrame>
        <p:nvGraphicFramePr>
          <p:cNvPr id="3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27229779"/>
              </p:ext>
            </p:extLst>
          </p:nvPr>
        </p:nvGraphicFramePr>
        <p:xfrm>
          <a:off x="215900" y="1987128"/>
          <a:ext cx="8496303" cy="3885550"/>
        </p:xfrm>
        <a:graphic>
          <a:graphicData uri="http://schemas.openxmlformats.org/drawingml/2006/table">
            <a:tbl>
              <a:tblPr/>
              <a:tblGrid>
                <a:gridCol w="1248907"/>
                <a:gridCol w="345811"/>
                <a:gridCol w="344481"/>
                <a:gridCol w="345811"/>
                <a:gridCol w="345811"/>
                <a:gridCol w="344480"/>
                <a:gridCol w="344481"/>
                <a:gridCol w="347140"/>
                <a:gridCol w="344481"/>
                <a:gridCol w="344480"/>
                <a:gridCol w="345811"/>
                <a:gridCol w="344481"/>
                <a:gridCol w="345811"/>
                <a:gridCol w="345811"/>
                <a:gridCol w="345811"/>
                <a:gridCol w="343150"/>
                <a:gridCol w="347140"/>
                <a:gridCol w="344481"/>
                <a:gridCol w="344481"/>
                <a:gridCol w="344481"/>
                <a:gridCol w="344481"/>
                <a:gridCol w="344481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0" marR="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´06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´07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´08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´09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´10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´11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´12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´13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´14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´15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´16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´17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´18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´19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´20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´21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´22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´23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´24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´25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Virgo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GEO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7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49D14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LIGO</a:t>
                      </a: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B49D14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KAGRA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E.T.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LISA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" name="Text Box 170"/>
          <p:cNvSpPr txBox="1">
            <a:spLocks noChangeArrowheads="1"/>
          </p:cNvSpPr>
          <p:nvPr/>
        </p:nvSpPr>
        <p:spPr bwMode="auto">
          <a:xfrm>
            <a:off x="785813" y="3452391"/>
            <a:ext cx="8016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1" dirty="0" err="1">
                <a:solidFill>
                  <a:srgbClr val="B49D1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Hanford</a:t>
            </a:r>
            <a:endParaRPr lang="de-DE" sz="1200" b="1" dirty="0">
              <a:solidFill>
                <a:srgbClr val="B49D14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1" name="Text Box 171"/>
          <p:cNvSpPr txBox="1">
            <a:spLocks noChangeArrowheads="1"/>
          </p:cNvSpPr>
          <p:nvPr/>
        </p:nvSpPr>
        <p:spPr bwMode="auto">
          <a:xfrm>
            <a:off x="642938" y="3755603"/>
            <a:ext cx="9763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Livingston</a:t>
            </a:r>
          </a:p>
        </p:txBody>
      </p:sp>
      <p:grpSp>
        <p:nvGrpSpPr>
          <p:cNvPr id="51395" name="Group 179"/>
          <p:cNvGrpSpPr>
            <a:grpSpLocks/>
          </p:cNvGrpSpPr>
          <p:nvPr/>
        </p:nvGrpSpPr>
        <p:grpSpPr bwMode="auto">
          <a:xfrm>
            <a:off x="3001173" y="980725"/>
            <a:ext cx="1727200" cy="925513"/>
            <a:chOff x="1072" y="1087"/>
            <a:chExt cx="1088" cy="583"/>
          </a:xfrm>
        </p:grpSpPr>
        <p:sp>
          <p:nvSpPr>
            <p:cNvPr id="51398" name="Line 180"/>
            <p:cNvSpPr>
              <a:spLocks noChangeShapeType="1"/>
            </p:cNvSpPr>
            <p:nvPr/>
          </p:nvSpPr>
          <p:spPr bwMode="auto">
            <a:xfrm>
              <a:off x="1612" y="1417"/>
              <a:ext cx="0" cy="253"/>
            </a:xfrm>
            <a:prstGeom prst="line">
              <a:avLst/>
            </a:prstGeom>
            <a:noFill/>
            <a:ln w="476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99" name="Text Box 181"/>
            <p:cNvSpPr txBox="1">
              <a:spLocks noChangeArrowheads="1"/>
            </p:cNvSpPr>
            <p:nvPr/>
          </p:nvSpPr>
          <p:spPr bwMode="auto">
            <a:xfrm>
              <a:off x="1183" y="1127"/>
              <a:ext cx="9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  <a:latin typeface="Corbel" pitchFamily="34" charset="0"/>
                </a:rPr>
                <a:t>You are here</a:t>
              </a:r>
            </a:p>
          </p:txBody>
        </p:sp>
        <p:sp>
          <p:nvSpPr>
            <p:cNvPr id="51400" name="Oval 182"/>
            <p:cNvSpPr>
              <a:spLocks noChangeArrowheads="1"/>
            </p:cNvSpPr>
            <p:nvPr/>
          </p:nvSpPr>
          <p:spPr bwMode="auto">
            <a:xfrm>
              <a:off x="1072" y="1087"/>
              <a:ext cx="1088" cy="31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>
                <a:latin typeface="Corbel" pitchFamily="34" charset="0"/>
              </a:endParaRPr>
            </a:p>
          </p:txBody>
        </p:sp>
      </p:grpSp>
      <p:sp>
        <p:nvSpPr>
          <p:cNvPr id="51" name="Text Box 184"/>
          <p:cNvSpPr txBox="1">
            <a:spLocks noChangeArrowheads="1"/>
          </p:cNvSpPr>
          <p:nvPr/>
        </p:nvSpPr>
        <p:spPr bwMode="auto">
          <a:xfrm>
            <a:off x="3900488" y="6133148"/>
            <a:ext cx="3100388" cy="461665"/>
          </a:xfrm>
          <a:prstGeom prst="rect">
            <a:avLst/>
          </a:prstGeom>
          <a:noFill/>
          <a:ln w="9525">
            <a:solidFill>
              <a:srgbClr val="00CC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 smtClean="0">
                <a:solidFill>
                  <a:srgbClr val="00CC00"/>
                </a:solidFill>
                <a:latin typeface="Corbel" pitchFamily="34" charset="0"/>
              </a:rPr>
              <a:t>2nd </a:t>
            </a:r>
            <a:r>
              <a:rPr lang="de-DE" dirty="0">
                <a:solidFill>
                  <a:srgbClr val="00CC00"/>
                </a:solidFill>
                <a:latin typeface="Corbel" pitchFamily="34" charset="0"/>
              </a:rPr>
              <a:t>Generation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2335213" y="4845893"/>
            <a:ext cx="6450012" cy="522288"/>
            <a:chOff x="2335213" y="4676775"/>
            <a:chExt cx="6450012" cy="522288"/>
          </a:xfrm>
        </p:grpSpPr>
        <p:sp>
          <p:nvSpPr>
            <p:cNvPr id="77" name="Text Box 165"/>
            <p:cNvSpPr txBox="1">
              <a:spLocks noChangeArrowheads="1"/>
            </p:cNvSpPr>
            <p:nvPr/>
          </p:nvSpPr>
          <p:spPr bwMode="auto">
            <a:xfrm>
              <a:off x="2822575" y="4700588"/>
              <a:ext cx="3889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>
                  <a:latin typeface="Corbel" pitchFamily="34" charset="0"/>
                </a:rPr>
                <a:t>DS</a:t>
              </a:r>
            </a:p>
          </p:txBody>
        </p:sp>
        <p:sp>
          <p:nvSpPr>
            <p:cNvPr id="78" name="Text Box 166"/>
            <p:cNvSpPr txBox="1">
              <a:spLocks noChangeArrowheads="1"/>
            </p:cNvSpPr>
            <p:nvPr/>
          </p:nvSpPr>
          <p:spPr bwMode="auto">
            <a:xfrm>
              <a:off x="4386263" y="4700588"/>
              <a:ext cx="4699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>
                  <a:latin typeface="Corbel" pitchFamily="34" charset="0"/>
                </a:rPr>
                <a:t>PCP</a:t>
              </a:r>
            </a:p>
          </p:txBody>
        </p:sp>
        <p:sp>
          <p:nvSpPr>
            <p:cNvPr id="79" name="Text Box 167"/>
            <p:cNvSpPr txBox="1">
              <a:spLocks noChangeArrowheads="1"/>
            </p:cNvSpPr>
            <p:nvPr/>
          </p:nvSpPr>
          <p:spPr bwMode="auto">
            <a:xfrm>
              <a:off x="5942013" y="4700588"/>
              <a:ext cx="113188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>
                  <a:latin typeface="Corbel" pitchFamily="34" charset="0"/>
                </a:rPr>
                <a:t> Construction</a:t>
              </a:r>
            </a:p>
          </p:txBody>
        </p:sp>
        <p:sp>
          <p:nvSpPr>
            <p:cNvPr id="80" name="Text Box 169"/>
            <p:cNvSpPr txBox="1">
              <a:spLocks noChangeArrowheads="1"/>
            </p:cNvSpPr>
            <p:nvPr/>
          </p:nvSpPr>
          <p:spPr bwMode="auto">
            <a:xfrm>
              <a:off x="7453313" y="4703763"/>
              <a:ext cx="735012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>
                  <a:latin typeface="Corbel" pitchFamily="34" charset="0"/>
                </a:rPr>
                <a:t> Comm.</a:t>
              </a:r>
            </a:p>
          </p:txBody>
        </p:sp>
        <p:sp>
          <p:nvSpPr>
            <p:cNvPr id="82" name="Text Box 176"/>
            <p:cNvSpPr txBox="1">
              <a:spLocks noChangeArrowheads="1"/>
            </p:cNvSpPr>
            <p:nvPr/>
          </p:nvSpPr>
          <p:spPr bwMode="auto">
            <a:xfrm>
              <a:off x="8221663" y="4683125"/>
              <a:ext cx="5635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>
                  <a:latin typeface="Corbel" pitchFamily="34" charset="0"/>
                </a:rPr>
                <a:t> data</a:t>
              </a:r>
            </a:p>
          </p:txBody>
        </p:sp>
        <p:sp>
          <p:nvSpPr>
            <p:cNvPr id="84" name="Line 162"/>
            <p:cNvSpPr>
              <a:spLocks noChangeShapeType="1"/>
            </p:cNvSpPr>
            <p:nvPr/>
          </p:nvSpPr>
          <p:spPr bwMode="auto">
            <a:xfrm>
              <a:off x="8378825" y="5059363"/>
              <a:ext cx="360363" cy="0"/>
            </a:xfrm>
            <a:prstGeom prst="line">
              <a:avLst/>
            </a:prstGeom>
            <a:noFill/>
            <a:ln w="88900">
              <a:solidFill>
                <a:srgbClr val="FF00FF"/>
              </a:solidFill>
              <a:round/>
              <a:headEnd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163"/>
            <p:cNvSpPr>
              <a:spLocks noChangeShapeType="1"/>
            </p:cNvSpPr>
            <p:nvPr/>
          </p:nvSpPr>
          <p:spPr bwMode="auto">
            <a:xfrm>
              <a:off x="2335213" y="5073650"/>
              <a:ext cx="1041400" cy="0"/>
            </a:xfrm>
            <a:prstGeom prst="line">
              <a:avLst/>
            </a:prstGeom>
            <a:noFill/>
            <a:ln w="88900" cap="rnd">
              <a:solidFill>
                <a:srgbClr val="7030A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164"/>
            <p:cNvSpPr>
              <a:spLocks noChangeShapeType="1"/>
            </p:cNvSpPr>
            <p:nvPr/>
          </p:nvSpPr>
          <p:spPr bwMode="auto">
            <a:xfrm>
              <a:off x="4122738" y="5073650"/>
              <a:ext cx="1311275" cy="0"/>
            </a:xfrm>
            <a:prstGeom prst="line">
              <a:avLst/>
            </a:prstGeom>
            <a:noFill/>
            <a:ln w="88900" cap="rnd">
              <a:solidFill>
                <a:srgbClr val="9900CC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162"/>
            <p:cNvSpPr>
              <a:spLocks noChangeShapeType="1"/>
            </p:cNvSpPr>
            <p:nvPr/>
          </p:nvSpPr>
          <p:spPr bwMode="auto">
            <a:xfrm>
              <a:off x="5426075" y="5057775"/>
              <a:ext cx="1023938" cy="0"/>
            </a:xfrm>
            <a:prstGeom prst="line">
              <a:avLst/>
            </a:prstGeom>
            <a:noFill/>
            <a:ln w="88900">
              <a:solidFill>
                <a:srgbClr val="8A3CC4"/>
              </a:solidFill>
              <a:round/>
              <a:headEnd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162"/>
            <p:cNvSpPr>
              <a:spLocks noChangeShapeType="1"/>
            </p:cNvSpPr>
            <p:nvPr/>
          </p:nvSpPr>
          <p:spPr bwMode="auto">
            <a:xfrm>
              <a:off x="6054725" y="5057775"/>
              <a:ext cx="2303463" cy="0"/>
            </a:xfrm>
            <a:prstGeom prst="line">
              <a:avLst/>
            </a:prstGeom>
            <a:noFill/>
            <a:ln w="88900">
              <a:solidFill>
                <a:srgbClr val="B172D4"/>
              </a:solidFill>
              <a:round/>
              <a:headEnd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Text Box 167"/>
            <p:cNvSpPr txBox="1">
              <a:spLocks noChangeArrowheads="1"/>
            </p:cNvSpPr>
            <p:nvPr/>
          </p:nvSpPr>
          <p:spPr bwMode="auto">
            <a:xfrm rot="10800000" flipV="1">
              <a:off x="5432425" y="4676775"/>
              <a:ext cx="717550" cy="52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>
                  <a:latin typeface="Corbel" pitchFamily="34" charset="0"/>
                </a:rPr>
                <a:t> Site Prep.</a:t>
              </a:r>
            </a:p>
          </p:txBody>
        </p:sp>
        <p:sp>
          <p:nvSpPr>
            <p:cNvPr id="90" name="Line 163"/>
            <p:cNvSpPr>
              <a:spLocks noChangeShapeType="1"/>
            </p:cNvSpPr>
            <p:nvPr/>
          </p:nvSpPr>
          <p:spPr bwMode="auto">
            <a:xfrm>
              <a:off x="3195638" y="4997450"/>
              <a:ext cx="1368425" cy="0"/>
            </a:xfrm>
            <a:prstGeom prst="line">
              <a:avLst/>
            </a:prstGeom>
            <a:noFill/>
            <a:ln w="88900" cap="rnd">
              <a:solidFill>
                <a:srgbClr val="7030A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3" name="Text Box 184"/>
          <p:cNvSpPr txBox="1">
            <a:spLocks noChangeArrowheads="1"/>
          </p:cNvSpPr>
          <p:nvPr/>
        </p:nvSpPr>
        <p:spPr bwMode="auto">
          <a:xfrm>
            <a:off x="6360096" y="6109106"/>
            <a:ext cx="2379092" cy="461665"/>
          </a:xfrm>
          <a:prstGeom prst="rect">
            <a:avLst/>
          </a:prstGeom>
          <a:noFill/>
          <a:ln w="22225">
            <a:solidFill>
              <a:srgbClr val="A938B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 smtClean="0">
                <a:solidFill>
                  <a:srgbClr val="A938B2"/>
                </a:solidFill>
                <a:latin typeface="Corbel" pitchFamily="34" charset="0"/>
              </a:rPr>
              <a:t>     3rd Generation</a:t>
            </a:r>
            <a:endParaRPr lang="de-DE" dirty="0">
              <a:solidFill>
                <a:srgbClr val="A938B2"/>
              </a:solidFill>
              <a:latin typeface="Corbel" pitchFamily="34" charset="0"/>
            </a:endParaRPr>
          </a:p>
        </p:txBody>
      </p:sp>
      <p:sp>
        <p:nvSpPr>
          <p:cNvPr id="91" name="Line 172"/>
          <p:cNvSpPr>
            <a:spLocks noChangeShapeType="1"/>
          </p:cNvSpPr>
          <p:nvPr/>
        </p:nvSpPr>
        <p:spPr bwMode="auto">
          <a:xfrm>
            <a:off x="4501768" y="5686350"/>
            <a:ext cx="260228" cy="0"/>
          </a:xfrm>
          <a:prstGeom prst="line">
            <a:avLst/>
          </a:prstGeom>
          <a:noFill/>
          <a:ln w="88900" cap="rnd">
            <a:solidFill>
              <a:srgbClr val="66CC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Text Box 173"/>
          <p:cNvSpPr txBox="1">
            <a:spLocks noChangeArrowheads="1"/>
          </p:cNvSpPr>
          <p:nvPr/>
        </p:nvSpPr>
        <p:spPr bwMode="auto">
          <a:xfrm>
            <a:off x="7380312" y="5370438"/>
            <a:ext cx="189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dirty="0">
                <a:latin typeface="Corbel" pitchFamily="34" charset="0"/>
              </a:rPr>
              <a:t>Launch   Transfer</a:t>
            </a:r>
          </a:p>
        </p:txBody>
      </p:sp>
      <p:sp>
        <p:nvSpPr>
          <p:cNvPr id="94" name="Line 174"/>
          <p:cNvSpPr>
            <a:spLocks noChangeShapeType="1"/>
          </p:cNvSpPr>
          <p:nvPr/>
        </p:nvSpPr>
        <p:spPr bwMode="auto">
          <a:xfrm>
            <a:off x="8172996" y="5686350"/>
            <a:ext cx="893414" cy="0"/>
          </a:xfrm>
          <a:prstGeom prst="line">
            <a:avLst/>
          </a:prstGeom>
          <a:noFill/>
          <a:ln w="88900">
            <a:solidFill>
              <a:srgbClr val="66CC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Line 175"/>
          <p:cNvSpPr>
            <a:spLocks noChangeShapeType="1"/>
          </p:cNvSpPr>
          <p:nvPr/>
        </p:nvSpPr>
        <p:spPr bwMode="auto">
          <a:xfrm>
            <a:off x="8485187" y="5686350"/>
            <a:ext cx="695325" cy="0"/>
          </a:xfrm>
          <a:prstGeom prst="line">
            <a:avLst/>
          </a:prstGeom>
          <a:noFill/>
          <a:ln w="88900" cap="rnd">
            <a:solidFill>
              <a:srgbClr val="66CCFF"/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6" name="Text Box 171"/>
          <p:cNvSpPr txBox="1">
            <a:spLocks noChangeArrowheads="1"/>
          </p:cNvSpPr>
          <p:nvPr/>
        </p:nvSpPr>
        <p:spPr bwMode="auto">
          <a:xfrm>
            <a:off x="971788" y="4043560"/>
            <a:ext cx="5148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India</a:t>
            </a:r>
            <a:endParaRPr lang="de-DE" sz="1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7" name="Line 154"/>
          <p:cNvSpPr>
            <a:spLocks noChangeShapeType="1"/>
          </p:cNvSpPr>
          <p:nvPr/>
        </p:nvSpPr>
        <p:spPr bwMode="auto">
          <a:xfrm>
            <a:off x="6296545" y="4174182"/>
            <a:ext cx="938213" cy="0"/>
          </a:xfrm>
          <a:prstGeom prst="line">
            <a:avLst/>
          </a:prstGeom>
          <a:noFill/>
          <a:ln w="88900">
            <a:solidFill>
              <a:srgbClr val="FFF64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Line 156"/>
          <p:cNvSpPr>
            <a:spLocks noChangeShapeType="1"/>
          </p:cNvSpPr>
          <p:nvPr/>
        </p:nvSpPr>
        <p:spPr bwMode="auto">
          <a:xfrm>
            <a:off x="6923608" y="4174182"/>
            <a:ext cx="1320800" cy="0"/>
          </a:xfrm>
          <a:prstGeom prst="line">
            <a:avLst/>
          </a:prstGeom>
          <a:noFill/>
          <a:ln w="88900" cap="rnd">
            <a:solidFill>
              <a:srgbClr val="FFF64B"/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Box 170"/>
          <p:cNvSpPr txBox="1">
            <a:spLocks noChangeArrowheads="1"/>
          </p:cNvSpPr>
          <p:nvPr/>
        </p:nvSpPr>
        <p:spPr bwMode="auto">
          <a:xfrm>
            <a:off x="785816" y="3452394"/>
            <a:ext cx="7328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1" dirty="0" err="1">
                <a:solidFill>
                  <a:srgbClr val="B49D1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Hanford</a:t>
            </a:r>
            <a:endParaRPr lang="de-DE" sz="1200" b="1" dirty="0">
              <a:solidFill>
                <a:srgbClr val="B49D14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00" name="Text Box 171"/>
          <p:cNvSpPr txBox="1">
            <a:spLocks noChangeArrowheads="1"/>
          </p:cNvSpPr>
          <p:nvPr/>
        </p:nvSpPr>
        <p:spPr bwMode="auto">
          <a:xfrm>
            <a:off x="642940" y="3755605"/>
            <a:ext cx="8835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Livingston</a:t>
            </a:r>
          </a:p>
        </p:txBody>
      </p:sp>
      <p:sp>
        <p:nvSpPr>
          <p:cNvPr id="101" name="Line 149"/>
          <p:cNvSpPr>
            <a:spLocks noChangeShapeType="1"/>
          </p:cNvSpPr>
          <p:nvPr/>
        </p:nvSpPr>
        <p:spPr bwMode="auto">
          <a:xfrm>
            <a:off x="1484313" y="3607966"/>
            <a:ext cx="652462" cy="0"/>
          </a:xfrm>
          <a:prstGeom prst="line">
            <a:avLst/>
          </a:prstGeom>
          <a:noFill/>
          <a:ln w="88900">
            <a:solidFill>
              <a:srgbClr val="B49D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" name="Line 150"/>
          <p:cNvSpPr>
            <a:spLocks noChangeShapeType="1"/>
          </p:cNvSpPr>
          <p:nvPr/>
        </p:nvSpPr>
        <p:spPr bwMode="auto">
          <a:xfrm>
            <a:off x="2671763" y="3607966"/>
            <a:ext cx="432000" cy="0"/>
          </a:xfrm>
          <a:prstGeom prst="line">
            <a:avLst/>
          </a:prstGeom>
          <a:noFill/>
          <a:ln w="88900">
            <a:solidFill>
              <a:srgbClr val="B49D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" name="Line 151"/>
          <p:cNvSpPr>
            <a:spLocks noChangeShapeType="1"/>
          </p:cNvSpPr>
          <p:nvPr/>
        </p:nvSpPr>
        <p:spPr bwMode="auto">
          <a:xfrm>
            <a:off x="1484313" y="3914353"/>
            <a:ext cx="593725" cy="0"/>
          </a:xfrm>
          <a:prstGeom prst="line">
            <a:avLst/>
          </a:prstGeom>
          <a:noFill/>
          <a:ln w="889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" name="Line 152"/>
          <p:cNvSpPr>
            <a:spLocks noChangeShapeType="1"/>
          </p:cNvSpPr>
          <p:nvPr/>
        </p:nvSpPr>
        <p:spPr bwMode="auto">
          <a:xfrm>
            <a:off x="2665413" y="3914353"/>
            <a:ext cx="432000" cy="0"/>
          </a:xfrm>
          <a:prstGeom prst="line">
            <a:avLst/>
          </a:prstGeom>
          <a:noFill/>
          <a:ln w="889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" name="Line 153"/>
          <p:cNvSpPr>
            <a:spLocks noChangeShapeType="1"/>
          </p:cNvSpPr>
          <p:nvPr/>
        </p:nvSpPr>
        <p:spPr bwMode="auto">
          <a:xfrm>
            <a:off x="4551366" y="3609553"/>
            <a:ext cx="712787" cy="0"/>
          </a:xfrm>
          <a:prstGeom prst="line">
            <a:avLst/>
          </a:prstGeom>
          <a:noFill/>
          <a:ln w="88900">
            <a:solidFill>
              <a:srgbClr val="B49D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" name="Line 154"/>
          <p:cNvSpPr>
            <a:spLocks noChangeShapeType="1"/>
          </p:cNvSpPr>
          <p:nvPr/>
        </p:nvSpPr>
        <p:spPr bwMode="auto">
          <a:xfrm>
            <a:off x="4375153" y="3914353"/>
            <a:ext cx="938213" cy="0"/>
          </a:xfrm>
          <a:prstGeom prst="line">
            <a:avLst/>
          </a:prstGeom>
          <a:noFill/>
          <a:ln w="889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" name="Line 155"/>
          <p:cNvSpPr>
            <a:spLocks noChangeShapeType="1"/>
          </p:cNvSpPr>
          <p:nvPr/>
        </p:nvSpPr>
        <p:spPr bwMode="auto">
          <a:xfrm>
            <a:off x="4967291" y="3607966"/>
            <a:ext cx="1320800" cy="0"/>
          </a:xfrm>
          <a:prstGeom prst="line">
            <a:avLst/>
          </a:prstGeom>
          <a:noFill/>
          <a:ln w="88900" cap="rnd">
            <a:solidFill>
              <a:srgbClr val="B49D14"/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8" name="Line 156"/>
          <p:cNvSpPr>
            <a:spLocks noChangeShapeType="1"/>
          </p:cNvSpPr>
          <p:nvPr/>
        </p:nvSpPr>
        <p:spPr bwMode="auto">
          <a:xfrm>
            <a:off x="5002214" y="3914353"/>
            <a:ext cx="1320800" cy="0"/>
          </a:xfrm>
          <a:prstGeom prst="line">
            <a:avLst/>
          </a:prstGeom>
          <a:noFill/>
          <a:ln w="88900" cap="rnd">
            <a:solidFill>
              <a:srgbClr val="FF6600"/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Box 158"/>
          <p:cNvSpPr txBox="1">
            <a:spLocks noChangeArrowheads="1"/>
          </p:cNvSpPr>
          <p:nvPr/>
        </p:nvSpPr>
        <p:spPr bwMode="auto">
          <a:xfrm>
            <a:off x="2500316" y="3614321"/>
            <a:ext cx="73289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>
                <a:latin typeface="Corbel" pitchFamily="34" charset="0"/>
              </a:rPr>
              <a:t>E-LIGO</a:t>
            </a:r>
          </a:p>
        </p:txBody>
      </p:sp>
      <p:sp>
        <p:nvSpPr>
          <p:cNvPr id="110" name="Text Box 161"/>
          <p:cNvSpPr txBox="1">
            <a:spLocks noChangeArrowheads="1"/>
          </p:cNvSpPr>
          <p:nvPr/>
        </p:nvSpPr>
        <p:spPr bwMode="auto">
          <a:xfrm>
            <a:off x="3900488" y="3601618"/>
            <a:ext cx="13500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dirty="0" err="1">
                <a:latin typeface="Corbel" pitchFamily="34" charset="0"/>
              </a:rPr>
              <a:t>Advanced</a:t>
            </a:r>
            <a:r>
              <a:rPr lang="de-DE" sz="1400" dirty="0">
                <a:latin typeface="Corbel" pitchFamily="34" charset="0"/>
              </a:rPr>
              <a:t> LIGO</a:t>
            </a:r>
          </a:p>
        </p:txBody>
      </p:sp>
      <p:sp>
        <p:nvSpPr>
          <p:cNvPr id="111" name="Line 144"/>
          <p:cNvSpPr>
            <a:spLocks noChangeShapeType="1"/>
          </p:cNvSpPr>
          <p:nvPr/>
        </p:nvSpPr>
        <p:spPr bwMode="auto">
          <a:xfrm>
            <a:off x="1475656" y="3355553"/>
            <a:ext cx="533400" cy="0"/>
          </a:xfrm>
          <a:prstGeom prst="line">
            <a:avLst/>
          </a:prstGeom>
          <a:noFill/>
          <a:ln w="889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" name="Line 146"/>
          <p:cNvSpPr>
            <a:spLocks noChangeShapeType="1"/>
          </p:cNvSpPr>
          <p:nvPr/>
        </p:nvSpPr>
        <p:spPr bwMode="auto">
          <a:xfrm>
            <a:off x="2016996" y="3355553"/>
            <a:ext cx="652463" cy="0"/>
          </a:xfrm>
          <a:prstGeom prst="line">
            <a:avLst/>
          </a:prstGeom>
          <a:noFill/>
          <a:ln w="889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" name="Line 147"/>
          <p:cNvSpPr>
            <a:spLocks noChangeShapeType="1"/>
          </p:cNvSpPr>
          <p:nvPr/>
        </p:nvSpPr>
        <p:spPr bwMode="auto">
          <a:xfrm>
            <a:off x="3321306" y="3355553"/>
            <a:ext cx="1541462" cy="0"/>
          </a:xfrm>
          <a:prstGeom prst="line">
            <a:avLst/>
          </a:prstGeom>
          <a:noFill/>
          <a:ln w="63500">
            <a:solidFill>
              <a:srgbClr val="00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" name="Line 148"/>
          <p:cNvSpPr>
            <a:spLocks noChangeShapeType="1"/>
          </p:cNvSpPr>
          <p:nvPr/>
        </p:nvSpPr>
        <p:spPr bwMode="auto">
          <a:xfrm>
            <a:off x="4491335" y="3347794"/>
            <a:ext cx="1800200" cy="1"/>
          </a:xfrm>
          <a:prstGeom prst="line">
            <a:avLst/>
          </a:prstGeom>
          <a:noFill/>
          <a:ln w="88900" cap="rnd">
            <a:solidFill>
              <a:srgbClr val="00CC00"/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5" name="Text Box 160"/>
          <p:cNvSpPr txBox="1">
            <a:spLocks noChangeArrowheads="1"/>
          </p:cNvSpPr>
          <p:nvPr/>
        </p:nvSpPr>
        <p:spPr bwMode="auto">
          <a:xfrm>
            <a:off x="3560046" y="3074317"/>
            <a:ext cx="851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dirty="0">
                <a:latin typeface="Corbel" pitchFamily="34" charset="0"/>
              </a:rPr>
              <a:t>GEO </a:t>
            </a:r>
            <a:r>
              <a:rPr lang="de-DE" sz="1400" dirty="0" smtClean="0">
                <a:latin typeface="Corbel" pitchFamily="34" charset="0"/>
              </a:rPr>
              <a:t>600</a:t>
            </a:r>
            <a:endParaRPr lang="de-DE" sz="1400" dirty="0">
              <a:latin typeface="Corbel" pitchFamily="34" charset="0"/>
            </a:endParaRPr>
          </a:p>
        </p:txBody>
      </p:sp>
      <p:sp>
        <p:nvSpPr>
          <p:cNvPr id="116" name="Line 146"/>
          <p:cNvSpPr>
            <a:spLocks noChangeShapeType="1"/>
          </p:cNvSpPr>
          <p:nvPr/>
        </p:nvSpPr>
        <p:spPr bwMode="auto">
          <a:xfrm>
            <a:off x="3063145" y="3349781"/>
            <a:ext cx="36000" cy="0"/>
          </a:xfrm>
          <a:prstGeom prst="line">
            <a:avLst/>
          </a:prstGeom>
          <a:noFill/>
          <a:ln w="889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" name="Line 140"/>
          <p:cNvSpPr>
            <a:spLocks noChangeShapeType="1"/>
          </p:cNvSpPr>
          <p:nvPr/>
        </p:nvSpPr>
        <p:spPr bwMode="auto">
          <a:xfrm>
            <a:off x="1793875" y="2844378"/>
            <a:ext cx="58738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" name="Line 141"/>
          <p:cNvSpPr>
            <a:spLocks noChangeShapeType="1"/>
          </p:cNvSpPr>
          <p:nvPr/>
        </p:nvSpPr>
        <p:spPr bwMode="auto">
          <a:xfrm>
            <a:off x="2006600" y="2850728"/>
            <a:ext cx="117475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" name="Line 142"/>
          <p:cNvSpPr>
            <a:spLocks noChangeShapeType="1"/>
          </p:cNvSpPr>
          <p:nvPr/>
        </p:nvSpPr>
        <p:spPr bwMode="auto">
          <a:xfrm>
            <a:off x="2679700" y="2850728"/>
            <a:ext cx="180000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" name="Line 143"/>
          <p:cNvSpPr>
            <a:spLocks noChangeShapeType="1"/>
          </p:cNvSpPr>
          <p:nvPr/>
        </p:nvSpPr>
        <p:spPr bwMode="auto">
          <a:xfrm>
            <a:off x="5146675" y="2850728"/>
            <a:ext cx="1185863" cy="0"/>
          </a:xfrm>
          <a:prstGeom prst="line">
            <a:avLst/>
          </a:prstGeom>
          <a:noFill/>
          <a:ln w="88900" cap="rnd">
            <a:solidFill>
              <a:srgbClr val="FF0000"/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1" name="Line 145"/>
          <p:cNvSpPr>
            <a:spLocks noChangeShapeType="1"/>
          </p:cNvSpPr>
          <p:nvPr/>
        </p:nvSpPr>
        <p:spPr bwMode="auto">
          <a:xfrm>
            <a:off x="4657725" y="2850728"/>
            <a:ext cx="711200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" name="Text Box 157"/>
          <p:cNvSpPr txBox="1">
            <a:spLocks noChangeArrowheads="1"/>
          </p:cNvSpPr>
          <p:nvPr/>
        </p:nvSpPr>
        <p:spPr bwMode="auto">
          <a:xfrm>
            <a:off x="2424113" y="2485603"/>
            <a:ext cx="593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dirty="0" err="1">
                <a:latin typeface="Corbel" pitchFamily="34" charset="0"/>
              </a:rPr>
              <a:t>Virgo</a:t>
            </a:r>
            <a:r>
              <a:rPr lang="de-DE" sz="1400" dirty="0">
                <a:latin typeface="Corbel" pitchFamily="34" charset="0"/>
              </a:rPr>
              <a:t>+</a:t>
            </a:r>
          </a:p>
        </p:txBody>
      </p:sp>
      <p:sp>
        <p:nvSpPr>
          <p:cNvPr id="123" name="Text Box 159"/>
          <p:cNvSpPr txBox="1">
            <a:spLocks noChangeArrowheads="1"/>
          </p:cNvSpPr>
          <p:nvPr/>
        </p:nvSpPr>
        <p:spPr bwMode="auto">
          <a:xfrm>
            <a:off x="3887788" y="2490366"/>
            <a:ext cx="1158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>
                <a:latin typeface="Corbel" pitchFamily="34" charset="0"/>
              </a:rPr>
              <a:t>Advanced Virgo</a:t>
            </a:r>
          </a:p>
        </p:txBody>
      </p:sp>
      <p:sp>
        <p:nvSpPr>
          <p:cNvPr id="124" name="Line 168"/>
          <p:cNvSpPr>
            <a:spLocks noChangeShapeType="1"/>
          </p:cNvSpPr>
          <p:nvPr/>
        </p:nvSpPr>
        <p:spPr bwMode="auto">
          <a:xfrm>
            <a:off x="1901825" y="2844378"/>
            <a:ext cx="58738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" name="Line 142"/>
          <p:cNvSpPr>
            <a:spLocks noChangeShapeType="1"/>
          </p:cNvSpPr>
          <p:nvPr/>
        </p:nvSpPr>
        <p:spPr bwMode="auto">
          <a:xfrm>
            <a:off x="3027507" y="2853903"/>
            <a:ext cx="72000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" name="Line 142"/>
          <p:cNvSpPr>
            <a:spLocks noChangeShapeType="1"/>
          </p:cNvSpPr>
          <p:nvPr/>
        </p:nvSpPr>
        <p:spPr bwMode="auto">
          <a:xfrm>
            <a:off x="3336855" y="2844987"/>
            <a:ext cx="72000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7" name="Line 154"/>
          <p:cNvSpPr>
            <a:spLocks noChangeShapeType="1"/>
          </p:cNvSpPr>
          <p:nvPr/>
        </p:nvSpPr>
        <p:spPr bwMode="auto">
          <a:xfrm>
            <a:off x="4788024" y="4606230"/>
            <a:ext cx="126782" cy="0"/>
          </a:xfrm>
          <a:prstGeom prst="line">
            <a:avLst/>
          </a:prstGeom>
          <a:noFill/>
          <a:ln w="88900">
            <a:solidFill>
              <a:schemeClr val="tx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" name="Line 156"/>
          <p:cNvSpPr>
            <a:spLocks noChangeShapeType="1"/>
          </p:cNvSpPr>
          <p:nvPr/>
        </p:nvSpPr>
        <p:spPr bwMode="auto">
          <a:xfrm>
            <a:off x="6131520" y="4606230"/>
            <a:ext cx="1320800" cy="0"/>
          </a:xfrm>
          <a:prstGeom prst="line">
            <a:avLst/>
          </a:prstGeom>
          <a:noFill/>
          <a:ln w="88900" cap="rnd">
            <a:solidFill>
              <a:schemeClr val="tx2">
                <a:lumMod val="75000"/>
              </a:schemeClr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9" name="Line 163"/>
          <p:cNvSpPr>
            <a:spLocks noChangeShapeType="1"/>
          </p:cNvSpPr>
          <p:nvPr/>
        </p:nvSpPr>
        <p:spPr bwMode="auto">
          <a:xfrm>
            <a:off x="3802008" y="4182432"/>
            <a:ext cx="2455564" cy="0"/>
          </a:xfrm>
          <a:prstGeom prst="line">
            <a:avLst/>
          </a:prstGeom>
          <a:noFill/>
          <a:ln w="88900" cap="rnd">
            <a:solidFill>
              <a:srgbClr val="FFE16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" name="Line 163"/>
          <p:cNvSpPr>
            <a:spLocks noChangeShapeType="1"/>
          </p:cNvSpPr>
          <p:nvPr/>
        </p:nvSpPr>
        <p:spPr bwMode="auto">
          <a:xfrm>
            <a:off x="3183528" y="4606230"/>
            <a:ext cx="1524713" cy="0"/>
          </a:xfrm>
          <a:prstGeom prst="line">
            <a:avLst/>
          </a:prstGeom>
          <a:noFill/>
          <a:ln w="88900" cap="rnd">
            <a:solidFill>
              <a:schemeClr val="tx2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" name="Line 154"/>
          <p:cNvSpPr>
            <a:spLocks noChangeShapeType="1"/>
          </p:cNvSpPr>
          <p:nvPr/>
        </p:nvSpPr>
        <p:spPr bwMode="auto">
          <a:xfrm>
            <a:off x="5739309" y="4601448"/>
            <a:ext cx="704899" cy="0"/>
          </a:xfrm>
          <a:prstGeom prst="line">
            <a:avLst/>
          </a:prstGeom>
          <a:noFill/>
          <a:ln w="88900">
            <a:solidFill>
              <a:schemeClr val="tx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" name="Line 163"/>
          <p:cNvSpPr>
            <a:spLocks noChangeShapeType="1"/>
          </p:cNvSpPr>
          <p:nvPr/>
        </p:nvSpPr>
        <p:spPr bwMode="auto">
          <a:xfrm>
            <a:off x="5014208" y="4602336"/>
            <a:ext cx="646627" cy="0"/>
          </a:xfrm>
          <a:prstGeom prst="line">
            <a:avLst/>
          </a:prstGeom>
          <a:noFill/>
          <a:ln w="88900" cap="rnd">
            <a:solidFill>
              <a:schemeClr val="tx2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" name="Text Box 161"/>
          <p:cNvSpPr txBox="1">
            <a:spLocks noChangeArrowheads="1"/>
          </p:cNvSpPr>
          <p:nvPr/>
        </p:nvSpPr>
        <p:spPr bwMode="auto">
          <a:xfrm>
            <a:off x="6124808" y="3614321"/>
            <a:ext cx="8114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dirty="0" smtClean="0">
                <a:latin typeface="Corbel" pitchFamily="34" charset="0"/>
              </a:rPr>
              <a:t>LIGO 3G</a:t>
            </a:r>
            <a:endParaRPr lang="de-DE" sz="1400" dirty="0">
              <a:latin typeface="Corbel" pitchFamily="34" charset="0"/>
            </a:endParaRPr>
          </a:p>
        </p:txBody>
      </p:sp>
      <p:sp>
        <p:nvSpPr>
          <p:cNvPr id="135" name="Line 174"/>
          <p:cNvSpPr>
            <a:spLocks noChangeShapeType="1"/>
          </p:cNvSpPr>
          <p:nvPr/>
        </p:nvSpPr>
        <p:spPr bwMode="auto">
          <a:xfrm>
            <a:off x="4417824" y="5692616"/>
            <a:ext cx="160688" cy="0"/>
          </a:xfrm>
          <a:prstGeom prst="line">
            <a:avLst/>
          </a:prstGeom>
          <a:noFill/>
          <a:ln w="88900">
            <a:solidFill>
              <a:srgbClr val="66CC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6" name="Line 172"/>
          <p:cNvSpPr>
            <a:spLocks noChangeShapeType="1"/>
          </p:cNvSpPr>
          <p:nvPr/>
        </p:nvSpPr>
        <p:spPr bwMode="auto">
          <a:xfrm>
            <a:off x="7543166" y="5692616"/>
            <a:ext cx="557822" cy="0"/>
          </a:xfrm>
          <a:prstGeom prst="line">
            <a:avLst/>
          </a:prstGeom>
          <a:noFill/>
          <a:ln w="88900" cap="rnd">
            <a:solidFill>
              <a:srgbClr val="66CC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03" name="Text Box 183"/>
          <p:cNvSpPr txBox="1">
            <a:spLocks noChangeArrowheads="1"/>
          </p:cNvSpPr>
          <p:nvPr/>
        </p:nvSpPr>
        <p:spPr bwMode="auto">
          <a:xfrm>
            <a:off x="1471614" y="6100499"/>
            <a:ext cx="3019722" cy="4616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>
                <a:solidFill>
                  <a:srgbClr val="F20000"/>
                </a:solidFill>
                <a:latin typeface="Corbel" pitchFamily="34" charset="0"/>
              </a:rPr>
              <a:t>1st Generation</a:t>
            </a:r>
          </a:p>
        </p:txBody>
      </p:sp>
      <p:pic>
        <p:nvPicPr>
          <p:cNvPr id="13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5" y="44624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3" name="Line 146"/>
          <p:cNvSpPr>
            <a:spLocks noChangeShapeType="1"/>
          </p:cNvSpPr>
          <p:nvPr/>
        </p:nvSpPr>
        <p:spPr bwMode="auto">
          <a:xfrm>
            <a:off x="3362091" y="3353182"/>
            <a:ext cx="304380" cy="0"/>
          </a:xfrm>
          <a:prstGeom prst="line">
            <a:avLst/>
          </a:prstGeom>
          <a:noFill/>
          <a:ln w="635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" name="Line 146"/>
          <p:cNvSpPr>
            <a:spLocks noChangeShapeType="1"/>
          </p:cNvSpPr>
          <p:nvPr/>
        </p:nvSpPr>
        <p:spPr bwMode="auto">
          <a:xfrm>
            <a:off x="3979588" y="3353182"/>
            <a:ext cx="304380" cy="0"/>
          </a:xfrm>
          <a:prstGeom prst="line">
            <a:avLst/>
          </a:prstGeom>
          <a:noFill/>
          <a:ln w="635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6" name="Immagine 3" descr="ET-new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0138" y="72008"/>
            <a:ext cx="1921582" cy="62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416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3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179512" y="0"/>
            <a:ext cx="4295756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de-DE" dirty="0" smtClean="0"/>
              <a:t>ASPERA Roadmap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2924738" y="1034453"/>
            <a:ext cx="3807502" cy="160245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de-DE" sz="2000" dirty="0" err="1" smtClean="0"/>
              <a:t>Magnificent</a:t>
            </a:r>
            <a:r>
              <a:rPr lang="de-DE" sz="2000" dirty="0" smtClean="0"/>
              <a:t> Seven</a:t>
            </a:r>
            <a:br>
              <a:rPr lang="de-DE" sz="2000" dirty="0" smtClean="0"/>
            </a:br>
            <a:r>
              <a:rPr lang="de-DE" sz="2000" dirty="0" err="1" smtClean="0"/>
              <a:t>includes</a:t>
            </a:r>
            <a:r>
              <a:rPr lang="de-DE" sz="2000" dirty="0" smtClean="0"/>
              <a:t> </a:t>
            </a:r>
            <a:br>
              <a:rPr lang="de-DE" sz="2000" dirty="0" smtClean="0"/>
            </a:br>
            <a:r>
              <a:rPr lang="de-DE" sz="2000" dirty="0" smtClean="0"/>
              <a:t>ET: Einstein </a:t>
            </a:r>
            <a:r>
              <a:rPr lang="de-DE" sz="2000" dirty="0" err="1" smtClean="0"/>
              <a:t>Telescope</a:t>
            </a:r>
            <a:endParaRPr lang="de-DE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0844" y="71894"/>
            <a:ext cx="2847127" cy="2132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7741">
            <a:off x="3563888" y="2841819"/>
            <a:ext cx="2293023" cy="1233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2856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30411" y="-22731"/>
            <a:ext cx="10049273" cy="6507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675456"/>
            <a:ext cx="91440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0" y="6459119"/>
            <a:ext cx="91503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9384"/>
            <a:ext cx="7293446" cy="4742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66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GWIC </a:t>
            </a:r>
            <a:r>
              <a:rPr lang="de-DE" dirty="0" err="1" smtClean="0"/>
              <a:t>roadmap</a:t>
            </a:r>
            <a:r>
              <a:rPr lang="de-DE" dirty="0" smtClean="0"/>
              <a:t> 2010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410" y="2348880"/>
            <a:ext cx="785495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8666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644008" y="343807"/>
            <a:ext cx="4214272" cy="4948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3000" b="1" dirty="0" smtClean="0"/>
              <a:t>Einstein </a:t>
            </a:r>
            <a:r>
              <a:rPr lang="de-DE" sz="3000" b="1" dirty="0" err="1" smtClean="0"/>
              <a:t>Telescope</a:t>
            </a:r>
            <a:r>
              <a:rPr lang="de-DE" sz="3000" b="1" dirty="0" smtClean="0"/>
              <a:t> </a:t>
            </a:r>
            <a:r>
              <a:rPr lang="de-DE" sz="3000" b="1" dirty="0" err="1" smtClean="0"/>
              <a:t>Conceptual</a:t>
            </a:r>
            <a:r>
              <a:rPr lang="de-DE" sz="3000" b="1" dirty="0" smtClean="0"/>
              <a:t> Design Study</a:t>
            </a:r>
            <a:r>
              <a:rPr lang="de-DE" b="1" dirty="0" smtClean="0"/>
              <a:t>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000" dirty="0" smtClean="0"/>
              <a:t>supported by </a:t>
            </a:r>
            <a:r>
              <a:rPr lang="en-US" sz="2000" dirty="0"/>
              <a:t>the European Commission under the FP7-design studies </a:t>
            </a:r>
            <a:r>
              <a:rPr lang="en-US" sz="2000" dirty="0" smtClean="0"/>
              <a:t>framework</a:t>
            </a:r>
            <a:endParaRPr lang="de-DE" sz="2000" b="1" dirty="0" smtClean="0"/>
          </a:p>
          <a:p>
            <a:pPr>
              <a:lnSpc>
                <a:spcPct val="120000"/>
              </a:lnSpc>
            </a:pPr>
            <a:r>
              <a:rPr lang="de-DE" sz="2400" dirty="0" smtClean="0"/>
              <a:t>May 2008 – May 2011</a:t>
            </a:r>
          </a:p>
          <a:p>
            <a:pPr>
              <a:lnSpc>
                <a:spcPct val="120000"/>
              </a:lnSpc>
            </a:pPr>
            <a:r>
              <a:rPr lang="de-DE" sz="2400" dirty="0" smtClean="0"/>
              <a:t>Pan European </a:t>
            </a:r>
            <a:r>
              <a:rPr lang="de-DE" sz="2400" dirty="0" err="1" smtClean="0"/>
              <a:t>effort</a:t>
            </a:r>
            <a:endParaRPr lang="de-DE" sz="2400" dirty="0" smtClean="0"/>
          </a:p>
          <a:p>
            <a:pPr>
              <a:lnSpc>
                <a:spcPct val="120000"/>
              </a:lnSpc>
            </a:pPr>
            <a:r>
              <a:rPr lang="de-DE" sz="2400" dirty="0" smtClean="0"/>
              <a:t>Science Team = 	ca. 250 </a:t>
            </a:r>
            <a:r>
              <a:rPr lang="de-DE" sz="2400" dirty="0" err="1" smtClean="0"/>
              <a:t>members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Keep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momentum</a:t>
            </a:r>
            <a:r>
              <a:rPr lang="de-DE" sz="2400" dirty="0" smtClean="0"/>
              <a:t>,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coherence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enthusiasm</a:t>
            </a:r>
            <a:r>
              <a:rPr lang="de-DE" sz="2400" dirty="0" smtClean="0"/>
              <a:t>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4187693" cy="5856069"/>
          </a:xfrm>
          <a:prstGeom prst="rect">
            <a:avLst/>
          </a:prstGeom>
          <a:noFill/>
          <a:ln>
            <a:noFill/>
          </a:ln>
          <a:effectLst>
            <a:outerShdw blurRad="50800" dist="177800" dir="2700000" algn="ctr" rotWithShape="0">
              <a:schemeClr val="tx1">
                <a:lumMod val="50000"/>
                <a:alpha val="49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6321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>
          <a:xfrm>
            <a:off x="251520" y="1693944"/>
            <a:ext cx="8715436" cy="5164056"/>
          </a:xfrm>
        </p:spPr>
        <p:txBody>
          <a:bodyPr/>
          <a:lstStyle/>
          <a:p>
            <a:r>
              <a:rPr lang="de-DE" dirty="0" smtClean="0"/>
              <a:t>ELITES</a:t>
            </a:r>
            <a:br>
              <a:rPr lang="de-DE" dirty="0" smtClean="0"/>
            </a:br>
            <a:endParaRPr lang="de-DE" dirty="0" smtClean="0"/>
          </a:p>
          <a:p>
            <a:r>
              <a:rPr lang="de-DE" dirty="0" smtClean="0"/>
              <a:t>ASPERA 3rd </a:t>
            </a:r>
            <a:r>
              <a:rPr lang="de-DE" dirty="0" err="1" smtClean="0"/>
              <a:t>common</a:t>
            </a:r>
            <a:r>
              <a:rPr lang="de-DE" dirty="0" smtClean="0"/>
              <a:t> </a:t>
            </a:r>
            <a:r>
              <a:rPr lang="de-DE" dirty="0" err="1" smtClean="0"/>
              <a:t>call</a:t>
            </a:r>
            <a:r>
              <a:rPr lang="de-DE" dirty="0" smtClean="0"/>
              <a:t>…</a:t>
            </a:r>
          </a:p>
          <a:p>
            <a:pPr marL="242888" lvl="1" indent="0">
              <a:buNone/>
            </a:pPr>
            <a:r>
              <a:rPr lang="de-DE" dirty="0" err="1" smtClean="0"/>
              <a:t>Addressing</a:t>
            </a:r>
            <a:r>
              <a:rPr lang="de-DE" dirty="0" smtClean="0"/>
              <a:t> R&amp;D </a:t>
            </a:r>
            <a:r>
              <a:rPr lang="de-DE" dirty="0" err="1" smtClean="0"/>
              <a:t>needs</a:t>
            </a:r>
            <a:endParaRPr lang="de-DE" dirty="0" smtClean="0"/>
          </a:p>
          <a:p>
            <a:pPr marL="542925" lvl="2"/>
            <a:r>
              <a:rPr lang="de-DE" dirty="0" err="1" smtClean="0"/>
              <a:t>ET‘s</a:t>
            </a:r>
            <a:r>
              <a:rPr lang="de-DE" dirty="0" smtClean="0"/>
              <a:t> </a:t>
            </a:r>
            <a:r>
              <a:rPr lang="de-DE" dirty="0" err="1" smtClean="0"/>
              <a:t>scientific</a:t>
            </a:r>
            <a:r>
              <a:rPr lang="de-DE" dirty="0" smtClean="0"/>
              <a:t> potential</a:t>
            </a:r>
          </a:p>
          <a:p>
            <a:pPr marL="542925" lvl="2"/>
            <a:r>
              <a:rPr lang="de-DE" dirty="0" smtClean="0"/>
              <a:t>Long </a:t>
            </a:r>
            <a:r>
              <a:rPr lang="de-DE" dirty="0" err="1" smtClean="0"/>
              <a:t>term</a:t>
            </a:r>
            <a:r>
              <a:rPr lang="de-DE" dirty="0" smtClean="0"/>
              <a:t> </a:t>
            </a:r>
            <a:r>
              <a:rPr lang="de-DE" dirty="0" err="1" smtClean="0"/>
              <a:t>seismic</a:t>
            </a:r>
            <a:r>
              <a:rPr lang="de-DE" dirty="0" smtClean="0"/>
              <a:t> &amp;GGN </a:t>
            </a:r>
            <a:r>
              <a:rPr lang="de-DE" dirty="0" err="1" smtClean="0"/>
              <a:t>studies</a:t>
            </a:r>
            <a:endParaRPr lang="de-DE" dirty="0" smtClean="0"/>
          </a:p>
          <a:p>
            <a:pPr marL="542925" lvl="2"/>
            <a:r>
              <a:rPr lang="de-DE" dirty="0" smtClean="0"/>
              <a:t>Optical </a:t>
            </a:r>
            <a:r>
              <a:rPr lang="de-DE" dirty="0" err="1" smtClean="0"/>
              <a:t>properties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silicon</a:t>
            </a:r>
            <a:r>
              <a:rPr lang="de-DE" dirty="0" smtClean="0"/>
              <a:t> @ </a:t>
            </a:r>
            <a:r>
              <a:rPr lang="de-DE" dirty="0" err="1" smtClean="0"/>
              <a:t>cryo</a:t>
            </a:r>
            <a:r>
              <a:rPr lang="de-DE" dirty="0" smtClean="0"/>
              <a:t> T</a:t>
            </a:r>
          </a:p>
          <a:p>
            <a:pPr marL="542925" lvl="2"/>
            <a:r>
              <a:rPr lang="de-DE" dirty="0" smtClean="0"/>
              <a:t>ET </a:t>
            </a:r>
            <a:r>
              <a:rPr lang="de-DE" dirty="0" err="1" smtClean="0"/>
              <a:t>Control</a:t>
            </a:r>
            <a:r>
              <a:rPr lang="de-DE" dirty="0" smtClean="0"/>
              <a:t> </a:t>
            </a:r>
            <a:r>
              <a:rPr lang="de-DE" dirty="0" err="1" smtClean="0"/>
              <a:t>systems</a:t>
            </a:r>
            <a:endParaRPr lang="de-DE" dirty="0" smtClean="0"/>
          </a:p>
          <a:p>
            <a:pPr marL="66675"/>
            <a:endParaRPr lang="de-DE" dirty="0" smtClean="0"/>
          </a:p>
          <a:p>
            <a:pPr marL="66675"/>
            <a:r>
              <a:rPr lang="de-DE" dirty="0" smtClean="0"/>
              <a:t>Next…?</a:t>
            </a:r>
          </a:p>
          <a:p>
            <a:pPr lvl="2"/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Next </a:t>
            </a:r>
            <a:r>
              <a:rPr lang="de-DE" dirty="0" err="1" smtClean="0"/>
              <a:t>steps</a:t>
            </a:r>
            <a:r>
              <a:rPr lang="de-DE" dirty="0" smtClean="0"/>
              <a:t>…</a:t>
            </a:r>
            <a:endParaRPr lang="de-DE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268760"/>
            <a:ext cx="5248275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6183" y="2852936"/>
            <a:ext cx="3668305" cy="258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0854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1704" y="1046435"/>
            <a:ext cx="8686800" cy="838200"/>
          </a:xfrm>
        </p:spPr>
        <p:txBody>
          <a:bodyPr/>
          <a:lstStyle/>
          <a:p>
            <a:r>
              <a:rPr lang="de-DE" dirty="0" smtClean="0"/>
              <a:t>The „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networking</a:t>
            </a:r>
            <a:r>
              <a:rPr lang="de-DE" dirty="0" smtClean="0"/>
              <a:t>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1704" y="2143397"/>
            <a:ext cx="8686800" cy="4525963"/>
          </a:xfrm>
        </p:spPr>
        <p:txBody>
          <a:bodyPr/>
          <a:lstStyle/>
          <a:p>
            <a:r>
              <a:rPr lang="de-DE" dirty="0" err="1" smtClean="0"/>
              <a:t>Preferably</a:t>
            </a:r>
            <a:r>
              <a:rPr lang="de-DE" dirty="0" smtClean="0"/>
              <a:t> </a:t>
            </a:r>
            <a:r>
              <a:rPr lang="de-DE" dirty="0" err="1" smtClean="0"/>
              <a:t>use</a:t>
            </a:r>
            <a:r>
              <a:rPr lang="de-DE" dirty="0" smtClean="0"/>
              <a:t> „</a:t>
            </a:r>
            <a:r>
              <a:rPr lang="de-DE" dirty="0" err="1" smtClean="0"/>
              <a:t>eduroam</a:t>
            </a:r>
            <a:r>
              <a:rPr lang="de-DE" dirty="0" smtClean="0"/>
              <a:t>“</a:t>
            </a:r>
          </a:p>
          <a:p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ticket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got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IT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follow</a:t>
            </a:r>
            <a:r>
              <a:rPr lang="de-DE" dirty="0" smtClean="0"/>
              <a:t> </a:t>
            </a:r>
            <a:r>
              <a:rPr lang="de-DE" dirty="0" err="1" smtClean="0"/>
              <a:t>instructions</a:t>
            </a:r>
            <a:endParaRPr lang="de-DE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429593" y="116632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Organisational  Topics:</a:t>
            </a:r>
            <a:endParaRPr lang="de-DE" dirty="0"/>
          </a:p>
        </p:txBody>
      </p:sp>
      <p:pic>
        <p:nvPicPr>
          <p:cNvPr id="6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800" y="6021288"/>
            <a:ext cx="1898828" cy="613338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0032" y="141448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6248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did</a:t>
            </a:r>
            <a:r>
              <a:rPr lang="de-DE" dirty="0" smtClean="0"/>
              <a:t> not </a:t>
            </a:r>
            <a:r>
              <a:rPr lang="de-DE" dirty="0" err="1" smtClean="0"/>
              <a:t>pay</a:t>
            </a:r>
            <a:r>
              <a:rPr lang="de-DE" dirty="0" smtClean="0"/>
              <a:t> </a:t>
            </a:r>
            <a:r>
              <a:rPr lang="de-DE" dirty="0" err="1" smtClean="0"/>
              <a:t>yet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Conference </a:t>
            </a:r>
            <a:r>
              <a:rPr lang="de-DE" dirty="0" err="1" smtClean="0"/>
              <a:t>fee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50€</a:t>
            </a:r>
          </a:p>
          <a:p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see</a:t>
            </a:r>
            <a:r>
              <a:rPr lang="de-DE" dirty="0" smtClean="0"/>
              <a:t> Gina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coffee</a:t>
            </a:r>
            <a:r>
              <a:rPr lang="de-DE" dirty="0" smtClean="0"/>
              <a:t> break</a:t>
            </a:r>
            <a:endParaRPr lang="de-DE" dirty="0"/>
          </a:p>
        </p:txBody>
      </p:sp>
      <p:pic>
        <p:nvPicPr>
          <p:cNvPr id="5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800" y="6021288"/>
            <a:ext cx="1898828" cy="613338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0032" y="141448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7118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Travel </a:t>
            </a:r>
            <a:r>
              <a:rPr lang="de-DE" dirty="0" err="1" smtClean="0"/>
              <a:t>support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Those</a:t>
            </a:r>
            <a:r>
              <a:rPr lang="de-DE" dirty="0" smtClean="0"/>
              <a:t> </a:t>
            </a:r>
            <a:r>
              <a:rPr lang="de-DE" dirty="0" err="1" smtClean="0"/>
              <a:t>who</a:t>
            </a:r>
            <a:r>
              <a:rPr lang="de-DE" dirty="0" smtClean="0"/>
              <a:t> </a:t>
            </a:r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support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AEI </a:t>
            </a:r>
            <a:br>
              <a:rPr lang="de-DE" dirty="0" smtClean="0"/>
            </a:br>
            <a:r>
              <a:rPr lang="de-DE" dirty="0" err="1" smtClean="0"/>
              <a:t>please</a:t>
            </a:r>
            <a:r>
              <a:rPr lang="de-DE" dirty="0" smtClean="0"/>
              <a:t> send a </a:t>
            </a:r>
            <a:r>
              <a:rPr lang="de-DE" dirty="0" err="1" smtClean="0"/>
              <a:t>travel</a:t>
            </a:r>
            <a:r>
              <a:rPr lang="de-DE" dirty="0" smtClean="0"/>
              <a:t> </a:t>
            </a:r>
            <a:r>
              <a:rPr lang="de-DE" dirty="0" err="1" smtClean="0"/>
              <a:t>reimbursement</a:t>
            </a:r>
            <a:r>
              <a:rPr lang="de-DE" dirty="0" smtClean="0"/>
              <a:t> </a:t>
            </a:r>
            <a:r>
              <a:rPr lang="de-DE" dirty="0" err="1" smtClean="0"/>
              <a:t>claim</a:t>
            </a:r>
            <a:r>
              <a:rPr lang="de-DE" dirty="0" smtClean="0"/>
              <a:t> </a:t>
            </a:r>
            <a:r>
              <a:rPr lang="de-DE" dirty="0" err="1" smtClean="0"/>
              <a:t>including</a:t>
            </a:r>
            <a:r>
              <a:rPr lang="de-DE" dirty="0" smtClean="0"/>
              <a:t> </a:t>
            </a:r>
            <a:r>
              <a:rPr lang="de-DE" dirty="0" err="1" smtClean="0"/>
              <a:t>copies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receipts</a:t>
            </a:r>
            <a:r>
              <a:rPr lang="de-DE" dirty="0" smtClean="0"/>
              <a:t> (</a:t>
            </a:r>
            <a:r>
              <a:rPr lang="de-DE" dirty="0" err="1" smtClean="0"/>
              <a:t>airfare</a:t>
            </a:r>
            <a:r>
              <a:rPr lang="de-DE" dirty="0" smtClean="0"/>
              <a:t>, </a:t>
            </a:r>
            <a:r>
              <a:rPr lang="de-DE" dirty="0" err="1" smtClean="0"/>
              <a:t>hotel</a:t>
            </a:r>
            <a:r>
              <a:rPr lang="de-DE" dirty="0" smtClean="0"/>
              <a:t>, </a:t>
            </a:r>
            <a:r>
              <a:rPr lang="de-DE" dirty="0" err="1" smtClean="0"/>
              <a:t>transportation</a:t>
            </a:r>
            <a:r>
              <a:rPr lang="de-DE" dirty="0" smtClean="0"/>
              <a:t>, </a:t>
            </a:r>
            <a:r>
              <a:rPr lang="de-DE" dirty="0" err="1" smtClean="0"/>
              <a:t>conference</a:t>
            </a:r>
            <a:r>
              <a:rPr lang="de-DE" dirty="0" smtClean="0"/>
              <a:t> </a:t>
            </a:r>
            <a:r>
              <a:rPr lang="de-DE" dirty="0" err="1" smtClean="0"/>
              <a:t>fee</a:t>
            </a:r>
            <a:r>
              <a:rPr lang="de-DE" dirty="0" smtClean="0"/>
              <a:t>, </a:t>
            </a:r>
            <a:r>
              <a:rPr lang="de-DE" dirty="0" err="1" smtClean="0"/>
              <a:t>etc</a:t>
            </a:r>
            <a:r>
              <a:rPr lang="de-DE" dirty="0" smtClean="0"/>
              <a:t>, excl. </a:t>
            </a:r>
            <a:r>
              <a:rPr lang="de-DE" dirty="0" err="1"/>
              <a:t>m</a:t>
            </a:r>
            <a:r>
              <a:rPr lang="de-DE" dirty="0" err="1" smtClean="0"/>
              <a:t>eals</a:t>
            </a:r>
            <a:r>
              <a:rPr lang="de-DE" dirty="0" smtClean="0"/>
              <a:t>)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sz="3600" b="1" dirty="0" smtClean="0">
                <a:hlinkClick r:id="rId2"/>
              </a:rPr>
              <a:t>office-hannover@aei.mpg.de</a:t>
            </a:r>
            <a:r>
              <a:rPr lang="de-DE" sz="3600" b="1" dirty="0"/>
              <a:t/>
            </a:r>
            <a:br>
              <a:rPr lang="de-DE" sz="3600" b="1" dirty="0"/>
            </a:br>
            <a:r>
              <a:rPr lang="de-DE" sz="3600" b="1" dirty="0" err="1" smtClean="0"/>
              <a:t>with</a:t>
            </a:r>
            <a:r>
              <a:rPr lang="de-DE" sz="3600" b="1" dirty="0" smtClean="0"/>
              <a:t> cc </a:t>
            </a:r>
            <a:r>
              <a:rPr lang="de-DE" sz="3600" b="1" dirty="0" err="1" smtClean="0"/>
              <a:t>to</a:t>
            </a:r>
            <a:r>
              <a:rPr lang="de-DE" sz="3600" b="1" dirty="0"/>
              <a:t/>
            </a:r>
            <a:br>
              <a:rPr lang="de-DE" sz="3600" b="1" dirty="0"/>
            </a:br>
            <a:r>
              <a:rPr lang="de-DE" sz="3600" b="1" dirty="0" smtClean="0">
                <a:hlinkClick r:id="rId3"/>
              </a:rPr>
              <a:t>harald.lueck@aei.mpg.de</a:t>
            </a:r>
            <a:endParaRPr lang="de-DE" sz="3600" b="1" dirty="0"/>
          </a:p>
        </p:txBody>
      </p:sp>
      <p:pic>
        <p:nvPicPr>
          <p:cNvPr id="5" name="Immagine 7" descr="ET-new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86800" y="6021288"/>
            <a:ext cx="1898828" cy="613338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0032" y="141448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4858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a </a:t>
            </a:r>
            <a:r>
              <a:rPr lang="de-DE" dirty="0" err="1" smtClean="0"/>
              <a:t>TAxi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Ask</a:t>
            </a:r>
            <a:r>
              <a:rPr lang="de-DE" dirty="0" smtClean="0"/>
              <a:t> Gina Gerlach in </a:t>
            </a:r>
            <a:r>
              <a:rPr lang="de-DE" dirty="0" err="1" smtClean="0"/>
              <a:t>room</a:t>
            </a:r>
            <a:r>
              <a:rPr lang="de-DE" dirty="0" smtClean="0"/>
              <a:t> 119 </a:t>
            </a:r>
            <a:r>
              <a:rPr lang="de-DE" dirty="0" err="1" smtClean="0"/>
              <a:t>next</a:t>
            </a:r>
            <a:r>
              <a:rPr lang="de-DE" dirty="0" smtClean="0"/>
              <a:t> </a:t>
            </a:r>
            <a:r>
              <a:rPr lang="de-DE" dirty="0" err="1" smtClean="0"/>
              <a:t>door</a:t>
            </a:r>
            <a:r>
              <a:rPr lang="de-DE" dirty="0" smtClean="0"/>
              <a:t> </a:t>
            </a:r>
            <a:r>
              <a:rPr lang="de-DE" dirty="0" err="1" smtClean="0"/>
              <a:t>ww</a:t>
            </a:r>
            <a:endParaRPr lang="de-DE" dirty="0" smtClean="0"/>
          </a:p>
          <a:p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call</a:t>
            </a:r>
            <a:r>
              <a:rPr lang="de-DE" dirty="0" smtClean="0"/>
              <a:t> (+49 511) 3811 </a:t>
            </a:r>
            <a:r>
              <a:rPr lang="de-DE" dirty="0" err="1" smtClean="0"/>
              <a:t>yourself</a:t>
            </a:r>
            <a:endParaRPr lang="de-DE" dirty="0"/>
          </a:p>
        </p:txBody>
      </p:sp>
      <p:pic>
        <p:nvPicPr>
          <p:cNvPr id="5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800" y="6021288"/>
            <a:ext cx="1898828" cy="613338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0032" y="141448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92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Lunch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Will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served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foyer</a:t>
            </a:r>
            <a:r>
              <a:rPr lang="de-DE" dirty="0" smtClean="0"/>
              <a:t> </a:t>
            </a:r>
            <a:r>
              <a:rPr lang="de-DE" dirty="0" err="1" smtClean="0"/>
              <a:t>close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entrance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institute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13187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Posters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We</a:t>
            </a:r>
            <a:r>
              <a:rPr lang="de-DE" dirty="0" smtClean="0"/>
              <a:t> will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posters</a:t>
            </a:r>
            <a:r>
              <a:rPr lang="de-DE" dirty="0" smtClean="0"/>
              <a:t> on </a:t>
            </a:r>
            <a:r>
              <a:rPr lang="de-DE" dirty="0" err="1" smtClean="0"/>
              <a:t>display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first</a:t>
            </a:r>
            <a:r>
              <a:rPr lang="de-DE" dirty="0" smtClean="0"/>
              <a:t> </a:t>
            </a:r>
            <a:r>
              <a:rPr lang="de-DE" dirty="0" err="1" smtClean="0"/>
              <a:t>floor</a:t>
            </a:r>
            <a:r>
              <a:rPr lang="de-DE" dirty="0" smtClean="0"/>
              <a:t> </a:t>
            </a:r>
            <a:r>
              <a:rPr lang="de-DE" dirty="0" err="1" smtClean="0"/>
              <a:t>above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entrance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85964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Lab </a:t>
            </a:r>
            <a:r>
              <a:rPr lang="de-DE" dirty="0" err="1" smtClean="0"/>
              <a:t>visits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10m Prototype </a:t>
            </a:r>
          </a:p>
          <a:p>
            <a:r>
              <a:rPr lang="de-DE" dirty="0" smtClean="0"/>
              <a:t>High power </a:t>
            </a:r>
            <a:r>
              <a:rPr lang="de-DE" dirty="0" err="1" smtClean="0"/>
              <a:t>lasers</a:t>
            </a:r>
            <a:endParaRPr lang="de-DE" dirty="0" smtClean="0"/>
          </a:p>
          <a:p>
            <a:r>
              <a:rPr lang="de-DE" dirty="0" smtClean="0"/>
              <a:t>ATLAS</a:t>
            </a:r>
          </a:p>
          <a:p>
            <a:r>
              <a:rPr lang="de-DE" dirty="0" smtClean="0"/>
              <a:t>GEO 600</a:t>
            </a:r>
          </a:p>
          <a:p>
            <a:r>
              <a:rPr lang="de-DE" dirty="0" smtClean="0"/>
              <a:t>Other </a:t>
            </a:r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labs</a:t>
            </a:r>
            <a:r>
              <a:rPr lang="de-DE" dirty="0" smtClean="0"/>
              <a:t>…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not </a:t>
            </a:r>
            <a:r>
              <a:rPr lang="de-DE" dirty="0" err="1" smtClean="0"/>
              <a:t>foreseen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default</a:t>
            </a:r>
            <a:r>
              <a:rPr lang="de-DE" sz="4000" dirty="0" smtClean="0"/>
              <a:t>,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but individual </a:t>
            </a:r>
            <a:r>
              <a:rPr lang="de-DE" dirty="0" err="1" smtClean="0"/>
              <a:t>arrangements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made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xmlns="" val="100542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is">
  <a:themeElements>
    <a:clrScheme name="Meti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et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apetus">
  <a:themeElements>
    <a:clrScheme name="Iapetus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Iapetus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apetus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etis">
  <a:themeElements>
    <a:clrScheme name="Meti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et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772</Words>
  <Application>Microsoft Office PowerPoint</Application>
  <PresentationFormat>On-screen Show (4:3)</PresentationFormat>
  <Paragraphs>159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Metis</vt:lpstr>
      <vt:lpstr>Iapetus</vt:lpstr>
      <vt:lpstr>1_Metis</vt:lpstr>
      <vt:lpstr>4th  Einstein Telescope  Symposium</vt:lpstr>
      <vt:lpstr>Symposium [sɪmˈpəʊziəm]: (wikipedia)</vt:lpstr>
      <vt:lpstr>Drinking</vt:lpstr>
      <vt:lpstr>Entertainments </vt:lpstr>
      <vt:lpstr>The goal of the meeting Key questions to be answered</vt:lpstr>
      <vt:lpstr>Timelines in early 2007</vt:lpstr>
      <vt:lpstr>Timelines in late 2007</vt:lpstr>
      <vt:lpstr>GW Timelines</vt:lpstr>
      <vt:lpstr>Slide 9</vt:lpstr>
      <vt:lpstr>Slide 10</vt:lpstr>
      <vt:lpstr>GWIC roadmap 2010</vt:lpstr>
      <vt:lpstr>Slide 12</vt:lpstr>
      <vt:lpstr>Next steps…</vt:lpstr>
      <vt:lpstr>The „other networking“</vt:lpstr>
      <vt:lpstr>If you did not pay yet </vt:lpstr>
      <vt:lpstr>Travel support</vt:lpstr>
      <vt:lpstr>If you need a TAxi</vt:lpstr>
      <vt:lpstr>Lunch</vt:lpstr>
      <vt:lpstr>Posters</vt:lpstr>
      <vt:lpstr>Lab visits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4th  Einstein Telescope  Symposium</dc:title>
  <dc:creator>Harald Lück</dc:creator>
  <cp:lastModifiedBy>Marta Budroni</cp:lastModifiedBy>
  <cp:revision>26</cp:revision>
  <dcterms:created xsi:type="dcterms:W3CDTF">2012-12-03T13:28:53Z</dcterms:created>
  <dcterms:modified xsi:type="dcterms:W3CDTF">2012-12-19T10:21:51Z</dcterms:modified>
</cp:coreProperties>
</file>