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3D3F0-025C-4579-8AC2-D7A2E23C0A25}" type="datetimeFigureOut">
              <a:rPr lang="en-GB" smtClean="0"/>
              <a:t>20/06/2018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EA68A-CEC2-49EB-8398-C77551B6A0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3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F6A60-7178-49DF-A763-E52B3EF2A4B7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BDC0-C7B0-4BFB-BCDA-511E838BF863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1E87-4620-472F-A0EB-AC64903F7C11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BE39-9351-4E97-8933-AB10A4AE85DE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9C54A-724A-47C6-865F-837B7F76DF6D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6278-B09E-4141-A264-1CB113DBED81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7F439-AA9E-42B5-B4DF-A57DC2B535F3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4AF2-E54D-4054-8463-80B7235D2648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88FA8-CD04-4A8E-B4F1-31661E23176D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9647-74FE-4D67-A86A-41706E1FA2D0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BA4D-EE81-45B8-9982-EFFC65DD00C8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48B0A-0484-42A2-A6FC-B5245EBBF829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04A07-25B1-497F-BDFB-539BF836E355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00F6-2D8D-4C78-AE67-FEEC0017BCBA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E15DA-8A7D-4D2F-838D-0A0F908E9586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3A2DF-EEB3-4307-B262-9875862CE9FA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4AC1A-188D-4251-9CDC-D6249B273006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6943FA-945F-4537-81DB-B02BE3DC3D3B}" type="datetime1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Conceptual design of a New Experimental Building on EGO site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F. </a:t>
            </a:r>
            <a:r>
              <a:rPr lang="en-GB" dirty="0" err="1" smtClean="0"/>
              <a:t>Frasconi</a:t>
            </a:r>
            <a:r>
              <a:rPr lang="en-GB" dirty="0" smtClean="0"/>
              <a:t> – INFN Pisa</a:t>
            </a:r>
          </a:p>
          <a:p>
            <a:r>
              <a:rPr lang="en-GB" dirty="0" smtClean="0"/>
              <a:t>Kick-off meeting on ET Detector</a:t>
            </a:r>
            <a:br>
              <a:rPr lang="en-GB" dirty="0" smtClean="0"/>
            </a:br>
            <a:r>
              <a:rPr lang="en-GB" dirty="0" smtClean="0"/>
              <a:t>Cascina , June 20, 2018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68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2421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A New Building on EGO site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43956"/>
            <a:ext cx="10259455" cy="392206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 New experimental Building for future R&amp;D activities on 3</a:t>
            </a:r>
            <a:r>
              <a:rPr lang="en-GB" sz="2800" baseline="30000" dirty="0" smtClean="0"/>
              <a:t>rd </a:t>
            </a:r>
            <a:r>
              <a:rPr lang="en-GB" sz="2800" dirty="0" smtClean="0"/>
              <a:t>  </a:t>
            </a:r>
            <a:r>
              <a:rPr lang="en-GB" sz="2800" dirty="0"/>
              <a:t>G</a:t>
            </a:r>
            <a:r>
              <a:rPr lang="en-GB" sz="2800" dirty="0" smtClean="0"/>
              <a:t>eneration of interferometric Detectors for Gravitational Waves is needed to:</a:t>
            </a:r>
          </a:p>
          <a:p>
            <a:pPr lvl="1"/>
            <a:r>
              <a:rPr lang="en-GB" sz="2400" dirty="0" smtClean="0"/>
              <a:t>Create on EGO Site an Infrastructure Facility to be used for the development of 3</a:t>
            </a:r>
            <a:r>
              <a:rPr lang="en-GB" sz="2400" baseline="30000" dirty="0" smtClean="0"/>
              <a:t>rd</a:t>
            </a:r>
            <a:r>
              <a:rPr lang="en-GB" sz="2400" dirty="0" smtClean="0"/>
              <a:t> generation GW interferometric Detectors;</a:t>
            </a:r>
          </a:p>
          <a:p>
            <a:pPr lvl="1"/>
            <a:r>
              <a:rPr lang="en-GB" sz="2400" dirty="0" smtClean="0"/>
              <a:t>Develop the New Generation </a:t>
            </a:r>
            <a:r>
              <a:rPr lang="en-GB" sz="2400" dirty="0" err="1" smtClean="0"/>
              <a:t>Superattenuators</a:t>
            </a:r>
            <a:r>
              <a:rPr lang="en-GB" sz="2400" dirty="0" smtClean="0"/>
              <a:t> (</a:t>
            </a:r>
            <a:r>
              <a:rPr lang="en-GB" sz="2400" b="1" dirty="0" smtClean="0">
                <a:solidFill>
                  <a:srgbClr val="FF0000"/>
                </a:solidFill>
              </a:rPr>
              <a:t>NGSA</a:t>
            </a:r>
            <a:r>
              <a:rPr lang="en-GB" sz="2400" dirty="0" smtClean="0"/>
              <a:t>) to be installed in an underground observatory with improved attenuation performance in the low frequency region (moving the cut-off frequency down to 1 Hz).   </a:t>
            </a: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8978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Filtering Seismic Noise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59862"/>
            <a:ext cx="10254972" cy="4836459"/>
          </a:xfrm>
        </p:spPr>
        <p:txBody>
          <a:bodyPr/>
          <a:lstStyle/>
          <a:p>
            <a:r>
              <a:rPr lang="en-GB" dirty="0" smtClean="0"/>
              <a:t>Even if the 3</a:t>
            </a:r>
            <a:r>
              <a:rPr lang="en-GB" baseline="30000" dirty="0" smtClean="0"/>
              <a:t>rd</a:t>
            </a:r>
            <a:r>
              <a:rPr lang="en-GB" dirty="0" smtClean="0"/>
              <a:t> generation Detector will be installed in an underground Laboratory, seismic noise represents an important limiting noise source on the detector sensitivity;</a:t>
            </a:r>
          </a:p>
          <a:p>
            <a:r>
              <a:rPr lang="en-GB" dirty="0" smtClean="0"/>
              <a:t>As reported in the “ET Conceptual Design” document, the </a:t>
            </a:r>
            <a:r>
              <a:rPr lang="en-GB" dirty="0" err="1" smtClean="0"/>
              <a:t>AdV</a:t>
            </a:r>
            <a:r>
              <a:rPr lang="en-GB" dirty="0" smtClean="0"/>
              <a:t> </a:t>
            </a:r>
            <a:r>
              <a:rPr lang="en-GB" dirty="0" err="1" smtClean="0"/>
              <a:t>Superattenuator</a:t>
            </a:r>
            <a:r>
              <a:rPr lang="en-GB" dirty="0" smtClean="0"/>
              <a:t> scheme is considered the reference solution for Next Generation SA (</a:t>
            </a:r>
            <a:r>
              <a:rPr lang="en-GB" b="1" dirty="0" smtClean="0">
                <a:solidFill>
                  <a:srgbClr val="FF0000"/>
                </a:solidFill>
              </a:rPr>
              <a:t>NGSA</a:t>
            </a:r>
            <a:r>
              <a:rPr lang="en-GB" dirty="0" smtClean="0"/>
              <a:t>) with the possibility to extend the detection band down to 1 Hz:</a:t>
            </a:r>
          </a:p>
          <a:p>
            <a:pPr lvl="1">
              <a:buFontTx/>
              <a:buChar char="-"/>
            </a:pPr>
            <a:r>
              <a:rPr lang="en-GB" dirty="0" smtClean="0"/>
              <a:t>SA 17 m high has been considered (conservative solution) </a:t>
            </a:r>
          </a:p>
          <a:p>
            <a:pPr lvl="1">
              <a:buFontTx/>
              <a:buChar char="-"/>
            </a:pPr>
            <a:r>
              <a:rPr lang="en-GB" dirty="0" smtClean="0"/>
              <a:t>Full scale </a:t>
            </a:r>
            <a:r>
              <a:rPr lang="en-GB" b="1" dirty="0" smtClean="0">
                <a:solidFill>
                  <a:srgbClr val="FF0000"/>
                </a:solidFill>
              </a:rPr>
              <a:t>NGSA</a:t>
            </a:r>
            <a:r>
              <a:rPr lang="en-GB" dirty="0" smtClean="0"/>
              <a:t> prototype construction needed</a:t>
            </a:r>
          </a:p>
          <a:p>
            <a:pPr lvl="1">
              <a:buFontTx/>
              <a:buChar char="-"/>
            </a:pPr>
            <a:r>
              <a:rPr lang="en-GB" dirty="0" smtClean="0"/>
              <a:t>Last Stage suspension at cryogenic temperature 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6904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Starting points for </a:t>
            </a:r>
            <a:r>
              <a:rPr lang="en-GB" sz="3600" b="1" dirty="0" smtClean="0">
                <a:solidFill>
                  <a:srgbClr val="FF0000"/>
                </a:solidFill>
              </a:rPr>
              <a:t>NGSA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47790"/>
            <a:ext cx="10107055" cy="53384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A few important issues to be considered in the design of </a:t>
            </a:r>
            <a:r>
              <a:rPr lang="en-GB" sz="2800" b="1" dirty="0" smtClean="0">
                <a:solidFill>
                  <a:srgbClr val="FF0000"/>
                </a:solidFill>
              </a:rPr>
              <a:t>NGSA</a:t>
            </a:r>
          </a:p>
          <a:p>
            <a:r>
              <a:rPr lang="en-GB" sz="2800" dirty="0" smtClean="0"/>
              <a:t>Importance of the </a:t>
            </a:r>
            <a:r>
              <a:rPr lang="en-GB" sz="2800" b="1" dirty="0" smtClean="0"/>
              <a:t>Passive Performance </a:t>
            </a:r>
            <a:r>
              <a:rPr lang="en-GB" sz="2800" dirty="0" smtClean="0"/>
              <a:t>of the system</a:t>
            </a:r>
          </a:p>
          <a:p>
            <a:r>
              <a:rPr lang="en-GB" sz="2800" dirty="0" smtClean="0"/>
              <a:t>Hybrid solution is considered important: active damping below a cut-off frequency (possibly around 1 Hz)</a:t>
            </a:r>
          </a:p>
          <a:p>
            <a:pPr marL="0" indent="0">
              <a:buNone/>
            </a:pPr>
            <a:r>
              <a:rPr lang="en-GB" sz="2800" dirty="0"/>
              <a:t>	</a:t>
            </a:r>
            <a:r>
              <a:rPr lang="en-GB" sz="2800" dirty="0" smtClean="0"/>
              <a:t>- </a:t>
            </a:r>
            <a:r>
              <a:rPr lang="en-GB" dirty="0" smtClean="0"/>
              <a:t>Magnetic Anti-Spring (MAS) system on vertical </a:t>
            </a:r>
            <a:r>
              <a:rPr lang="en-GB" dirty="0" err="1" smtClean="0"/>
              <a:t>d.o.f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IP as pre-attenuation stage (with equipped Top Stage)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Equipped Bottom ring for active control purpose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Alternative solutions to compact the mechanical structure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……………..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00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2423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Comparison among different existing solutions</a:t>
            </a:r>
            <a:endParaRPr lang="en-GB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1" y="1349690"/>
            <a:ext cx="6235639" cy="50869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202" y="2103284"/>
            <a:ext cx="7211101" cy="462366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35863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A new building on EGO site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32215"/>
            <a:ext cx="10018713" cy="3124201"/>
          </a:xfrm>
        </p:spPr>
        <p:txBody>
          <a:bodyPr/>
          <a:lstStyle/>
          <a:p>
            <a:r>
              <a:rPr lang="en-GB" dirty="0" smtClean="0"/>
              <a:t>Since April 2004 a “Construction Permission” for new infrastructures is available for three different zones: North End area, West End area and </a:t>
            </a:r>
            <a:r>
              <a:rPr lang="en-GB" b="1" dirty="0" smtClean="0"/>
              <a:t>Mid West area </a:t>
            </a:r>
            <a:r>
              <a:rPr lang="en-GB" dirty="0" smtClean="0"/>
              <a:t>(North side);</a:t>
            </a:r>
          </a:p>
          <a:p>
            <a:r>
              <a:rPr lang="en-GB" dirty="0" smtClean="0"/>
              <a:t>The last one seems to be the best one (the largest one) with minor impact also during the ITF data taking: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this area is also accessible from outside with almost zero impact on the </a:t>
            </a:r>
            <a:br>
              <a:rPr lang="en-GB" dirty="0" smtClean="0"/>
            </a:br>
            <a:r>
              <a:rPr lang="en-GB" dirty="0" smtClean="0"/>
              <a:t>	standard activities on EGO site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4832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The selected area: near Mid West station</a:t>
            </a:r>
            <a:r>
              <a:rPr lang="en-GB" sz="3600" dirty="0" smtClean="0"/>
              <a:t>  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521" y="1353671"/>
            <a:ext cx="7836877" cy="5455024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9107609">
            <a:off x="5141259" y="1860176"/>
            <a:ext cx="2218765" cy="6678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072717" y="1353671"/>
            <a:ext cx="393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FF0000"/>
                </a:solidFill>
              </a:rPr>
              <a:t>Easy access area from outside with minimum impact on ITF data taking during the construction</a:t>
            </a: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FF0000"/>
                </a:solidFill>
              </a:rPr>
              <a:t>Possibility to connect the new area with the existing one: gate available</a:t>
            </a:r>
          </a:p>
          <a:p>
            <a:pPr marL="342900" indent="-342900">
              <a:buAutoNum type="arabicPeriod"/>
            </a:pPr>
            <a:r>
              <a:rPr lang="en-GB" b="1" dirty="0" smtClean="0">
                <a:solidFill>
                  <a:srgbClr val="FF0000"/>
                </a:solidFill>
              </a:rPr>
              <a:t>Wide space for infrastructure construction and  parking area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6904"/>
            <a:ext cx="10018713" cy="1752599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New Experimental Building</a:t>
            </a:r>
            <a:endParaRPr lang="en-GB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1" y="3477627"/>
            <a:ext cx="11694459" cy="3092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4464" y="1389529"/>
            <a:ext cx="8480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- A possible solution: preliminary exercise in progress (thanks to A. Paoli and L. Paoli) </a:t>
            </a:r>
          </a:p>
          <a:p>
            <a:r>
              <a:rPr lang="en-GB" sz="2800" dirty="0" smtClean="0"/>
              <a:t>- Documents collection in progress to present as soon as possible a preliminary project to “</a:t>
            </a:r>
            <a:r>
              <a:rPr lang="en-GB" sz="2800" dirty="0" err="1" smtClean="0"/>
              <a:t>Comune</a:t>
            </a:r>
            <a:r>
              <a:rPr lang="en-GB" sz="2800" dirty="0" smtClean="0"/>
              <a:t> di Cascina”</a:t>
            </a:r>
            <a:endParaRPr lang="en-GB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6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152</TotalTime>
  <Words>399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Corbel</vt:lpstr>
      <vt:lpstr>Parallax</vt:lpstr>
      <vt:lpstr>Conceptual design of a New Experimental Building on EGO site</vt:lpstr>
      <vt:lpstr>A New Building on EGO site</vt:lpstr>
      <vt:lpstr>Filtering Seismic Noise</vt:lpstr>
      <vt:lpstr>Starting points for NGSA</vt:lpstr>
      <vt:lpstr>Comparison among different existing solutions</vt:lpstr>
      <vt:lpstr>A new building on EGO site</vt:lpstr>
      <vt:lpstr>The selected area: near Mid West station  </vt:lpstr>
      <vt:lpstr>New Experimental Building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Conceptual design of a New Experimental Building on EGO site</dc:title>
  <dc:creator>ffranco</dc:creator>
  <cp:lastModifiedBy>ffranco</cp:lastModifiedBy>
  <cp:revision>20</cp:revision>
  <dcterms:created xsi:type="dcterms:W3CDTF">2018-06-18T15:34:31Z</dcterms:created>
  <dcterms:modified xsi:type="dcterms:W3CDTF">2018-06-20T07:16:44Z</dcterms:modified>
</cp:coreProperties>
</file>