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commentAuthors.xml" ContentType="application/vnd.openxmlformats-officedocument.presentationml.commentAuthor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3">
  <p:sldMasterIdLst>
    <p:sldMasterId id="2147484166" r:id="rId1"/>
  </p:sldMasterIdLst>
  <p:notesMasterIdLst>
    <p:notesMasterId r:id="rId36"/>
  </p:notesMasterIdLst>
  <p:handoutMasterIdLst>
    <p:handoutMasterId r:id="rId37"/>
  </p:handoutMasterIdLst>
  <p:sldIdLst>
    <p:sldId id="721" r:id="rId2"/>
    <p:sldId id="1011" r:id="rId3"/>
    <p:sldId id="1058" r:id="rId4"/>
    <p:sldId id="1059" r:id="rId5"/>
    <p:sldId id="1057" r:id="rId6"/>
    <p:sldId id="1020" r:id="rId7"/>
    <p:sldId id="1027" r:id="rId8"/>
    <p:sldId id="1030" r:id="rId9"/>
    <p:sldId id="1033" r:id="rId10"/>
    <p:sldId id="1036" r:id="rId11"/>
    <p:sldId id="1037" r:id="rId12"/>
    <p:sldId id="1039" r:id="rId13"/>
    <p:sldId id="1041" r:id="rId14"/>
    <p:sldId id="1043" r:id="rId15"/>
    <p:sldId id="1044" r:id="rId16"/>
    <p:sldId id="1045" r:id="rId17"/>
    <p:sldId id="1046" r:id="rId18"/>
    <p:sldId id="1047" r:id="rId19"/>
    <p:sldId id="1048" r:id="rId20"/>
    <p:sldId id="1050" r:id="rId21"/>
    <p:sldId id="1055" r:id="rId22"/>
    <p:sldId id="1012" r:id="rId23"/>
    <p:sldId id="1014" r:id="rId24"/>
    <p:sldId id="1008" r:id="rId25"/>
    <p:sldId id="1007" r:id="rId26"/>
    <p:sldId id="989" r:id="rId27"/>
    <p:sldId id="1015" r:id="rId28"/>
    <p:sldId id="990" r:id="rId29"/>
    <p:sldId id="1013" r:id="rId30"/>
    <p:sldId id="1019" r:id="rId31"/>
    <p:sldId id="996" r:id="rId32"/>
    <p:sldId id="1003" r:id="rId33"/>
    <p:sldId id="1005" r:id="rId34"/>
    <p:sldId id="866" r:id="rId35"/>
  </p:sldIdLst>
  <p:sldSz cx="9144000" cy="6858000" type="screen4x3"/>
  <p:notesSz cx="7099300" cy="102346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nin" initials="G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0000"/>
    <a:srgbClr val="00FF00"/>
    <a:srgbClr val="FF33CC"/>
    <a:srgbClr val="0000FF"/>
    <a:srgbClr val="FF9900"/>
    <a:srgbClr val="FFFF00"/>
    <a:srgbClr val="006600"/>
    <a:srgbClr val="FFCC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1" autoAdjust="0"/>
    <p:restoredTop sz="94622" autoAdjust="0"/>
  </p:normalViewPr>
  <p:slideViewPr>
    <p:cSldViewPr snapToGrid="0" showGuides="1">
      <p:cViewPr varScale="1">
        <p:scale>
          <a:sx n="62" d="100"/>
          <a:sy n="62" d="100"/>
        </p:scale>
        <p:origin x="-744" y="-68"/>
      </p:cViewPr>
      <p:guideLst>
        <p:guide orient="horz" pos="2153"/>
        <p:guide pos="2880"/>
      </p:guideLst>
    </p:cSldViewPr>
  </p:slideViewPr>
  <p:outlineViewPr>
    <p:cViewPr>
      <p:scale>
        <a:sx n="33" d="100"/>
        <a:sy n="33" d="100"/>
      </p:scale>
      <p:origin x="0" y="208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54" d="100"/>
          <a:sy n="54" d="100"/>
        </p:scale>
        <p:origin x="-1842" y="-72"/>
      </p:cViewPr>
      <p:guideLst>
        <p:guide orient="horz" pos="3224"/>
        <p:guide pos="2237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41084" y="0"/>
            <a:ext cx="3110874" cy="512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439" tIns="0" rIns="20439" bIns="0" numCol="1" anchor="t" anchorCtr="0" compatLnSpc="1">
            <a:prstTxWarp prst="textNoShape">
              <a:avLst/>
            </a:prstTxWarp>
          </a:bodyPr>
          <a:lstStyle>
            <a:lvl1pPr>
              <a:defRPr sz="1000" i="1">
                <a:effectLst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9512" y="0"/>
            <a:ext cx="3028706" cy="512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439" tIns="0" rIns="20439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effectLst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41084" y="9722534"/>
            <a:ext cx="3110874" cy="51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439" tIns="0" rIns="20439" bIns="0" numCol="1" anchor="b" anchorCtr="0" compatLnSpc="1">
            <a:prstTxWarp prst="textNoShape">
              <a:avLst/>
            </a:prstTxWarp>
          </a:bodyPr>
          <a:lstStyle>
            <a:lvl1pPr>
              <a:defRPr sz="1000" i="1">
                <a:effectLst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9512" y="9722534"/>
            <a:ext cx="3028706" cy="51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439" tIns="0" rIns="20439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>
                <a:effectLst/>
                <a:cs typeface="+mn-cs"/>
              </a:defRPr>
            </a:lvl1pPr>
          </a:lstStyle>
          <a:p>
            <a:pPr>
              <a:defRPr/>
            </a:pPr>
            <a:fld id="{11F14059-5D87-41DD-94EE-1E96378B8AF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73952" y="9800119"/>
            <a:ext cx="1139893" cy="323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3677" tIns="45987" rIns="93677" bIns="45987" anchor="ctr">
            <a:spAutoFit/>
          </a:bodyPr>
          <a:lstStyle/>
          <a:p>
            <a:pPr defTabSz="921451">
              <a:defRPr/>
            </a:pPr>
            <a:fld id="{140C252A-E8EC-4C9B-B16D-3630C1412044}" type="datetime1">
              <a:rPr lang="en-GB" sz="1500">
                <a:effectLst/>
                <a:cs typeface="+mn-cs"/>
              </a:rPr>
              <a:pPr defTabSz="921451">
                <a:defRPr/>
              </a:pPr>
              <a:t>18/11/2014</a:t>
            </a:fld>
            <a:endParaRPr lang="en-GB" sz="1500" dirty="0">
              <a:effectLst/>
              <a:cs typeface="+mn-cs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6600524" y="9800119"/>
            <a:ext cx="424826" cy="323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3677" tIns="45987" rIns="93677" bIns="45987" anchor="ctr">
            <a:spAutoFit/>
          </a:bodyPr>
          <a:lstStyle/>
          <a:p>
            <a:pPr algn="r" defTabSz="921451">
              <a:defRPr/>
            </a:pPr>
            <a:fld id="{F42A0754-E32A-402E-9366-D8ED98D2ED3D}" type="slidenum">
              <a:rPr lang="en-GB" sz="1500">
                <a:effectLst/>
                <a:cs typeface="+mn-cs"/>
              </a:rPr>
              <a:pPr algn="r" defTabSz="921451">
                <a:defRPr/>
              </a:pPr>
              <a:t>‹#›</a:t>
            </a:fld>
            <a:endParaRPr lang="en-GB" sz="1500" dirty="0">
              <a:effectLst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41084" y="0"/>
            <a:ext cx="3110874" cy="512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439" tIns="0" rIns="20439" bIns="0" numCol="1" anchor="t" anchorCtr="0" compatLnSpc="1">
            <a:prstTxWarp prst="textNoShape">
              <a:avLst/>
            </a:prstTxWarp>
          </a:bodyPr>
          <a:lstStyle>
            <a:lvl1pPr defTabSz="817554">
              <a:defRPr sz="1000" i="1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9512" y="0"/>
            <a:ext cx="3028706" cy="512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439" tIns="0" rIns="20439" bIns="0" numCol="1" anchor="t" anchorCtr="0" compatLnSpc="1">
            <a:prstTxWarp prst="textNoShape">
              <a:avLst/>
            </a:prstTxWarp>
          </a:bodyPr>
          <a:lstStyle>
            <a:lvl1pPr algn="r" defTabSz="817554">
              <a:defRPr sz="1000" i="1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41084" y="9722534"/>
            <a:ext cx="3110874" cy="51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439" tIns="0" rIns="20439" bIns="0" numCol="1" anchor="b" anchorCtr="0" compatLnSpc="1">
            <a:prstTxWarp prst="textNoShape">
              <a:avLst/>
            </a:prstTxWarp>
          </a:bodyPr>
          <a:lstStyle>
            <a:lvl1pPr defTabSz="817554">
              <a:defRPr sz="1000" i="1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9512" y="9722534"/>
            <a:ext cx="3028706" cy="51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439" tIns="0" rIns="20439" bIns="0" numCol="1" anchor="b" anchorCtr="0" compatLnSpc="1">
            <a:prstTxWarp prst="textNoShape">
              <a:avLst/>
            </a:prstTxWarp>
          </a:bodyPr>
          <a:lstStyle>
            <a:lvl1pPr algn="r" defTabSz="817554">
              <a:defRPr sz="1000" i="1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BF164B0D-15FE-44EE-89DB-CF9F9AF4681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8742" y="4862141"/>
            <a:ext cx="5041818" cy="4610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77" tIns="45987" rIns="93677" bIns="459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notes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7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73952" y="9800119"/>
            <a:ext cx="1139893" cy="323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3677" tIns="45987" rIns="93677" bIns="45987" anchor="ctr">
            <a:spAutoFit/>
          </a:bodyPr>
          <a:lstStyle/>
          <a:p>
            <a:pPr defTabSz="921451">
              <a:defRPr/>
            </a:pPr>
            <a:fld id="{38D177A1-538E-4C0E-B8DF-93EA96B71B1E}" type="datetime1">
              <a:rPr lang="en-GB" sz="1500">
                <a:effectLst/>
                <a:cs typeface="+mn-cs"/>
              </a:rPr>
              <a:pPr defTabSz="921451">
                <a:defRPr/>
              </a:pPr>
              <a:t>18/11/2014</a:t>
            </a:fld>
            <a:endParaRPr lang="en-GB" sz="1500" dirty="0">
              <a:effectLst/>
              <a:cs typeface="+mn-cs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6600524" y="9800119"/>
            <a:ext cx="424826" cy="323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3677" tIns="45987" rIns="93677" bIns="45987" anchor="ctr">
            <a:spAutoFit/>
          </a:bodyPr>
          <a:lstStyle/>
          <a:p>
            <a:pPr algn="r" defTabSz="921451">
              <a:defRPr/>
            </a:pPr>
            <a:fld id="{E1948524-DFEC-435C-966E-0DFE39AB9BD5}" type="slidenum">
              <a:rPr lang="en-GB" sz="1500">
                <a:effectLst/>
                <a:cs typeface="+mn-cs"/>
              </a:rPr>
              <a:pPr algn="r" defTabSz="921451">
                <a:defRPr/>
              </a:pPr>
              <a:t>‹#›</a:t>
            </a:fld>
            <a:endParaRPr lang="en-GB" sz="1500" dirty="0">
              <a:effectLst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858838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30213" indent="26988" algn="l" defTabSz="858838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858838" indent="55563" algn="l" defTabSz="858838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289050" indent="82550" algn="l" defTabSz="858838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719263" indent="109538" algn="l" defTabSz="858838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F067AB-E367-41D3-AF06-D798E4621975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164B0D-15FE-44EE-89DB-CF9F9AF4681D}" type="slidenum">
              <a:rPr lang="en-GB" smtClean="0"/>
              <a:pPr>
                <a:defRPr/>
              </a:pPr>
              <a:t>31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0" y="623888"/>
            <a:ext cx="9136063" cy="152400"/>
            <a:chOff x="0" y="708"/>
            <a:chExt cx="5754" cy="96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0" y="708"/>
              <a:ext cx="5754" cy="47"/>
            </a:xfrm>
            <a:prstGeom prst="rect">
              <a:avLst/>
            </a:prstGeom>
            <a:gradFill rotWithShape="0">
              <a:gsLst>
                <a:gs pos="0">
                  <a:srgbClr val="00C0C0">
                    <a:gamma/>
                    <a:shade val="49804"/>
                    <a:invGamma/>
                  </a:srgbClr>
                </a:gs>
                <a:gs pos="50000">
                  <a:srgbClr val="00C0C0"/>
                </a:gs>
                <a:gs pos="100000">
                  <a:srgbClr val="00C0C0">
                    <a:gamma/>
                    <a:shade val="4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0" y="780"/>
              <a:ext cx="5754" cy="24"/>
            </a:xfrm>
            <a:prstGeom prst="rect">
              <a:avLst/>
            </a:prstGeom>
            <a:gradFill rotWithShape="0">
              <a:gsLst>
                <a:gs pos="0">
                  <a:srgbClr val="FF00FF">
                    <a:gamma/>
                    <a:shade val="69804"/>
                    <a:invGamma/>
                  </a:srgbClr>
                </a:gs>
                <a:gs pos="50000">
                  <a:srgbClr val="FF00FF"/>
                </a:gs>
                <a:gs pos="100000">
                  <a:srgbClr val="FF00FF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0" y="6477000"/>
            <a:ext cx="9136063" cy="76200"/>
            <a:chOff x="0" y="708"/>
            <a:chExt cx="5754" cy="96"/>
          </a:xfrm>
        </p:grpSpPr>
        <p:sp>
          <p:nvSpPr>
            <p:cNvPr id="8" name="Rectangle 23"/>
            <p:cNvSpPr>
              <a:spLocks noChangeArrowheads="1"/>
            </p:cNvSpPr>
            <p:nvPr/>
          </p:nvSpPr>
          <p:spPr bwMode="auto">
            <a:xfrm>
              <a:off x="0" y="708"/>
              <a:ext cx="5754" cy="48"/>
            </a:xfrm>
            <a:prstGeom prst="rect">
              <a:avLst/>
            </a:prstGeom>
            <a:gradFill rotWithShape="0">
              <a:gsLst>
                <a:gs pos="0">
                  <a:srgbClr val="00C0C0">
                    <a:gamma/>
                    <a:shade val="49804"/>
                    <a:invGamma/>
                  </a:srgbClr>
                </a:gs>
                <a:gs pos="50000">
                  <a:srgbClr val="00C0C0"/>
                </a:gs>
                <a:gs pos="100000">
                  <a:srgbClr val="00C0C0">
                    <a:gamma/>
                    <a:shade val="4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9" name="Rectangle 24"/>
            <p:cNvSpPr>
              <a:spLocks noChangeArrowheads="1"/>
            </p:cNvSpPr>
            <p:nvPr/>
          </p:nvSpPr>
          <p:spPr bwMode="auto">
            <a:xfrm>
              <a:off x="0" y="780"/>
              <a:ext cx="5754" cy="24"/>
            </a:xfrm>
            <a:prstGeom prst="rect">
              <a:avLst/>
            </a:prstGeom>
            <a:gradFill rotWithShape="0">
              <a:gsLst>
                <a:gs pos="0">
                  <a:srgbClr val="FF00FF">
                    <a:gamma/>
                    <a:shade val="69804"/>
                    <a:invGamma/>
                  </a:srgbClr>
                </a:gs>
                <a:gs pos="50000">
                  <a:srgbClr val="FF00FF"/>
                </a:gs>
                <a:gs pos="100000">
                  <a:srgbClr val="FF00FF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10" name="AutoShape 36" descr="download"/>
          <p:cNvSpPr>
            <a:spLocks noChangeAspect="1" noChangeArrowheads="1"/>
          </p:cNvSpPr>
          <p:nvPr userDrawn="1"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11" name="Picture 37" descr="advlogo_final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90500" y="0"/>
            <a:ext cx="1514475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 userDrawn="1"/>
        </p:nvSpPr>
        <p:spPr>
          <a:xfrm>
            <a:off x="2768600" y="6564313"/>
            <a:ext cx="341312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baseline="0" dirty="0" smtClean="0">
                <a:effectLst/>
                <a:latin typeface="Calibri" pitchFamily="34" charset="0"/>
                <a:cs typeface="Times New Roman" pitchFamily="-96" charset="0"/>
              </a:rPr>
              <a:t>6</a:t>
            </a:r>
            <a:r>
              <a:rPr lang="en-US" sz="1200" baseline="30000" dirty="0" smtClean="0">
                <a:effectLst/>
                <a:latin typeface="Calibri" pitchFamily="34" charset="0"/>
                <a:cs typeface="Times New Roman" pitchFamily="-96" charset="0"/>
              </a:rPr>
              <a:t>Th</a:t>
            </a:r>
            <a:r>
              <a:rPr lang="en-US" sz="1200" baseline="0" dirty="0" smtClean="0">
                <a:effectLst/>
                <a:latin typeface="Calibri" pitchFamily="34" charset="0"/>
                <a:cs typeface="Times New Roman" pitchFamily="-96" charset="0"/>
              </a:rPr>
              <a:t> ET symposium 19/11</a:t>
            </a:r>
            <a:r>
              <a:rPr lang="en-US" sz="1200" dirty="0" smtClean="0">
                <a:effectLst/>
                <a:latin typeface="Calibri" pitchFamily="34" charset="0"/>
                <a:cs typeface="Times New Roman" pitchFamily="-96" charset="0"/>
              </a:rPr>
              <a:t>/2014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Rectangle 2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7DE4256-4443-4471-A127-040E4DD082E7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  <p:pic>
        <p:nvPicPr>
          <p:cNvPr id="15" name="Picture 4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" y="6561361"/>
            <a:ext cx="1590674" cy="29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0" y="623888"/>
            <a:ext cx="9136063" cy="152400"/>
            <a:chOff x="0" y="708"/>
            <a:chExt cx="5754" cy="96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0" y="708"/>
              <a:ext cx="5754" cy="47"/>
            </a:xfrm>
            <a:prstGeom prst="rect">
              <a:avLst/>
            </a:prstGeom>
            <a:gradFill rotWithShape="0">
              <a:gsLst>
                <a:gs pos="0">
                  <a:srgbClr val="00C0C0">
                    <a:gamma/>
                    <a:shade val="49804"/>
                    <a:invGamma/>
                  </a:srgbClr>
                </a:gs>
                <a:gs pos="50000">
                  <a:srgbClr val="00C0C0"/>
                </a:gs>
                <a:gs pos="100000">
                  <a:srgbClr val="00C0C0">
                    <a:gamma/>
                    <a:shade val="4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0" y="780"/>
              <a:ext cx="5754" cy="24"/>
            </a:xfrm>
            <a:prstGeom prst="rect">
              <a:avLst/>
            </a:prstGeom>
            <a:gradFill rotWithShape="0">
              <a:gsLst>
                <a:gs pos="0">
                  <a:srgbClr val="FF00FF">
                    <a:gamma/>
                    <a:shade val="69804"/>
                    <a:invGamma/>
                  </a:srgbClr>
                </a:gs>
                <a:gs pos="50000">
                  <a:srgbClr val="FF00FF"/>
                </a:gs>
                <a:gs pos="100000">
                  <a:srgbClr val="FF00FF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0" y="6477000"/>
            <a:ext cx="9136063" cy="76200"/>
            <a:chOff x="0" y="708"/>
            <a:chExt cx="5754" cy="96"/>
          </a:xfrm>
        </p:grpSpPr>
        <p:sp>
          <p:nvSpPr>
            <p:cNvPr id="9" name="Rectangle 23"/>
            <p:cNvSpPr>
              <a:spLocks noChangeArrowheads="1"/>
            </p:cNvSpPr>
            <p:nvPr/>
          </p:nvSpPr>
          <p:spPr bwMode="auto">
            <a:xfrm>
              <a:off x="0" y="708"/>
              <a:ext cx="5754" cy="48"/>
            </a:xfrm>
            <a:prstGeom prst="rect">
              <a:avLst/>
            </a:prstGeom>
            <a:gradFill rotWithShape="0">
              <a:gsLst>
                <a:gs pos="0">
                  <a:srgbClr val="00C0C0">
                    <a:gamma/>
                    <a:shade val="49804"/>
                    <a:invGamma/>
                  </a:srgbClr>
                </a:gs>
                <a:gs pos="50000">
                  <a:srgbClr val="00C0C0"/>
                </a:gs>
                <a:gs pos="100000">
                  <a:srgbClr val="00C0C0">
                    <a:gamma/>
                    <a:shade val="4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0" name="Rectangle 24"/>
            <p:cNvSpPr>
              <a:spLocks noChangeArrowheads="1"/>
            </p:cNvSpPr>
            <p:nvPr/>
          </p:nvSpPr>
          <p:spPr bwMode="auto">
            <a:xfrm>
              <a:off x="0" y="780"/>
              <a:ext cx="5754" cy="24"/>
            </a:xfrm>
            <a:prstGeom prst="rect">
              <a:avLst/>
            </a:prstGeom>
            <a:gradFill rotWithShape="0">
              <a:gsLst>
                <a:gs pos="0">
                  <a:srgbClr val="FF00FF">
                    <a:gamma/>
                    <a:shade val="69804"/>
                    <a:invGamma/>
                  </a:srgbClr>
                </a:gs>
                <a:gs pos="50000">
                  <a:srgbClr val="FF00FF"/>
                </a:gs>
                <a:gs pos="100000">
                  <a:srgbClr val="FF00FF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11" name="AutoShape 36" descr="download"/>
          <p:cNvSpPr>
            <a:spLocks noChangeAspect="1" noChangeArrowheads="1"/>
          </p:cNvSpPr>
          <p:nvPr userDrawn="1"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12" name="Picture 37" descr="advlogo_final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90500" y="0"/>
            <a:ext cx="1514475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2768600" y="6564313"/>
            <a:ext cx="341312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baseline="0" dirty="0" smtClean="0">
                <a:effectLst/>
                <a:latin typeface="Calibri" pitchFamily="34" charset="0"/>
                <a:cs typeface="Times New Roman" pitchFamily="-96" charset="0"/>
              </a:rPr>
              <a:t>6</a:t>
            </a:r>
            <a:r>
              <a:rPr lang="en-US" sz="1200" baseline="30000" dirty="0" smtClean="0">
                <a:effectLst/>
                <a:latin typeface="Calibri" pitchFamily="34" charset="0"/>
                <a:cs typeface="Times New Roman" pitchFamily="-96" charset="0"/>
              </a:rPr>
              <a:t>Th</a:t>
            </a:r>
            <a:r>
              <a:rPr lang="en-US" sz="1200" baseline="0" dirty="0" smtClean="0">
                <a:effectLst/>
                <a:latin typeface="Calibri" pitchFamily="34" charset="0"/>
                <a:cs typeface="Times New Roman" pitchFamily="-96" charset="0"/>
              </a:rPr>
              <a:t> ET symposium 19/11</a:t>
            </a:r>
            <a:r>
              <a:rPr lang="en-US" sz="1200" dirty="0" smtClean="0">
                <a:effectLst/>
                <a:latin typeface="Calibri" pitchFamily="34" charset="0"/>
                <a:cs typeface="Times New Roman" pitchFamily="-96" charset="0"/>
              </a:rPr>
              <a:t>/2014</a:t>
            </a:r>
          </a:p>
          <a:p>
            <a:pPr algn="ctr">
              <a:defRPr/>
            </a:pPr>
            <a:endParaRPr lang="en-US" sz="1200" dirty="0">
              <a:latin typeface="Calibri" pitchFamily="34" charset="0"/>
              <a:cs typeface="Times New Roman" pitchFamily="-96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524000"/>
            <a:ext cx="413385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1050" y="1524000"/>
            <a:ext cx="413385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2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E173A6C-60FB-420C-9795-70D997F74414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  <p:pic>
        <p:nvPicPr>
          <p:cNvPr id="16" name="Picture 4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" y="6561361"/>
            <a:ext cx="1590674" cy="29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10196"/>
                <a:invGamma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524000"/>
            <a:ext cx="8420100" cy="449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Fare clic per modificare gli stili del testo dello schema</a:t>
            </a:r>
          </a:p>
          <a:p>
            <a:pPr lvl="1"/>
            <a:r>
              <a:rPr lang="en-GB" smtClean="0"/>
              <a:t>Secondo livello</a:t>
            </a:r>
          </a:p>
          <a:p>
            <a:pPr lvl="2"/>
            <a:r>
              <a:rPr lang="en-GB" smtClean="0"/>
              <a:t>Terzo livello</a:t>
            </a:r>
          </a:p>
          <a:p>
            <a:pPr lvl="3"/>
            <a:r>
              <a:rPr lang="en-GB" smtClean="0"/>
              <a:t>Quarto livello</a:t>
            </a:r>
          </a:p>
          <a:p>
            <a:pPr lvl="4"/>
            <a:r>
              <a:rPr lang="en-GB" smtClean="0"/>
              <a:t>Quinto livello</a:t>
            </a:r>
          </a:p>
        </p:txBody>
      </p:sp>
      <p:sp>
        <p:nvSpPr>
          <p:cNvPr id="1027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1766888" y="-4763"/>
            <a:ext cx="7315200" cy="6096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New optical scheme</a:t>
            </a:r>
          </a:p>
        </p:txBody>
      </p:sp>
      <p:sp>
        <p:nvSpPr>
          <p:cNvPr id="16" name="Rectangle 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246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FB8BAB22-344E-42AD-974D-BAA7517EE4C6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</p:sldLayoutIdLst>
  <p:timing>
    <p:tnLst>
      <p:par>
        <p:cTn id="1" dur="indefinite" restart="never" nodeType="tmRoot"/>
      </p:par>
    </p:tnLst>
  </p:timing>
  <p:hf hdr="0" ft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cs typeface="Times New Roman" pitchFamily="18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cs typeface="Times New Roman" pitchFamily="18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cs typeface="Times New Roman" pitchFamily="18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cs typeface="Times New Roman" pitchFamily="18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Times New Roman" pitchFamily="18" charset="0"/>
        <a:buChar char="●"/>
        <a:defRPr sz="24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200">
          <a:solidFill>
            <a:schemeClr val="tx1"/>
          </a:solidFill>
          <a:latin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latin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Monotype Sorts" pitchFamily="2" charset="2"/>
        <a:buChar char="l"/>
        <a:defRPr>
          <a:solidFill>
            <a:schemeClr val="tx1"/>
          </a:solidFill>
          <a:latin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0000"/>
        <a:buChar char="*"/>
        <a:defRPr>
          <a:solidFill>
            <a:schemeClr val="tx1"/>
          </a:solidFill>
          <a:latin typeface="Arial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0000"/>
        <a:buChar char="*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0000"/>
        <a:buChar char="*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0000"/>
        <a:buChar char="*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0000"/>
        <a:buChar char="*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408.3978v3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microsoft.com/office/2007/relationships/hdphoto" Target="../media/hdphoto3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microsoft.com/office/2007/relationships/hdphoto" Target="../media/hdphoto5.wdp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04057C-3784-494D-9338-514447821A1A}" type="slidenum">
              <a:rPr lang="fr-FR"/>
              <a:pPr>
                <a:defRPr/>
              </a:pPr>
              <a:t>1</a:t>
            </a:fld>
            <a:endParaRPr lang="fr-FR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283966"/>
            <a:ext cx="9144000" cy="1582737"/>
          </a:xfrm>
        </p:spPr>
        <p:txBody>
          <a:bodyPr/>
          <a:lstStyle/>
          <a:p>
            <a:pPr algn="ctr">
              <a:defRPr/>
            </a:pPr>
            <a:r>
              <a:rPr lang="en-US" sz="2800" dirty="0" smtClean="0">
                <a:latin typeface="Cambria" pitchFamily="18" charset="0"/>
              </a:rPr>
              <a:t>Status of Advanced Virgo and its Injection system</a:t>
            </a:r>
            <a:br>
              <a:rPr lang="en-US" sz="2800" dirty="0" smtClean="0">
                <a:latin typeface="Cambria" pitchFamily="18" charset="0"/>
              </a:rPr>
            </a:br>
            <a:r>
              <a:rPr lang="en-US" sz="1600" dirty="0" smtClean="0">
                <a:latin typeface="Cambria" pitchFamily="18" charset="0"/>
              </a:rPr>
              <a:t>Eric </a:t>
            </a:r>
            <a:r>
              <a:rPr lang="en-US" sz="1600" dirty="0" err="1" smtClean="0">
                <a:latin typeface="Cambria" pitchFamily="18" charset="0"/>
              </a:rPr>
              <a:t>Genin</a:t>
            </a:r>
            <a:r>
              <a:rPr lang="en-US" sz="1600" dirty="0" smtClean="0">
                <a:latin typeface="Cambria" pitchFamily="18" charset="0"/>
              </a:rPr>
              <a:t/>
            </a:r>
            <a:br>
              <a:rPr lang="en-US" sz="1600" dirty="0" smtClean="0">
                <a:latin typeface="Cambria" pitchFamily="18" charset="0"/>
              </a:rPr>
            </a:br>
            <a:r>
              <a:rPr lang="en-US" sz="1600" dirty="0" smtClean="0">
                <a:latin typeface="Cambria" pitchFamily="18" charset="0"/>
              </a:rPr>
              <a:t>European Gravitational Observatory</a:t>
            </a:r>
            <a:br>
              <a:rPr lang="en-US" sz="1600" dirty="0" smtClean="0">
                <a:latin typeface="Cambria" pitchFamily="18" charset="0"/>
              </a:rPr>
            </a:br>
            <a:r>
              <a:rPr lang="en-US" sz="1600" dirty="0" smtClean="0">
                <a:latin typeface="Cambria" pitchFamily="18" charset="0"/>
              </a:rPr>
              <a:t>on behalf of the Virgo collaboration</a:t>
            </a:r>
            <a:br>
              <a:rPr lang="en-US" sz="1600" dirty="0" smtClean="0">
                <a:latin typeface="Cambria" pitchFamily="18" charset="0"/>
              </a:rPr>
            </a:br>
            <a:r>
              <a:rPr lang="en-US" sz="1600" dirty="0" smtClean="0">
                <a:latin typeface="Cambria" pitchFamily="18" charset="0"/>
              </a:rPr>
              <a:t/>
            </a:r>
            <a:br>
              <a:rPr lang="en-US" sz="1600" dirty="0" smtClean="0">
                <a:latin typeface="Cambria" pitchFamily="18" charset="0"/>
              </a:rPr>
            </a:br>
            <a:endParaRPr lang="en-US" dirty="0" smtClean="0">
              <a:solidFill>
                <a:schemeClr val="accent6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 advTm="184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Outline</a:t>
            </a:r>
          </a:p>
        </p:txBody>
      </p:sp>
      <p:sp>
        <p:nvSpPr>
          <p:cNvPr id="16387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617732"/>
            <a:ext cx="9144000" cy="4572911"/>
          </a:xfrm>
        </p:spPr>
        <p:txBody>
          <a:bodyPr/>
          <a:lstStyle/>
          <a:p>
            <a:pPr>
              <a:buNone/>
            </a:pPr>
            <a:endParaRPr lang="en-US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GB" sz="2000" dirty="0" smtClean="0">
                <a:latin typeface="Cambria" pitchFamily="18" charset="0"/>
              </a:rPr>
              <a:t>What is Advanced Virgo?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GB" sz="2000" dirty="0" smtClean="0">
                <a:latin typeface="Cambria" pitchFamily="18" charset="0"/>
              </a:rPr>
              <a:t>Advanced Virgo project status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GB" sz="1800" dirty="0" smtClean="0">
                <a:latin typeface="Cambria" pitchFamily="18" charset="0"/>
              </a:rPr>
              <a:t>Construction progress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GB" sz="1800" dirty="0" smtClean="0">
                <a:latin typeface="Cambria" pitchFamily="18" charset="0"/>
              </a:rPr>
              <a:t>Subsystems progresses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GB" sz="1800" dirty="0" smtClean="0">
                <a:latin typeface="Cambria" pitchFamily="18" charset="0"/>
              </a:rPr>
              <a:t>Project planning</a:t>
            </a:r>
          </a:p>
          <a:p>
            <a:pPr lvl="1">
              <a:buClrTx/>
              <a:buFont typeface="Wingdings" pitchFamily="2" charset="2"/>
              <a:buChar char="q"/>
            </a:pPr>
            <a:endParaRPr lang="en-GB" sz="18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GB" sz="2000" dirty="0" smtClean="0">
                <a:latin typeface="Cambria" pitchFamily="18" charset="0"/>
              </a:rPr>
              <a:t>INJ subsystem status 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GB" sz="1800" dirty="0" smtClean="0">
                <a:latin typeface="Cambria" pitchFamily="18" charset="0"/>
              </a:rPr>
              <a:t>Overview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GB" sz="1800" dirty="0" smtClean="0">
                <a:latin typeface="Cambria" pitchFamily="18" charset="0"/>
              </a:rPr>
              <a:t>IMC locking. 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GB" sz="1800" dirty="0" smtClean="0">
                <a:latin typeface="Cambria" pitchFamily="18" charset="0"/>
              </a:rPr>
              <a:t>Pointing and automatic alignment control loops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GB" sz="1800" dirty="0" smtClean="0">
                <a:latin typeface="Cambria" pitchFamily="18" charset="0"/>
              </a:rPr>
              <a:t>IMC cavity characterization: absorption, Free spectral range, Finesse, Round trip-losses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GB" sz="1800" dirty="0" smtClean="0">
                <a:latin typeface="Cambria" pitchFamily="18" charset="0"/>
              </a:rPr>
              <a:t>Reference cavity (RFC) locking.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GB" sz="1800" dirty="0" smtClean="0">
                <a:latin typeface="Cambria" pitchFamily="18" charset="0"/>
              </a:rPr>
              <a:t>What next?</a:t>
            </a:r>
          </a:p>
          <a:p>
            <a:pPr lvl="1">
              <a:buClrTx/>
              <a:buNone/>
            </a:pPr>
            <a:endParaRPr lang="en-GB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GB" sz="2000" dirty="0" smtClean="0">
                <a:latin typeface="Cambria" pitchFamily="18" charset="0"/>
              </a:rPr>
              <a:t>Conclusion</a:t>
            </a:r>
            <a:br>
              <a:rPr lang="en-GB" sz="2000" dirty="0" smtClean="0">
                <a:latin typeface="Cambria" pitchFamily="18" charset="0"/>
              </a:rPr>
            </a:br>
            <a:r>
              <a:rPr lang="en-GB" sz="2000" dirty="0" smtClean="0">
                <a:latin typeface="Cambria" pitchFamily="18" charset="0"/>
              </a:rPr>
              <a:t/>
            </a:r>
            <a:br>
              <a:rPr lang="en-GB" sz="2000" dirty="0" smtClean="0">
                <a:latin typeface="Cambria" pitchFamily="18" charset="0"/>
              </a:rPr>
            </a:br>
            <a:endParaRPr lang="en-GB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GB" sz="2000" dirty="0" smtClean="0">
              <a:latin typeface="Cambria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495295-628A-4E4F-BB4E-3FEB5E088B0A}" type="slidenum">
              <a:rPr lang="fr-FR"/>
              <a:pPr>
                <a:defRPr/>
              </a:pPr>
              <a:t>2</a:t>
            </a:fld>
            <a:endParaRPr lang="fr-FR" dirty="0"/>
          </a:p>
        </p:txBody>
      </p:sp>
    </p:spTree>
  </p:cSld>
  <p:clrMapOvr>
    <a:masterClrMapping/>
  </p:clrMapOvr>
  <p:transition advTm="26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ntitled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609600" y="-55877"/>
            <a:ext cx="10439400" cy="69647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629400" cy="868362"/>
          </a:xfrm>
        </p:spPr>
        <p:txBody>
          <a:bodyPr/>
          <a:lstStyle/>
          <a:p>
            <a:r>
              <a:rPr lang="en-US" dirty="0" smtClean="0">
                <a:latin typeface="Cambria" pitchFamily="18" charset="0"/>
              </a:rPr>
              <a:t>What is ADVANCED VIRGO?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5099538" cy="3505200"/>
          </a:xfrm>
          <a:solidFill>
            <a:schemeClr val="bg1">
              <a:alpha val="5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 lnSpcReduction="20000"/>
          </a:bodyPr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dirty="0" smtClean="0">
                <a:latin typeface="Cambria" pitchFamily="18" charset="0"/>
              </a:rPr>
              <a:t>Advanced Virgo (</a:t>
            </a:r>
            <a:r>
              <a:rPr lang="en-US" dirty="0" err="1" smtClean="0">
                <a:latin typeface="Cambria" pitchFamily="18" charset="0"/>
              </a:rPr>
              <a:t>AdV</a:t>
            </a:r>
            <a:r>
              <a:rPr lang="en-US" dirty="0" smtClean="0">
                <a:latin typeface="Cambria" pitchFamily="18" charset="0"/>
              </a:rPr>
              <a:t>): upgrade of the Virgo </a:t>
            </a:r>
            <a:r>
              <a:rPr lang="en-US" dirty="0" err="1" smtClean="0">
                <a:latin typeface="Cambria" pitchFamily="18" charset="0"/>
              </a:rPr>
              <a:t>interferometric</a:t>
            </a:r>
            <a:r>
              <a:rPr lang="en-US" dirty="0" smtClean="0">
                <a:latin typeface="Cambria" pitchFamily="18" charset="0"/>
              </a:rPr>
              <a:t> detector of gravitational waves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dirty="0" smtClean="0">
                <a:latin typeface="Cambria" pitchFamily="18" charset="0"/>
              </a:rPr>
              <a:t>Participated </a:t>
            </a:r>
            <a:r>
              <a:rPr lang="en-US" dirty="0">
                <a:latin typeface="Cambria" pitchFamily="18" charset="0"/>
              </a:rPr>
              <a:t>by scientists from </a:t>
            </a:r>
            <a:r>
              <a:rPr lang="en-US" dirty="0" smtClean="0">
                <a:latin typeface="Cambria" pitchFamily="18" charset="0"/>
              </a:rPr>
              <a:t>Italy </a:t>
            </a:r>
            <a:r>
              <a:rPr lang="en-US" dirty="0">
                <a:latin typeface="Cambria" pitchFamily="18" charset="0"/>
              </a:rPr>
              <a:t>and France (former founders of Virgo), The Netherlands, Poland and Hungary</a:t>
            </a:r>
            <a:endParaRPr lang="en-US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dirty="0">
                <a:latin typeface="Cambria" pitchFamily="18" charset="0"/>
              </a:rPr>
              <a:t>Funding approved in </a:t>
            </a:r>
            <a:r>
              <a:rPr lang="en-US" dirty="0" smtClean="0">
                <a:latin typeface="Cambria" pitchFamily="18" charset="0"/>
              </a:rPr>
              <a:t>Dec. 2009 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dirty="0" smtClean="0">
                <a:latin typeface="Cambria" pitchFamily="18" charset="0"/>
              </a:rPr>
              <a:t>Construction in progress. End of installation</a:t>
            </a:r>
            <a:r>
              <a:rPr lang="en-US" smtClean="0">
                <a:latin typeface="Cambria" pitchFamily="18" charset="0"/>
              </a:rPr>
              <a:t>: Fall </a:t>
            </a:r>
            <a:r>
              <a:rPr lang="en-US" dirty="0" smtClean="0">
                <a:latin typeface="Cambria" pitchFamily="18" charset="0"/>
              </a:rPr>
              <a:t>2015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dirty="0" smtClean="0">
                <a:latin typeface="Cambria" pitchFamily="18" charset="0"/>
              </a:rPr>
              <a:t>First science data in 2016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9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8592" y="369484"/>
            <a:ext cx="1143008" cy="62111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189785" y="1371600"/>
            <a:ext cx="2113079" cy="584775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defTabSz="914400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cs typeface="Gotham Medium"/>
              </a:rPr>
              <a:t>5 European countries</a:t>
            </a:r>
          </a:p>
          <a:p>
            <a:pPr defTabSz="914400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cs typeface="Gotham Medium"/>
              </a:rPr>
              <a:t>19 labs, ~200 authors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66692" y="2057401"/>
            <a:ext cx="2514600" cy="3374257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APC Paris 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ARTEMIS Nice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EGO </a:t>
            </a:r>
            <a:r>
              <a:rPr lang="en-US" sz="1400" dirty="0" err="1">
                <a:solidFill>
                  <a:prstClr val="black"/>
                </a:solidFill>
                <a:latin typeface="Cambria" pitchFamily="18" charset="0"/>
                <a:cs typeface="Gotham Book"/>
              </a:rPr>
              <a:t>Cascina</a:t>
            </a:r>
            <a:endParaRPr lang="en-US" sz="1400" dirty="0">
              <a:solidFill>
                <a:prstClr val="black"/>
              </a:solidFill>
              <a:latin typeface="Cambria" pitchFamily="18" charset="0"/>
              <a:cs typeface="Gotham Book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INFN Firenze-</a:t>
            </a:r>
            <a:r>
              <a:rPr lang="en-US" sz="1400" dirty="0" err="1">
                <a:solidFill>
                  <a:prstClr val="black"/>
                </a:solidFill>
                <a:latin typeface="Cambria" pitchFamily="18" charset="0"/>
                <a:cs typeface="Gotham Book"/>
              </a:rPr>
              <a:t>Urbino</a:t>
            </a:r>
            <a:endParaRPr lang="en-US" sz="1400" dirty="0">
              <a:solidFill>
                <a:prstClr val="black"/>
              </a:solidFill>
              <a:latin typeface="Cambria" pitchFamily="18" charset="0"/>
              <a:cs typeface="Gotham Book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INFN </a:t>
            </a:r>
            <a:r>
              <a:rPr lang="en-US" sz="1400" dirty="0" err="1">
                <a:solidFill>
                  <a:prstClr val="black"/>
                </a:solidFill>
                <a:latin typeface="Cambria" pitchFamily="18" charset="0"/>
                <a:cs typeface="Gotham Book"/>
              </a:rPr>
              <a:t>Genova</a:t>
            </a:r>
            <a:endParaRPr lang="en-US" sz="1400" dirty="0">
              <a:solidFill>
                <a:prstClr val="black"/>
              </a:solidFill>
              <a:latin typeface="Cambria" pitchFamily="18" charset="0"/>
              <a:cs typeface="Gotham Book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INFN Napoli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INFN Perugia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INFN Pisa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INFN Roma La </a:t>
            </a:r>
            <a:r>
              <a:rPr lang="en-US" sz="1400" dirty="0" err="1">
                <a:solidFill>
                  <a:prstClr val="black"/>
                </a:solidFill>
                <a:latin typeface="Cambria" pitchFamily="18" charset="0"/>
                <a:cs typeface="Gotham Book"/>
              </a:rPr>
              <a:t>Sapienza</a:t>
            </a:r>
            <a:endParaRPr lang="en-US" sz="1400" dirty="0">
              <a:solidFill>
                <a:prstClr val="black"/>
              </a:solidFill>
              <a:latin typeface="Cambria" pitchFamily="18" charset="0"/>
              <a:cs typeface="Gotham Book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INFN Roma Tor </a:t>
            </a:r>
            <a:r>
              <a:rPr lang="en-US" sz="1400" dirty="0" err="1">
                <a:solidFill>
                  <a:prstClr val="black"/>
                </a:solidFill>
                <a:latin typeface="Cambria" pitchFamily="18" charset="0"/>
                <a:cs typeface="Gotham Book"/>
              </a:rPr>
              <a:t>Vergata</a:t>
            </a:r>
            <a:endParaRPr lang="en-US" sz="1400" dirty="0">
              <a:solidFill>
                <a:prstClr val="black"/>
              </a:solidFill>
              <a:latin typeface="Cambria" pitchFamily="18" charset="0"/>
              <a:cs typeface="Gotham Book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INFN Trento-</a:t>
            </a:r>
            <a:r>
              <a:rPr lang="en-US" sz="1400" dirty="0" err="1">
                <a:solidFill>
                  <a:prstClr val="black"/>
                </a:solidFill>
                <a:latin typeface="Cambria" pitchFamily="18" charset="0"/>
                <a:cs typeface="Gotham Book"/>
              </a:rPr>
              <a:t>Padova</a:t>
            </a:r>
            <a:endParaRPr lang="en-US" sz="1400" dirty="0">
              <a:solidFill>
                <a:prstClr val="black"/>
              </a:solidFill>
              <a:latin typeface="Cambria" pitchFamily="18" charset="0"/>
              <a:cs typeface="Gotham Book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LAL </a:t>
            </a:r>
            <a:r>
              <a:rPr lang="en-US" sz="1400" dirty="0" err="1">
                <a:solidFill>
                  <a:prstClr val="black"/>
                </a:solidFill>
                <a:latin typeface="Cambria" pitchFamily="18" charset="0"/>
                <a:cs typeface="Gotham Book"/>
              </a:rPr>
              <a:t>Orsay</a:t>
            </a: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 – ESPCI Paris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LAPP Annecy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LKB Paris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LMA Lyon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NIKHEF Amsterdam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POLGRAW(Poland)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RADBOUD Uni. Nijmegen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Cambria" pitchFamily="18" charset="0"/>
                <a:cs typeface="Gotham Book"/>
              </a:rPr>
              <a:t>RMKI Budapest</a:t>
            </a:r>
          </a:p>
        </p:txBody>
      </p:sp>
      <p:pic>
        <p:nvPicPr>
          <p:cNvPr id="12" name="Picture 11" descr="flag_of_France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732585" y="5640387"/>
            <a:ext cx="647700" cy="431800"/>
          </a:xfrm>
          <a:prstGeom prst="rect">
            <a:avLst/>
          </a:prstGeom>
          <a:noFill/>
        </p:spPr>
      </p:pic>
      <p:pic>
        <p:nvPicPr>
          <p:cNvPr id="13" name="Picture 12" descr="flag_of_Italy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380285" y="5638800"/>
            <a:ext cx="647700" cy="431800"/>
          </a:xfrm>
          <a:prstGeom prst="rect">
            <a:avLst/>
          </a:prstGeom>
          <a:noFill/>
        </p:spPr>
      </p:pic>
      <p:pic>
        <p:nvPicPr>
          <p:cNvPr id="14" name="Picture 13" descr="flag_of_Netherlands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005760" y="5638802"/>
            <a:ext cx="649288" cy="433387"/>
          </a:xfrm>
          <a:prstGeom prst="rect">
            <a:avLst/>
          </a:prstGeom>
          <a:noFill/>
        </p:spPr>
      </p:pic>
      <p:pic>
        <p:nvPicPr>
          <p:cNvPr id="15" name="Picture 14" descr="flag_of_Poland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655048" y="5638800"/>
            <a:ext cx="647700" cy="431800"/>
          </a:xfrm>
          <a:prstGeom prst="rect">
            <a:avLst/>
          </a:prstGeom>
          <a:noFill/>
        </p:spPr>
      </p:pic>
      <p:pic>
        <p:nvPicPr>
          <p:cNvPr id="16" name="Picture 15" descr="flag_of_Hungary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8285285" y="5638800"/>
            <a:ext cx="647700" cy="431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3682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Detector design: Main changes respect to Virgo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10" name="Picture 9" descr="AdVirgoMSRC_all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09588" y="1654626"/>
            <a:ext cx="6482820" cy="4631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4" descr="SA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684168" y="2936625"/>
            <a:ext cx="990600" cy="245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524625"/>
            <a:ext cx="2133600" cy="476250"/>
          </a:xfrm>
        </p:spPr>
        <p:txBody>
          <a:bodyPr/>
          <a:lstStyle/>
          <a:p>
            <a:pPr>
              <a:defRPr/>
            </a:pPr>
            <a:fld id="{D1495295-628A-4E4F-BB4E-3FEB5E088B0A}" type="slidenum">
              <a:rPr lang="fr-FR"/>
              <a:pPr>
                <a:defRPr/>
              </a:pPr>
              <a:t>4</a:t>
            </a:fld>
            <a:endParaRPr lang="fr-FR" dirty="0"/>
          </a:p>
        </p:txBody>
      </p:sp>
      <p:sp>
        <p:nvSpPr>
          <p:cNvPr id="12" name="TextBox 11"/>
          <p:cNvSpPr txBox="1"/>
          <p:nvPr/>
        </p:nvSpPr>
        <p:spPr>
          <a:xfrm>
            <a:off x="413887" y="2454441"/>
            <a:ext cx="16884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effectLst/>
                <a:latin typeface="Cambria" pitchFamily="18" charset="0"/>
              </a:rPr>
              <a:t>Higher power</a:t>
            </a:r>
          </a:p>
          <a:p>
            <a:r>
              <a:rPr lang="en-GB" sz="2000" dirty="0" smtClean="0">
                <a:effectLst/>
                <a:latin typeface="Cambria" pitchFamily="18" charset="0"/>
              </a:rPr>
              <a:t>laser</a:t>
            </a:r>
            <a:endParaRPr lang="en-GB" sz="2000" dirty="0">
              <a:effectLst/>
              <a:latin typeface="Cambria" pitchFamily="18" charset="0"/>
            </a:endParaRPr>
          </a:p>
        </p:txBody>
      </p:sp>
      <p:cxnSp>
        <p:nvCxnSpPr>
          <p:cNvPr id="14" name="Straight Arrow Connector 13"/>
          <p:cNvCxnSpPr>
            <a:stCxn id="12" idx="2"/>
          </p:cNvCxnSpPr>
          <p:nvPr/>
        </p:nvCxnSpPr>
        <p:spPr bwMode="auto">
          <a:xfrm>
            <a:off x="1258093" y="3162327"/>
            <a:ext cx="310825" cy="7262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6033431" y="2221828"/>
            <a:ext cx="9090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effectLst/>
                <a:latin typeface="Cambria" pitchFamily="18" charset="0"/>
              </a:rPr>
              <a:t>Larger</a:t>
            </a:r>
          </a:p>
          <a:p>
            <a:r>
              <a:rPr lang="en-GB" sz="2000" dirty="0" smtClean="0">
                <a:effectLst/>
                <a:latin typeface="Cambria" pitchFamily="18" charset="0"/>
              </a:rPr>
              <a:t>beam</a:t>
            </a:r>
            <a:endParaRPr lang="en-GB" sz="2000" dirty="0">
              <a:effectLst/>
              <a:latin typeface="Cambria" pitchFamily="18" charset="0"/>
            </a:endParaRPr>
          </a:p>
        </p:txBody>
      </p:sp>
      <p:cxnSp>
        <p:nvCxnSpPr>
          <p:cNvPr id="19" name="Straight Arrow Connector 18"/>
          <p:cNvCxnSpPr>
            <a:stCxn id="16" idx="2"/>
          </p:cNvCxnSpPr>
          <p:nvPr/>
        </p:nvCxnSpPr>
        <p:spPr bwMode="auto">
          <a:xfrm flipH="1">
            <a:off x="6468173" y="2929714"/>
            <a:ext cx="19806" cy="10262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0" name="Straight Arrow Connector 19"/>
          <p:cNvCxnSpPr>
            <a:stCxn id="16" idx="1"/>
          </p:cNvCxnSpPr>
          <p:nvPr/>
        </p:nvCxnSpPr>
        <p:spPr bwMode="auto">
          <a:xfrm flipH="1">
            <a:off x="4851133" y="2575771"/>
            <a:ext cx="1182298" cy="23480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5993331" y="1151820"/>
            <a:ext cx="28952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effectLst/>
                <a:latin typeface="Cambria" pitchFamily="18" charset="0"/>
              </a:rPr>
              <a:t>Heavier mirrors</a:t>
            </a:r>
          </a:p>
          <a:p>
            <a:r>
              <a:rPr lang="en-GB" sz="2000" dirty="0" smtClean="0">
                <a:effectLst/>
                <a:latin typeface="Cambria" pitchFamily="18" charset="0"/>
              </a:rPr>
              <a:t>and higher quality optics</a:t>
            </a:r>
            <a:endParaRPr lang="en-GB" sz="2000" dirty="0">
              <a:effectLst/>
              <a:latin typeface="Cambria" pitchFamily="18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flipH="1">
            <a:off x="5139891" y="1611891"/>
            <a:ext cx="803750" cy="15915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H="1">
            <a:off x="5496025" y="1965502"/>
            <a:ext cx="657767" cy="18749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6968691" y="1828800"/>
            <a:ext cx="346509" cy="203093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32" name="Straight Arrow Connector 31"/>
          <p:cNvCxnSpPr/>
          <p:nvPr/>
        </p:nvCxnSpPr>
        <p:spPr bwMode="auto">
          <a:xfrm flipH="1">
            <a:off x="5024387" y="1954277"/>
            <a:ext cx="935306" cy="14636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5455920" y="4666647"/>
            <a:ext cx="18894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effectLst/>
                <a:latin typeface="Cambria" pitchFamily="18" charset="0"/>
              </a:rPr>
              <a:t>Signal recycling</a:t>
            </a:r>
          </a:p>
          <a:p>
            <a:r>
              <a:rPr lang="en-GB" sz="2000" dirty="0" smtClean="0">
                <a:effectLst/>
                <a:latin typeface="Cambria" pitchFamily="18" charset="0"/>
              </a:rPr>
              <a:t>mirror</a:t>
            </a:r>
            <a:endParaRPr lang="en-GB" sz="2000" dirty="0">
              <a:effectLst/>
              <a:latin typeface="Cambria" pitchFamily="18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 bwMode="auto">
          <a:xfrm flipH="1">
            <a:off x="4870383" y="4987916"/>
            <a:ext cx="595714" cy="1519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0" name="TextBox 39"/>
          <p:cNvSpPr txBox="1"/>
          <p:nvPr/>
        </p:nvSpPr>
        <p:spPr>
          <a:xfrm>
            <a:off x="6262838" y="5550568"/>
            <a:ext cx="28773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effectLst/>
                <a:latin typeface="Cambria" pitchFamily="18" charset="0"/>
              </a:rPr>
              <a:t>Virgo super-attenuator kept</a:t>
            </a:r>
          </a:p>
          <a:p>
            <a:r>
              <a:rPr lang="en-GB" sz="1600" i="1" dirty="0" smtClean="0">
                <a:effectLst/>
                <a:latin typeface="Cambria" pitchFamily="18" charset="0"/>
              </a:rPr>
              <a:t>unchanged (already compliant)</a:t>
            </a:r>
            <a:endParaRPr lang="en-GB" sz="1600" i="1" dirty="0">
              <a:effectLst/>
              <a:latin typeface="Cambria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835217" y="5406187"/>
            <a:ext cx="17565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effectLst/>
                <a:latin typeface="Cambria" pitchFamily="18" charset="0"/>
              </a:rPr>
              <a:t>Photodiodes</a:t>
            </a:r>
          </a:p>
          <a:p>
            <a:r>
              <a:rPr lang="en-GB" sz="2000" dirty="0" smtClean="0">
                <a:effectLst/>
                <a:latin typeface="Cambria" pitchFamily="18" charset="0"/>
              </a:rPr>
              <a:t>suspended</a:t>
            </a:r>
          </a:p>
          <a:p>
            <a:r>
              <a:rPr lang="en-GB" sz="2000" dirty="0" smtClean="0">
                <a:effectLst/>
                <a:latin typeface="Cambria" pitchFamily="18" charset="0"/>
              </a:rPr>
              <a:t>under vacuum</a:t>
            </a:r>
            <a:endParaRPr lang="en-GB" sz="2000" dirty="0">
              <a:effectLst/>
              <a:latin typeface="Cambria" pitchFamily="18" charset="0"/>
            </a:endParaRPr>
          </a:p>
        </p:txBody>
      </p:sp>
      <p:cxnSp>
        <p:nvCxnSpPr>
          <p:cNvPr id="43" name="Straight Arrow Connector 42"/>
          <p:cNvCxnSpPr>
            <a:stCxn id="42" idx="3"/>
          </p:cNvCxnSpPr>
          <p:nvPr/>
        </p:nvCxnSpPr>
        <p:spPr bwMode="auto">
          <a:xfrm>
            <a:off x="3591723" y="5914019"/>
            <a:ext cx="787772" cy="2076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43460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345384" y="2677934"/>
            <a:ext cx="4453232" cy="361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914829"/>
            <a:ext cx="995565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GB" sz="1400" dirty="0" smtClean="0">
                <a:effectLst/>
                <a:latin typeface="Cambria" pitchFamily="18" charset="0"/>
              </a:rPr>
              <a:t> Since the TDR release some progress has been made on the design of the detector and the </a:t>
            </a:r>
            <a:r>
              <a:rPr lang="en-GB" sz="1400" dirty="0" err="1" smtClean="0">
                <a:effectLst/>
                <a:latin typeface="Cambria" pitchFamily="18" charset="0"/>
              </a:rPr>
              <a:t>modeling</a:t>
            </a:r>
            <a:r>
              <a:rPr lang="en-GB" sz="1400" dirty="0" smtClean="0">
                <a:effectLst/>
                <a:latin typeface="Cambria" pitchFamily="18" charset="0"/>
              </a:rPr>
              <a:t> of the noise.</a:t>
            </a:r>
          </a:p>
          <a:p>
            <a:pPr lvl="1">
              <a:buFont typeface="Wingdings" pitchFamily="2" charset="2"/>
              <a:buChar char="q"/>
            </a:pPr>
            <a:r>
              <a:rPr lang="en-GB" sz="1400" dirty="0" smtClean="0">
                <a:effectLst/>
                <a:latin typeface="Cambria" pitchFamily="18" charset="0"/>
              </a:rPr>
              <a:t> New payload without recoil mass</a:t>
            </a:r>
          </a:p>
          <a:p>
            <a:pPr lvl="1">
              <a:buFont typeface="Wingdings" pitchFamily="2" charset="2"/>
              <a:buChar char="q"/>
            </a:pPr>
            <a:r>
              <a:rPr lang="en-GB" sz="1400" dirty="0" smtClean="0">
                <a:effectLst/>
                <a:latin typeface="Cambria" pitchFamily="18" charset="0"/>
              </a:rPr>
              <a:t> Experimental tests showed that mechanical dissipation at the level of the marionette is lower than assumed</a:t>
            </a:r>
          </a:p>
          <a:p>
            <a:pPr lvl="1"/>
            <a:r>
              <a:rPr lang="en-GB" sz="1400" dirty="0" smtClean="0">
                <a:effectLst/>
                <a:latin typeface="Cambria" pitchFamily="18" charset="0"/>
              </a:rPr>
              <a:t>→ new modelling of the suspension thermal noise</a:t>
            </a:r>
          </a:p>
          <a:p>
            <a:pPr lvl="1">
              <a:buFont typeface="Wingdings" pitchFamily="2" charset="2"/>
              <a:buChar char="q"/>
            </a:pPr>
            <a:r>
              <a:rPr lang="en-GB" sz="1400" dirty="0" smtClean="0">
                <a:effectLst/>
                <a:latin typeface="Cambria" pitchFamily="18" charset="0"/>
              </a:rPr>
              <a:t> The gravity gradient noise model has also evolved. It uses the typical seismic noise spectrum measured </a:t>
            </a:r>
          </a:p>
          <a:p>
            <a:pPr lvl="1"/>
            <a:r>
              <a:rPr lang="en-GB" sz="1400" dirty="0" smtClean="0">
                <a:effectLst/>
                <a:latin typeface="Cambria" pitchFamily="18" charset="0"/>
              </a:rPr>
              <a:t>on the Virgo site.</a:t>
            </a:r>
          </a:p>
          <a:p>
            <a:pPr lvl="1">
              <a:buFont typeface="Wingdings" pitchFamily="2" charset="2"/>
              <a:buChar char="q"/>
            </a:pPr>
            <a:r>
              <a:rPr lang="en-GB" sz="1400" dirty="0" smtClean="0">
                <a:effectLst/>
                <a:latin typeface="Cambria" pitchFamily="18" charset="0"/>
              </a:rPr>
              <a:t> We have started to add some of the technical noises that we know how to model to the noise budget. </a:t>
            </a:r>
          </a:p>
          <a:p>
            <a:pPr lvl="1"/>
            <a:r>
              <a:rPr lang="en-GB" sz="1400" dirty="0" smtClean="0">
                <a:effectLst/>
                <a:latin typeface="Cambria" pitchFamily="18" charset="0"/>
              </a:rPr>
              <a:t>→ slight improvement below 40Hz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766888" y="-4763"/>
            <a:ext cx="7315200" cy="6096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Some news on the detector design</a:t>
            </a:r>
            <a:r>
              <a:rPr kumimoji="0" lang="en-US" sz="2400" b="1" i="1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 s</a:t>
            </a: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ensitivity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8500" y="6070600"/>
            <a:ext cx="18701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effectLst/>
                <a:latin typeface="Cambria" pitchFamily="18" charset="0"/>
                <a:hlinkClick r:id="rId3"/>
              </a:rPr>
              <a:t>arXiv:1408.3978v3</a:t>
            </a:r>
            <a:endParaRPr lang="en-GB" sz="1600" dirty="0">
              <a:effectLst/>
              <a:latin typeface="Cambr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8000" y="6083300"/>
            <a:ext cx="3786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effectLst/>
                <a:latin typeface="Cambria" pitchFamily="18" charset="0"/>
              </a:rPr>
              <a:t>For more details see </a:t>
            </a:r>
            <a:r>
              <a:rPr lang="en-GB" sz="1600" dirty="0" err="1" smtClean="0">
                <a:effectLst/>
                <a:latin typeface="Cambria" pitchFamily="18" charset="0"/>
              </a:rPr>
              <a:t>AdV</a:t>
            </a:r>
            <a:r>
              <a:rPr lang="en-GB" sz="1600" dirty="0" smtClean="0">
                <a:effectLst/>
                <a:latin typeface="Cambria" pitchFamily="18" charset="0"/>
              </a:rPr>
              <a:t> reference paper</a:t>
            </a:r>
            <a:endParaRPr lang="en-GB" sz="1600" dirty="0">
              <a:effectLst/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6</a:t>
            </a:fld>
            <a:endParaRPr lang="fr-FR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766888" y="-4763"/>
            <a:ext cx="7315200" cy="6096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Construction</a:t>
            </a:r>
            <a:r>
              <a:rPr kumimoji="0" lang="en-US" sz="2400" b="1" i="1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highlights</a:t>
            </a:r>
            <a:endParaRPr kumimoji="0" lang="en-US" sz="2400" b="1" i="1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6" name="Picture 5" descr="foto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3138990" y="926245"/>
            <a:ext cx="5856270" cy="21635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71480" y="2544796"/>
            <a:ext cx="3734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effectLst/>
                <a:latin typeface="Cambria" pitchFamily="18" charset="0"/>
                <a:cs typeface="Gotham Book"/>
              </a:rPr>
              <a:t>Input mode cleaner locked on Jun 19</a:t>
            </a:r>
          </a:p>
          <a:p>
            <a:r>
              <a:rPr lang="en-US" sz="1400" dirty="0" smtClean="0">
                <a:solidFill>
                  <a:schemeClr val="bg1"/>
                </a:solidFill>
                <a:effectLst/>
                <a:latin typeface="Cambria" pitchFamily="18" charset="0"/>
                <a:cs typeface="Gotham Book"/>
              </a:rPr>
              <a:t>First top level milestone achieved on schedule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110" y="3341688"/>
            <a:ext cx="2118090" cy="30594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62520" y="5812599"/>
            <a:ext cx="1498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effectLst/>
                <a:latin typeface="Cambria" pitchFamily="18" charset="0"/>
                <a:cs typeface="Gotham Book"/>
              </a:rPr>
              <a:t>BS payload ready</a:t>
            </a:r>
          </a:p>
          <a:p>
            <a:r>
              <a:rPr lang="en-US" sz="1400" dirty="0" smtClean="0">
                <a:effectLst/>
                <a:latin typeface="Cambria" pitchFamily="18" charset="0"/>
                <a:cs typeface="Gotham Book"/>
              </a:rPr>
              <a:t>for integration </a:t>
            </a:r>
          </a:p>
        </p:txBody>
      </p:sp>
      <p:pic>
        <p:nvPicPr>
          <p:cNvPr id="12" name="Picture 11" descr="foto 1.JPG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3662739"/>
            <a:ext cx="3678149" cy="275861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751798" y="5653961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effectLst/>
                <a:latin typeface="Cambria" pitchFamily="18" charset="0"/>
                <a:cs typeface="Gotham Book"/>
              </a:rPr>
              <a:t>BS suspension upgraded</a:t>
            </a:r>
          </a:p>
          <a:p>
            <a:r>
              <a:rPr lang="en-US" sz="1400" dirty="0" smtClean="0">
                <a:solidFill>
                  <a:schemeClr val="bg1"/>
                </a:solidFill>
                <a:effectLst/>
                <a:latin typeface="Cambria" pitchFamily="18" charset="0"/>
                <a:cs typeface="Gotham Book"/>
              </a:rPr>
              <a:t>WI suspension close to completion.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19101" y="899129"/>
            <a:ext cx="3543299" cy="2353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 bwMode="auto">
          <a:xfrm>
            <a:off x="3657600" y="812800"/>
            <a:ext cx="1663700" cy="26558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8606" y="2818011"/>
            <a:ext cx="2585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effectLst/>
                <a:latin typeface="Cambria" pitchFamily="18" charset="0"/>
                <a:cs typeface="Gotham Book"/>
              </a:rPr>
              <a:t>Virgo+ Laser bench re-installed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4538" y="976044"/>
            <a:ext cx="3806575" cy="50754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53492" y="986320"/>
            <a:ext cx="23274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effectLst/>
                <a:latin typeface="Cambria" pitchFamily="18" charset="0"/>
                <a:cs typeface="Gotham Book"/>
              </a:rPr>
              <a:t>3 mini towers installed</a:t>
            </a:r>
          </a:p>
          <a:p>
            <a:r>
              <a:rPr lang="en-US" sz="1400" dirty="0" smtClean="0">
                <a:solidFill>
                  <a:schemeClr val="bg1"/>
                </a:solidFill>
                <a:effectLst/>
                <a:latin typeface="Cambria" pitchFamily="18" charset="0"/>
                <a:cs typeface="Gotham Book"/>
              </a:rPr>
              <a:t>2 Multi SAS(MSAS) installed</a:t>
            </a:r>
          </a:p>
          <a:p>
            <a:r>
              <a:rPr lang="en-US" sz="1400" dirty="0" smtClean="0">
                <a:solidFill>
                  <a:schemeClr val="bg1"/>
                </a:solidFill>
                <a:effectLst/>
                <a:latin typeface="Cambria" pitchFamily="18" charset="0"/>
                <a:cs typeface="Gotham Book"/>
              </a:rPr>
              <a:t>(SIB2-SDB2) </a:t>
            </a:r>
          </a:p>
          <a:p>
            <a:r>
              <a:rPr lang="en-US" sz="1400" dirty="0" smtClean="0">
                <a:solidFill>
                  <a:schemeClr val="bg1"/>
                </a:solidFill>
                <a:effectLst/>
                <a:latin typeface="Cambria" pitchFamily="18" charset="0"/>
                <a:cs typeface="Gotham Book"/>
              </a:rPr>
              <a:t>Pre-commissioning started.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1766888" y="-4763"/>
            <a:ext cx="7315200" cy="6096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Construction</a:t>
            </a:r>
            <a:r>
              <a:rPr kumimoji="0" lang="en-US" sz="2400" b="1" i="1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highlights</a:t>
            </a:r>
            <a:endParaRPr kumimoji="0" lang="en-US" sz="2400" b="1" i="1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screen">
            <a:grayscl/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657545" y="876713"/>
            <a:ext cx="3524034" cy="26555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53267" y="1784283"/>
            <a:ext cx="3650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effectLst/>
                <a:latin typeface="Cambria" pitchFamily="18" charset="0"/>
                <a:cs typeface="Gotham Book"/>
              </a:rPr>
              <a:t>2</a:t>
            </a:r>
            <a:r>
              <a:rPr lang="en-US" sz="1400" baseline="30000" dirty="0" smtClean="0">
                <a:solidFill>
                  <a:schemeClr val="bg1"/>
                </a:solidFill>
                <a:effectLst/>
                <a:latin typeface="Cambria" pitchFamily="18" charset="0"/>
                <a:cs typeface="Gotham Book"/>
              </a:rPr>
              <a:t>nd</a:t>
            </a:r>
            <a:r>
              <a:rPr lang="en-US" sz="1400" dirty="0" smtClean="0">
                <a:solidFill>
                  <a:schemeClr val="bg1"/>
                </a:solidFill>
                <a:effectLst/>
                <a:latin typeface="Cambria" pitchFamily="18" charset="0"/>
                <a:cs typeface="Gotham Book"/>
              </a:rPr>
              <a:t> CRYOTRAP installed (North End building)</a:t>
            </a:r>
          </a:p>
        </p:txBody>
      </p:sp>
      <p:pic>
        <p:nvPicPr>
          <p:cNvPr id="14" name="Picture 13" descr="31726_20141029111337_fig3sdb124oct2014.png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760291" y="3637057"/>
            <a:ext cx="3314367" cy="24812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18682" y="6005248"/>
            <a:ext cx="31951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effectLst/>
                <a:latin typeface="Cambria" pitchFamily="18" charset="0"/>
                <a:cs typeface="Gotham Book"/>
              </a:rPr>
              <a:t>Installation of output optics has started</a:t>
            </a:r>
          </a:p>
          <a:p>
            <a:r>
              <a:rPr lang="en-US" sz="1400" dirty="0" smtClean="0">
                <a:effectLst/>
                <a:latin typeface="Cambria" pitchFamily="18" charset="0"/>
                <a:cs typeface="Gotham Book"/>
              </a:rPr>
              <a:t>(Suspended </a:t>
            </a:r>
            <a:r>
              <a:rPr lang="en-US" sz="1400" dirty="0" err="1" smtClean="0">
                <a:effectLst/>
                <a:latin typeface="Cambria" pitchFamily="18" charset="0"/>
                <a:cs typeface="Gotham Book"/>
              </a:rPr>
              <a:t>Dectection</a:t>
            </a:r>
            <a:r>
              <a:rPr lang="en-US" sz="1400" dirty="0" smtClean="0">
                <a:effectLst/>
                <a:latin typeface="Cambria" pitchFamily="18" charset="0"/>
                <a:cs typeface="Gotham Book"/>
              </a:rPr>
              <a:t> Bench 1)</a:t>
            </a:r>
          </a:p>
        </p:txBody>
      </p:sp>
      <p:sp>
        <p:nvSpPr>
          <p:cNvPr id="19" name="Rectangle 2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524625"/>
            <a:ext cx="2133600" cy="4762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E173A6C-60FB-420C-9795-70D997F74414}" type="slidenum">
              <a:rPr lang="fr-FR"/>
              <a:pPr>
                <a:defRPr/>
              </a:pPr>
              <a:t>7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24982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IMG_3692.JP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6576" y="5459859"/>
            <a:ext cx="79624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chemeClr val="bg1">
                    <a:lumMod val="85000"/>
                  </a:schemeClr>
                </a:solidFill>
                <a:latin typeface="Cambria" pitchFamily="18" charset="0"/>
                <a:cs typeface="Gotham Book"/>
              </a:rPr>
              <a:t>The control room is now fully operational again</a:t>
            </a:r>
          </a:p>
          <a:p>
            <a:r>
              <a:rPr lang="en-US" sz="2200" dirty="0" smtClean="0">
                <a:solidFill>
                  <a:schemeClr val="bg1">
                    <a:lumMod val="85000"/>
                  </a:schemeClr>
                </a:solidFill>
                <a:latin typeface="Cambria" pitchFamily="18" charset="0"/>
                <a:cs typeface="Gotham Book"/>
              </a:rPr>
              <a:t>New computers, new screens and new chairs have been installed</a:t>
            </a:r>
          </a:p>
        </p:txBody>
      </p:sp>
    </p:spTree>
    <p:extLst>
      <p:ext uri="{BB962C8B-B14F-4D97-AF65-F5344CB8AC3E}">
        <p14:creationId xmlns="" xmlns:p14="http://schemas.microsoft.com/office/powerpoint/2010/main" val="240498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MIR/OSD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" y="1000018"/>
            <a:ext cx="8420100" cy="4495800"/>
          </a:xfrm>
        </p:spPr>
        <p:txBody>
          <a:bodyPr/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All substrates delivered. Figures better than specs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New </a:t>
            </a:r>
            <a:r>
              <a:rPr lang="en-US" sz="2000" dirty="0" err="1" smtClean="0">
                <a:latin typeface="Cambria" pitchFamily="18" charset="0"/>
              </a:rPr>
              <a:t>wavefront</a:t>
            </a:r>
            <a:r>
              <a:rPr lang="en-US" sz="2000" dirty="0" smtClean="0">
                <a:latin typeface="Cambria" pitchFamily="18" charset="0"/>
              </a:rPr>
              <a:t> metrology bench now available at LMA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Large </a:t>
            </a:r>
            <a:r>
              <a:rPr lang="en-US" sz="2000" dirty="0" smtClean="0">
                <a:latin typeface="Cambria" pitchFamily="18" charset="0"/>
              </a:rPr>
              <a:t>Beam Splitter </a:t>
            </a:r>
            <a:r>
              <a:rPr lang="en-US" sz="2000" dirty="0" smtClean="0">
                <a:latin typeface="Cambria" pitchFamily="18" charset="0"/>
              </a:rPr>
              <a:t>coating (June)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55cm diameter, largest </a:t>
            </a:r>
            <a:r>
              <a:rPr lang="en-US" sz="2000" dirty="0" smtClean="0">
                <a:latin typeface="Cambria" pitchFamily="18" charset="0"/>
              </a:rPr>
              <a:t>parts</a:t>
            </a:r>
            <a:r>
              <a:rPr lang="en-US" sz="2000" dirty="0" smtClean="0">
                <a:latin typeface="Cambria" pitchFamily="18" charset="0"/>
              </a:rPr>
              <a:t> </a:t>
            </a:r>
            <a:r>
              <a:rPr lang="en-US" sz="2000" dirty="0" smtClean="0">
                <a:latin typeface="Cambria" pitchFamily="18" charset="0"/>
              </a:rPr>
              <a:t>ever coated.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Coating of two input test masses (Oct-Nov)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Final characterization in progress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2000" dirty="0" err="1" smtClean="0">
                <a:latin typeface="Cambria" pitchFamily="18" charset="0"/>
              </a:rPr>
              <a:t>Avg</a:t>
            </a:r>
            <a:r>
              <a:rPr lang="en-US" sz="2000" dirty="0" smtClean="0">
                <a:latin typeface="Cambria" pitchFamily="18" charset="0"/>
              </a:rPr>
              <a:t> scattering: 3ppm, </a:t>
            </a:r>
            <a:r>
              <a:rPr lang="en-US" sz="2000" dirty="0" err="1" smtClean="0">
                <a:latin typeface="Cambria" pitchFamily="18" charset="0"/>
              </a:rPr>
              <a:t>avg</a:t>
            </a:r>
            <a:r>
              <a:rPr lang="en-US" sz="2000" dirty="0" smtClean="0">
                <a:latin typeface="Cambria" pitchFamily="18" charset="0"/>
              </a:rPr>
              <a:t> absorption: 0.2ppm, AR </a:t>
            </a:r>
            <a:r>
              <a:rPr lang="en-US" sz="2000" dirty="0" err="1" smtClean="0">
                <a:latin typeface="Cambria" pitchFamily="18" charset="0"/>
              </a:rPr>
              <a:t>reflexion</a:t>
            </a:r>
            <a:r>
              <a:rPr lang="en-US" sz="2000" dirty="0" smtClean="0">
                <a:latin typeface="Cambria" pitchFamily="18" charset="0"/>
              </a:rPr>
              <a:t>: 32ppm 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Selection of the parts to be coated supported by OSD (simulation) and followed by the Internal project review board.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Prediction of the interferometer performance</a:t>
            </a:r>
          </a:p>
          <a:p>
            <a:pPr>
              <a:buClrTx/>
              <a:buSzPct val="100000"/>
              <a:buNone/>
            </a:pPr>
            <a:r>
              <a:rPr lang="en-US" sz="2000" dirty="0" smtClean="0">
                <a:latin typeface="Cambria" pitchFamily="18" charset="0"/>
              </a:rPr>
              <a:t>is being carried with 2 different FFT codes</a:t>
            </a:r>
          </a:p>
          <a:p>
            <a:pPr>
              <a:buClrTx/>
              <a:buFont typeface="Wingdings" pitchFamily="2" charset="2"/>
              <a:buChar char="q"/>
            </a:pPr>
            <a:endParaRPr lang="en-US" sz="2000" dirty="0" smtClean="0"/>
          </a:p>
          <a:p>
            <a:pPr>
              <a:buClrTx/>
              <a:buFont typeface="Wingdings" pitchFamily="2" charset="2"/>
              <a:buChar char="q"/>
            </a:pPr>
            <a:endParaRPr lang="en-US" sz="2000" dirty="0" smtClean="0">
              <a:latin typeface="Cambria" pitchFamily="18" charset="0"/>
            </a:endParaRPr>
          </a:p>
          <a:p>
            <a:endParaRPr lang="en-US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725" y="4222679"/>
            <a:ext cx="2931099" cy="194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61" y="4015367"/>
            <a:ext cx="999304" cy="657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997" y="4352920"/>
            <a:ext cx="764122" cy="586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842" y="5626021"/>
            <a:ext cx="843176" cy="637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7138740" y="4869451"/>
            <a:ext cx="505234" cy="380643"/>
          </a:xfrm>
          <a:prstGeom prst="line">
            <a:avLst/>
          </a:prstGeom>
          <a:noFill/>
          <a:ln w="2160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Microsoft YaHei" charset="0"/>
            </a:endParaRP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H="1">
            <a:off x="7921374" y="4633645"/>
            <a:ext cx="400691" cy="215757"/>
          </a:xfrm>
          <a:prstGeom prst="line">
            <a:avLst/>
          </a:prstGeom>
          <a:noFill/>
          <a:ln w="2160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Microsoft YaHei" charset="0"/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 flipV="1">
            <a:off x="7767263" y="5383659"/>
            <a:ext cx="195209" cy="174660"/>
          </a:xfrm>
          <a:prstGeom prst="line">
            <a:avLst/>
          </a:prstGeom>
          <a:noFill/>
          <a:ln w="2160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Microsoft YaHei" charset="0"/>
            </a:endParaRPr>
          </a:p>
        </p:txBody>
      </p:sp>
      <p:pic>
        <p:nvPicPr>
          <p:cNvPr id="14" name="Picture 13" descr="20140620_084711.jpg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4273" y="994364"/>
            <a:ext cx="2602714" cy="19520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378774" y="2892095"/>
            <a:ext cx="27652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effectLst/>
                <a:latin typeface="Cambria" pitchFamily="18" charset="0"/>
                <a:cs typeface="Gotham Book"/>
              </a:rPr>
              <a:t>A new polished substrate at LMA</a:t>
            </a:r>
          </a:p>
        </p:txBody>
      </p:sp>
      <p:sp>
        <p:nvSpPr>
          <p:cNvPr id="16" name="Rectangle 2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511925"/>
            <a:ext cx="2133600" cy="4762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E173A6C-60FB-420C-9795-70D997F74414}" type="slidenum">
              <a:rPr lang="fr-FR"/>
              <a:pPr>
                <a:defRPr/>
              </a:pPr>
              <a:t>9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06862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ISC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0" y="959493"/>
            <a:ext cx="8788400" cy="4495800"/>
          </a:xfrm>
        </p:spPr>
        <p:txBody>
          <a:bodyPr/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dirty="0" smtClean="0">
                <a:latin typeface="Cambria" pitchFamily="18" charset="0"/>
              </a:rPr>
              <a:t>Re-evaluation of max locking force required for dimensioning the actuators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dirty="0">
                <a:latin typeface="Cambria" pitchFamily="18" charset="0"/>
              </a:rPr>
              <a:t>Defined software requirements for fast and slow control </a:t>
            </a:r>
            <a:r>
              <a:rPr lang="en-US" dirty="0" smtClean="0">
                <a:latin typeface="Cambria" pitchFamily="18" charset="0"/>
              </a:rPr>
              <a:t>loops. </a:t>
            </a:r>
            <a:r>
              <a:rPr lang="en-US" dirty="0">
                <a:latin typeface="Cambria" pitchFamily="18" charset="0"/>
              </a:rPr>
              <a:t>Developed a program that can interface user algorithms with live data from the interferometer, for implementing slow automation tasks (slow servos, lock acquisition sequencing, phase camera analysis, ...)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dirty="0" smtClean="0">
                <a:latin typeface="Cambria" pitchFamily="18" charset="0"/>
              </a:rPr>
              <a:t>Started </a:t>
            </a:r>
            <a:r>
              <a:rPr lang="en-US" dirty="0">
                <a:latin typeface="Cambria" pitchFamily="18" charset="0"/>
              </a:rPr>
              <a:t>preparing simulations for CITF (PRMI</a:t>
            </a:r>
            <a:r>
              <a:rPr lang="en-US" dirty="0" smtClean="0">
                <a:latin typeface="Cambria" pitchFamily="18" charset="0"/>
              </a:rPr>
              <a:t>)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dirty="0">
                <a:latin typeface="Cambria" pitchFamily="18" charset="0"/>
              </a:rPr>
              <a:t>Simulation of lock acquisition of </a:t>
            </a:r>
            <a:r>
              <a:rPr lang="en-US" dirty="0" smtClean="0">
                <a:latin typeface="Cambria" pitchFamily="18" charset="0"/>
              </a:rPr>
              <a:t>Power recycled ITF, </a:t>
            </a:r>
            <a:r>
              <a:rPr lang="en-US" dirty="0">
                <a:latin typeface="Cambria" pitchFamily="18" charset="0"/>
              </a:rPr>
              <a:t>work on auxiliary lasers is </a:t>
            </a:r>
            <a:r>
              <a:rPr lang="en-US" dirty="0" smtClean="0">
                <a:latin typeface="Cambria" pitchFamily="18" charset="0"/>
              </a:rPr>
              <a:t>ongoing.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524625"/>
            <a:ext cx="2133600" cy="4762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E173A6C-60FB-420C-9795-70D997F74414}" type="slidenum">
              <a:rPr lang="fr-FR"/>
              <a:pPr>
                <a:defRPr/>
              </a:pPr>
              <a:t>10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15829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TCS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04800" y="856190"/>
            <a:ext cx="8420100" cy="4495800"/>
          </a:xfrm>
        </p:spPr>
        <p:txBody>
          <a:bodyPr/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dirty="0" smtClean="0">
                <a:latin typeface="Cambria" pitchFamily="18" charset="0"/>
              </a:rPr>
              <a:t>Optical layout of CO2 benches finalized. Components procurement close to completion. Acoustic enclosures ready to be ordered 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dirty="0" smtClean="0">
                <a:latin typeface="Cambria" pitchFamily="18" charset="0"/>
              </a:rPr>
              <a:t>Installation to start at the end of November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dirty="0" smtClean="0">
                <a:latin typeface="Cambria" pitchFamily="18" charset="0"/>
              </a:rPr>
              <a:t>On going tests at Tor </a:t>
            </a:r>
            <a:r>
              <a:rPr lang="en-US" dirty="0" err="1" smtClean="0">
                <a:latin typeface="Cambria" pitchFamily="18" charset="0"/>
              </a:rPr>
              <a:t>Vergata</a:t>
            </a:r>
            <a:r>
              <a:rPr lang="en-US" dirty="0" smtClean="0">
                <a:latin typeface="Cambria" pitchFamily="18" charset="0"/>
              </a:rPr>
              <a:t> facility (compensation tests will start soon)</a:t>
            </a:r>
          </a:p>
        </p:txBody>
      </p:sp>
      <p:pic>
        <p:nvPicPr>
          <p:cNvPr id="19" name="Immagine 5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9351" y="3417888"/>
            <a:ext cx="5052927" cy="2302677"/>
          </a:xfrm>
          <a:prstGeom prst="rect">
            <a:avLst/>
          </a:prstGeom>
        </p:spPr>
      </p:pic>
      <p:pic>
        <p:nvPicPr>
          <p:cNvPr id="2" name="Picture 1" descr="Untitl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865" y="3231222"/>
            <a:ext cx="2311801" cy="2755900"/>
          </a:xfrm>
          <a:prstGeom prst="rect">
            <a:avLst/>
          </a:prstGeom>
        </p:spPr>
      </p:pic>
      <p:sp>
        <p:nvSpPr>
          <p:cNvPr id="9" name="Rectangle 2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524625"/>
            <a:ext cx="2133600" cy="4762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E173A6C-60FB-420C-9795-70D997F74414}" type="slidenum">
              <a:rPr lang="fr-FR"/>
              <a:pPr>
                <a:defRPr/>
              </a:pPr>
              <a:t>11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86076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DET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4126"/>
            <a:ext cx="6324600" cy="5344274"/>
          </a:xfrm>
        </p:spPr>
        <p:txBody>
          <a:bodyPr>
            <a:normAutofit/>
          </a:bodyPr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Output mode cleaner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4 cavity tested, Finesse 15% lower than target. No impact expected on the sensitivity 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Mechanics being improved to avoid birefringence in the cavity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Two cavities in series locked (test over 24h)</a:t>
            </a:r>
            <a:endParaRPr lang="en-US" sz="1600" dirty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SDB1 assembling at the site has started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Photodiodes electronics: in production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Phase camera: </a:t>
            </a:r>
            <a:r>
              <a:rPr lang="en-US" sz="1800" dirty="0" smtClean="0">
                <a:latin typeface="Cambria" pitchFamily="18" charset="0"/>
              </a:rPr>
              <a:t>Prototype tests in progress</a:t>
            </a:r>
          </a:p>
          <a:p>
            <a:pPr>
              <a:buClrTx/>
              <a:buNone/>
            </a:pPr>
            <a:r>
              <a:rPr lang="en-US" sz="1800" dirty="0" smtClean="0">
                <a:latin typeface="Cambria" pitchFamily="18" charset="0"/>
              </a:rPr>
              <a:t>Installation expected to start by the end of the</a:t>
            </a:r>
          </a:p>
          <a:p>
            <a:pPr>
              <a:buClrTx/>
              <a:buNone/>
            </a:pPr>
            <a:r>
              <a:rPr lang="en-US" sz="1800" dirty="0" smtClean="0">
                <a:latin typeface="Cambria" pitchFamily="18" charset="0"/>
              </a:rPr>
              <a:t>year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Minitower suspended benches: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one bench delivered, insertion tool prepared</a:t>
            </a:r>
          </a:p>
          <a:p>
            <a:pPr>
              <a:buClrTx/>
              <a:buFont typeface="Wingdings" pitchFamily="2" charset="2"/>
              <a:buChar char="q"/>
            </a:pPr>
            <a:endParaRPr lang="en-US" dirty="0">
              <a:latin typeface="Cambria" pitchFamily="18" charset="0"/>
            </a:endParaRPr>
          </a:p>
        </p:txBody>
      </p:sp>
      <p:pic>
        <p:nvPicPr>
          <p:cNvPr id="22" name="Image 1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6852853" y="905572"/>
            <a:ext cx="2083095" cy="2224640"/>
          </a:xfrm>
          <a:prstGeom prst="rect">
            <a:avLst/>
          </a:prstGeom>
        </p:spPr>
      </p:pic>
      <p:pic>
        <p:nvPicPr>
          <p:cNvPr id="23" name="Imag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146" y="3626190"/>
            <a:ext cx="3222875" cy="24171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70175" y="3110111"/>
            <a:ext cx="1306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smtClean="0">
                <a:effectLst/>
                <a:latin typeface="Cambria" pitchFamily="18" charset="0"/>
              </a:rPr>
              <a:t>2 OMC cavities</a:t>
            </a:r>
            <a:endParaRPr lang="en-GB" sz="1400" i="1" dirty="0">
              <a:effectLst/>
              <a:latin typeface="Cambr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40354" y="6036533"/>
            <a:ext cx="29455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smtClean="0">
                <a:effectLst/>
                <a:latin typeface="Cambria" pitchFamily="18" charset="0"/>
              </a:rPr>
              <a:t>New suspended bench in a minitower</a:t>
            </a:r>
            <a:endParaRPr lang="en-GB" sz="1400" i="1" dirty="0">
              <a:effectLst/>
              <a:latin typeface="Cambria" pitchFamily="18" charset="0"/>
            </a:endParaRPr>
          </a:p>
        </p:txBody>
      </p:sp>
      <p:sp>
        <p:nvSpPr>
          <p:cNvPr id="10" name="Rectangle 2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524625"/>
            <a:ext cx="2133600" cy="4762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E173A6C-60FB-420C-9795-70D997F74414}" type="slidenum">
              <a:rPr lang="fr-FR"/>
              <a:pPr>
                <a:defRPr/>
              </a:pPr>
              <a:t>12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6241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DAQ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979488"/>
            <a:ext cx="8305800" cy="4876800"/>
          </a:xfrm>
        </p:spPr>
        <p:txBody>
          <a:bodyPr/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General purpose electronics: DAQ-box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Some components are available and are being tested, 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The rest is currently being produced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Interface between real-time PC and data network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Design of </a:t>
            </a:r>
            <a:r>
              <a:rPr lang="en-US" sz="1600" dirty="0" err="1" smtClean="0">
                <a:latin typeface="Cambria" pitchFamily="18" charset="0"/>
              </a:rPr>
              <a:t>PCIe</a:t>
            </a:r>
            <a:r>
              <a:rPr lang="en-US" sz="1600" dirty="0" smtClean="0">
                <a:latin typeface="Cambria" pitchFamily="18" charset="0"/>
              </a:rPr>
              <a:t> boards and selection of new real-time PC on going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Electronics for environmental monitoring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Slow monitoring: boards production completed, installation to start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Fast monitoring: boards production completed, purchasing the sensors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General infrastructure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Rack being installed upon needs (INJ/PSL/SBE/DET/TCS)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DAQ running for PSL, INJ, SBE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Software framework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Process monitoring web interface widely used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Upgrade of </a:t>
            </a:r>
            <a:r>
              <a:rPr lang="en-US" sz="1600" dirty="0" err="1" smtClean="0">
                <a:latin typeface="Cambria" pitchFamily="18" charset="0"/>
              </a:rPr>
              <a:t>dataDisplay</a:t>
            </a:r>
            <a:r>
              <a:rPr lang="en-US" sz="1600" dirty="0" smtClean="0">
                <a:latin typeface="Cambria" pitchFamily="18" charset="0"/>
              </a:rPr>
              <a:t> and the main control packages in progress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Finalizing the estimates of the EGO machines for DAQ</a:t>
            </a:r>
          </a:p>
          <a:p>
            <a:pPr lvl="1">
              <a:buClrTx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 lvl="1"/>
            <a:endParaRPr lang="en-US" sz="1600" dirty="0">
              <a:latin typeface="Cambria" pitchFamily="18" charset="0"/>
            </a:endParaRPr>
          </a:p>
          <a:p>
            <a:pPr lvl="1"/>
            <a:endParaRPr lang="en-US" dirty="0" smtClean="0">
              <a:latin typeface="Cambria" pitchFamily="18" charset="0"/>
            </a:endParaRPr>
          </a:p>
          <a:p>
            <a:pPr lvl="1"/>
            <a:endParaRPr lang="en-US" dirty="0" smtClean="0">
              <a:latin typeface="Cambria" pitchFamily="18" charset="0"/>
            </a:endParaRPr>
          </a:p>
          <a:p>
            <a:pPr lvl="1"/>
            <a:endParaRPr lang="en-US" dirty="0" smtClean="0">
              <a:latin typeface="Cambria" pitchFamily="18" charset="0"/>
            </a:endParaRPr>
          </a:p>
          <a:p>
            <a:pPr lvl="1"/>
            <a:endParaRPr lang="en-US" dirty="0" smtClean="0">
              <a:latin typeface="Cambria" pitchFamily="18" charset="0"/>
            </a:endParaRPr>
          </a:p>
          <a:p>
            <a:pPr lvl="1"/>
            <a:endParaRPr lang="en-US" dirty="0" smtClean="0">
              <a:latin typeface="Cambria" pitchFamily="18" charset="0"/>
            </a:endParaRPr>
          </a:p>
          <a:p>
            <a:endParaRPr lang="en-US" dirty="0">
              <a:latin typeface="Cambr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10700" y="5143500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 smtClean="0">
              <a:latin typeface="Gotham Medium"/>
              <a:cs typeface="Gotham Medium"/>
            </a:endParaRPr>
          </a:p>
        </p:txBody>
      </p:sp>
      <p:sp>
        <p:nvSpPr>
          <p:cNvPr id="8" name="Rectangle 2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524625"/>
            <a:ext cx="2133600" cy="4762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E173A6C-60FB-420C-9795-70D997F74414}" type="slidenum">
              <a:rPr lang="fr-FR"/>
              <a:pPr>
                <a:defRPr/>
              </a:pPr>
              <a:t>13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98783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361950" y="913135"/>
            <a:ext cx="8420100" cy="4495800"/>
          </a:xfrm>
        </p:spPr>
        <p:txBody>
          <a:bodyPr/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Beam Splitter payload ready to be suspended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Input payload #1 under tests (monolithic suspension</a:t>
            </a:r>
          </a:p>
          <a:p>
            <a:pPr>
              <a:buClrTx/>
              <a:buSzPct val="100000"/>
              <a:buNone/>
            </a:pPr>
            <a:r>
              <a:rPr lang="en-US" sz="1600" dirty="0" smtClean="0">
                <a:latin typeface="Cambria" pitchFamily="18" charset="0"/>
              </a:rPr>
              <a:t>assembling procedure has been validated)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Input payload #2: in production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PR payload: in production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End mirror payload #1 ordered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End mirror payload #2 and SR payload ordered</a:t>
            </a:r>
          </a:p>
          <a:p>
            <a:pPr>
              <a:buClrTx/>
              <a:buSzPct val="100000"/>
              <a:buNone/>
            </a:pPr>
            <a:r>
              <a:rPr lang="en-US" sz="1600" dirty="0" smtClean="0">
                <a:latin typeface="Cambria" pitchFamily="18" charset="0"/>
              </a:rPr>
              <a:t>by the end of the year</a:t>
            </a:r>
          </a:p>
          <a:p>
            <a:pPr lvl="1"/>
            <a:endParaRPr lang="en-US" sz="1600" dirty="0" smtClean="0">
              <a:latin typeface="Cambria" pitchFamily="18" charset="0"/>
            </a:endParaRPr>
          </a:p>
          <a:p>
            <a:pPr lvl="1"/>
            <a:endParaRPr lang="en-US" sz="1600" dirty="0">
              <a:latin typeface="Cambr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PAY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7" name="Immagine 4" descr="Screen shot 2014-11-07 at 18.18.5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69" y="3417888"/>
            <a:ext cx="4216566" cy="2504162"/>
          </a:xfrm>
          <a:prstGeom prst="rect">
            <a:avLst/>
          </a:prstGeom>
        </p:spPr>
      </p:pic>
      <p:pic>
        <p:nvPicPr>
          <p:cNvPr id="12" name="Immagine 9" descr="Screen shot 2014-11-07 at 18.33.18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640" y="1021440"/>
            <a:ext cx="2991813" cy="378962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96702" y="4928636"/>
            <a:ext cx="10298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smtClean="0">
                <a:effectLst/>
                <a:latin typeface="Cambria" pitchFamily="18" charset="0"/>
              </a:rPr>
              <a:t>PR payload</a:t>
            </a:r>
            <a:endParaRPr lang="en-GB" sz="1400" i="1" dirty="0">
              <a:effectLst/>
              <a:latin typeface="Cambri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90091" y="6036533"/>
            <a:ext cx="2667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smtClean="0">
                <a:effectLst/>
                <a:latin typeface="Cambria" pitchFamily="18" charset="0"/>
              </a:rPr>
              <a:t>Hammering on dummy test mass</a:t>
            </a:r>
            <a:endParaRPr lang="en-GB" sz="1400" i="1" dirty="0">
              <a:latin typeface="Cambria" pitchFamily="18" charset="0"/>
            </a:endParaRPr>
          </a:p>
        </p:txBody>
      </p:sp>
      <p:sp>
        <p:nvSpPr>
          <p:cNvPr id="19" name="Rectangle 2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524625"/>
            <a:ext cx="2133600" cy="4762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E173A6C-60FB-420C-9795-70D997F74414}" type="slidenum">
              <a:rPr lang="fr-FR"/>
              <a:pPr>
                <a:defRPr/>
              </a:pPr>
              <a:t>14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85210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SAT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950" y="1169988"/>
            <a:ext cx="8420100" cy="4495800"/>
          </a:xfrm>
        </p:spPr>
        <p:txBody>
          <a:bodyPr/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Beam Splitter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Tower opened in July. Upgrade being completed.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West Input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Assembly of the new (lighter) F7 being completed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Integration of F7 and suspension of the payload</a:t>
            </a:r>
          </a:p>
          <a:p>
            <a:pPr lvl="1">
              <a:buClrTx/>
              <a:buNone/>
            </a:pPr>
            <a:r>
              <a:rPr lang="en-US" sz="1600" dirty="0" smtClean="0">
                <a:latin typeface="Cambria" pitchFamily="18" charset="0"/>
              </a:rPr>
              <a:t>with a dummy mirror scheduled at </a:t>
            </a:r>
            <a:r>
              <a:rPr lang="en-US" sz="1600" dirty="0" smtClean="0">
                <a:latin typeface="Cambria" pitchFamily="18" charset="0"/>
              </a:rPr>
              <a:t>end of </a:t>
            </a:r>
            <a:r>
              <a:rPr lang="en-US" sz="1600" dirty="0" smtClean="0">
                <a:latin typeface="Cambria" pitchFamily="18" charset="0"/>
              </a:rPr>
              <a:t>November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Control electronics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4 boards under extensive testing (no issues so far)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Porting of the control software complete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Large orders being placed</a:t>
            </a:r>
          </a:p>
          <a:p>
            <a:pPr lvl="1">
              <a:buClrTx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 lvl="1"/>
            <a:endParaRPr lang="en-US" sz="1600" dirty="0" smtClean="0">
              <a:latin typeface="Cambria" pitchFamily="18" charset="0"/>
            </a:endParaRPr>
          </a:p>
          <a:p>
            <a:pPr lvl="1"/>
            <a:endParaRPr lang="en-US" sz="1600" dirty="0" smtClean="0">
              <a:latin typeface="Cambria" pitchFamily="18" charset="0"/>
            </a:endParaRPr>
          </a:p>
          <a:p>
            <a:pPr lvl="1"/>
            <a:endParaRPr lang="en-US" sz="1600" dirty="0">
              <a:latin typeface="Cambria" pitchFamily="18" charset="0"/>
            </a:endParaRPr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524625"/>
            <a:ext cx="2133600" cy="4762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E173A6C-60FB-420C-9795-70D997F74414}" type="slidenum">
              <a:rPr lang="fr-FR"/>
              <a:pPr>
                <a:defRPr/>
              </a:pPr>
              <a:t>15</a:t>
            </a:fld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825447" y="1561672"/>
            <a:ext cx="2947558" cy="4330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560758" y="5898901"/>
            <a:ext cx="33767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600" i="1" dirty="0" smtClean="0">
                <a:effectLst/>
                <a:latin typeface="Cambria" pitchFamily="18" charset="0"/>
              </a:rPr>
              <a:t>BS filter 7 (last suspension stage) and</a:t>
            </a:r>
          </a:p>
          <a:p>
            <a:pPr algn="ctr"/>
            <a:r>
              <a:rPr lang="it-IT" sz="1600" i="1" dirty="0" smtClean="0">
                <a:effectLst/>
                <a:latin typeface="Cambria" pitchFamily="18" charset="0"/>
              </a:rPr>
              <a:t>intermediate vacuum chamber</a:t>
            </a:r>
            <a:endParaRPr lang="en-US" sz="1600" i="1" dirty="0">
              <a:effectLst/>
              <a:latin typeface="Cambr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315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SBE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950" y="903288"/>
            <a:ext cx="8420100" cy="4495800"/>
          </a:xfrm>
        </p:spPr>
        <p:txBody>
          <a:bodyPr/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Production and installation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All 3 central building minitower installed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2 MSAS installed, one more in early December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Tests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2000" dirty="0" err="1" smtClean="0">
                <a:latin typeface="Cambria" pitchFamily="18" charset="0"/>
              </a:rPr>
              <a:t>MultiSAS</a:t>
            </a:r>
            <a:r>
              <a:rPr lang="en-US" sz="2000" dirty="0" smtClean="0">
                <a:latin typeface="Cambria" pitchFamily="18" charset="0"/>
              </a:rPr>
              <a:t> thermal shield designed and tested at </a:t>
            </a:r>
            <a:r>
              <a:rPr lang="en-US" sz="2000" dirty="0" err="1" smtClean="0">
                <a:latin typeface="Cambria" pitchFamily="18" charset="0"/>
              </a:rPr>
              <a:t>Nikhef</a:t>
            </a:r>
            <a:endParaRPr lang="en-US" sz="2000" dirty="0" smtClean="0">
              <a:latin typeface="Cambria" pitchFamily="18" charset="0"/>
            </a:endParaRPr>
          </a:p>
          <a:p>
            <a:pPr lvl="1">
              <a:buClrTx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Pre-commissioning of installed </a:t>
            </a:r>
            <a:r>
              <a:rPr lang="en-US" sz="2000" dirty="0" err="1" smtClean="0">
                <a:latin typeface="Cambria" pitchFamily="18" charset="0"/>
              </a:rPr>
              <a:t>multiSAS</a:t>
            </a:r>
            <a:r>
              <a:rPr lang="en-US" sz="2000" dirty="0" smtClean="0">
                <a:latin typeface="Cambria" pitchFamily="18" charset="0"/>
              </a:rPr>
              <a:t> in progress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2000" dirty="0" err="1" smtClean="0">
                <a:latin typeface="Cambria" pitchFamily="18" charset="0"/>
              </a:rPr>
              <a:t>MultiSAS</a:t>
            </a:r>
            <a:r>
              <a:rPr lang="en-US" sz="2000" dirty="0" smtClean="0">
                <a:latin typeface="Cambria" pitchFamily="18" charset="0"/>
              </a:rPr>
              <a:t>/bench control integration studies ongoing at </a:t>
            </a:r>
            <a:r>
              <a:rPr lang="en-US" sz="2000" dirty="0" err="1" smtClean="0">
                <a:latin typeface="Cambria" pitchFamily="18" charset="0"/>
              </a:rPr>
              <a:t>Nikhef</a:t>
            </a:r>
            <a:r>
              <a:rPr lang="en-US" sz="2000" dirty="0" smtClean="0">
                <a:latin typeface="Cambria" pitchFamily="18" charset="0"/>
              </a:rPr>
              <a:t> </a:t>
            </a:r>
          </a:p>
          <a:p>
            <a:pPr lvl="1"/>
            <a:endParaRPr lang="en-US" dirty="0" smtClean="0">
              <a:latin typeface="Cambria" pitchFamily="18" charset="0"/>
            </a:endParaRPr>
          </a:p>
          <a:p>
            <a:pPr lvl="1"/>
            <a:endParaRPr lang="en-US" dirty="0" smtClean="0">
              <a:latin typeface="Cambria" pitchFamily="18" charset="0"/>
            </a:endParaRPr>
          </a:p>
          <a:p>
            <a:pPr lvl="1"/>
            <a:endParaRPr lang="en-US" dirty="0">
              <a:latin typeface="Cambri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515350" y="6002344"/>
            <a:ext cx="4572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latin typeface="Cambria" pitchFamily="18" charset="0"/>
              </a:rPr>
              <a:pPr/>
              <a:t>16</a:t>
            </a:fld>
            <a:endParaRPr lang="en-US" dirty="0">
              <a:latin typeface="Cambria" pitchFamily="18" charset="0"/>
            </a:endParaRPr>
          </a:p>
        </p:txBody>
      </p:sp>
      <p:pic>
        <p:nvPicPr>
          <p:cNvPr id="7" name="Picture 6" descr="sprb_mt_installation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330" y="3575388"/>
            <a:ext cx="3995220" cy="2700000"/>
          </a:xfrm>
          <a:prstGeom prst="rect">
            <a:avLst/>
          </a:prstGeom>
        </p:spPr>
      </p:pic>
      <p:pic>
        <p:nvPicPr>
          <p:cNvPr id="8" name="Picture 7" descr="sdb2_pic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389" y="3575388"/>
            <a:ext cx="3600000" cy="2700000"/>
          </a:xfrm>
          <a:prstGeom prst="rect">
            <a:avLst/>
          </a:prstGeom>
        </p:spPr>
      </p:pic>
      <p:pic>
        <p:nvPicPr>
          <p:cNvPr id="9" name="Picture 8" descr="sib2_at_virgo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31" y="3575388"/>
            <a:ext cx="2015055" cy="270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2731" y="5967611"/>
            <a:ext cx="25052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  <a:latin typeface="Cambria" pitchFamily="18" charset="0"/>
              </a:rPr>
              <a:t>SIB2 MSAS</a:t>
            </a:r>
            <a:endParaRPr lang="en-US" sz="1400" dirty="0"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57786" y="5967611"/>
            <a:ext cx="25052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  <a:latin typeface="Cambria" pitchFamily="18" charset="0"/>
              </a:rPr>
              <a:t>SPRB minitower</a:t>
            </a:r>
            <a:endParaRPr lang="en-US" sz="1400" dirty="0"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0389" y="5967611"/>
            <a:ext cx="25052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  <a:latin typeface="Cambria" pitchFamily="18" charset="0"/>
              </a:rPr>
              <a:t>SDB2 MSAS</a:t>
            </a:r>
            <a:endParaRPr lang="en-US" sz="1400" dirty="0"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13" name="Rectangle 2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524625"/>
            <a:ext cx="2133600" cy="4762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E173A6C-60FB-420C-9795-70D997F74414}" type="slidenum">
              <a:rPr lang="fr-FR"/>
              <a:pPr>
                <a:defRPr/>
              </a:pPr>
              <a:t>16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89368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79488"/>
            <a:ext cx="8420100" cy="4495800"/>
          </a:xfrm>
        </p:spPr>
        <p:txBody>
          <a:bodyPr/>
          <a:lstStyle/>
          <a:p>
            <a:pPr>
              <a:buClrTx/>
              <a:buFont typeface="Wingdings" pitchFamily="2" charset="2"/>
              <a:buChar char="q"/>
            </a:pPr>
            <a:r>
              <a:rPr lang="en-US" sz="1600" dirty="0" err="1" smtClean="0">
                <a:latin typeface="Cambria" pitchFamily="18" charset="0"/>
              </a:rPr>
              <a:t>Cryotraps</a:t>
            </a:r>
            <a:r>
              <a:rPr lang="en-US" sz="1600" dirty="0" smtClean="0">
                <a:latin typeface="Cambria" pitchFamily="18" charset="0"/>
              </a:rPr>
              <a:t>: installation of NE </a:t>
            </a:r>
            <a:r>
              <a:rPr lang="en-US" sz="1600" dirty="0" err="1" smtClean="0">
                <a:latin typeface="Cambria" pitchFamily="18" charset="0"/>
              </a:rPr>
              <a:t>cryotrap</a:t>
            </a:r>
            <a:r>
              <a:rPr lang="en-US" sz="1600" dirty="0" smtClean="0">
                <a:latin typeface="Cambria" pitchFamily="18" charset="0"/>
              </a:rPr>
              <a:t> baffles completed. Procurement of parts for the remaining two </a:t>
            </a:r>
            <a:r>
              <a:rPr lang="en-US" sz="1600" dirty="0" err="1" smtClean="0">
                <a:latin typeface="Cambria" pitchFamily="18" charset="0"/>
              </a:rPr>
              <a:t>cryotraps</a:t>
            </a:r>
            <a:r>
              <a:rPr lang="en-US" sz="1600" dirty="0" smtClean="0">
                <a:latin typeface="Cambria" pitchFamily="18" charset="0"/>
              </a:rPr>
              <a:t> in progress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Beam splitter: baffles </a:t>
            </a:r>
            <a:r>
              <a:rPr lang="en-US" sz="1600" dirty="0" smtClean="0">
                <a:latin typeface="Cambria" pitchFamily="18" charset="0"/>
              </a:rPr>
              <a:t>produced.</a:t>
            </a:r>
            <a:endParaRPr lang="en-US" sz="1600" dirty="0" smtClean="0">
              <a:latin typeface="Cambria" pitchFamily="18" charset="0"/>
            </a:endParaRPr>
          </a:p>
          <a:p>
            <a:pPr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The technique of AR coating on steel has been validated and becomes the</a:t>
            </a:r>
          </a:p>
          <a:p>
            <a:pPr>
              <a:buClrTx/>
              <a:buNone/>
            </a:pPr>
            <a:r>
              <a:rPr lang="en-US" sz="1600" dirty="0" smtClean="0">
                <a:latin typeface="Cambria" pitchFamily="18" charset="0"/>
              </a:rPr>
              <a:t>new baseline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Central links: steel substrates produced, to be coated soon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DET baffles and diaphragms: production started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Input mirrors: relevant interface with PAY/TCS. Design being completed</a:t>
            </a:r>
          </a:p>
          <a:p>
            <a:pPr>
              <a:buClrTx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 lvl="1">
              <a:buClrTx/>
              <a:buFont typeface="Wingdings" pitchFamily="2" charset="2"/>
              <a:buChar char="q"/>
            </a:pPr>
            <a:endParaRPr lang="en-US" sz="1600" dirty="0">
              <a:latin typeface="Cambria" pitchFamily="18" charset="0"/>
            </a:endParaRPr>
          </a:p>
        </p:txBody>
      </p:sp>
      <p:pic>
        <p:nvPicPr>
          <p:cNvPr id="7" name="Picture 6" descr="BafCryoNE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4227116"/>
            <a:ext cx="4379610" cy="1803979"/>
          </a:xfrm>
          <a:prstGeom prst="rect">
            <a:avLst/>
          </a:prstGeom>
        </p:spPr>
      </p:pic>
      <p:pic>
        <p:nvPicPr>
          <p:cNvPr id="8" name="Picture 7" descr="BSBaf.jpg"/>
          <p:cNvPicPr/>
          <p:nvPr/>
        </p:nvPicPr>
        <p:blipFill>
          <a:blip r:embed="rId3" cstate="screen"/>
          <a:stretch>
            <a:fillRect/>
          </a:stretch>
        </p:blipFill>
        <p:spPr>
          <a:xfrm>
            <a:off x="7193385" y="1739900"/>
            <a:ext cx="1506115" cy="1181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7423596" y="2808288"/>
            <a:ext cx="950901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600" dirty="0" smtClean="0">
                <a:latin typeface="Cambria" pitchFamily="18" charset="0"/>
              </a:rPr>
              <a:t>BS baffle</a:t>
            </a:r>
            <a:endParaRPr lang="en-US" sz="1600" dirty="0">
              <a:latin typeface="Cambria" pitchFamily="18" charset="0"/>
            </a:endParaRPr>
          </a:p>
        </p:txBody>
      </p:sp>
      <p:pic>
        <p:nvPicPr>
          <p:cNvPr id="13" name="Picture 12" descr="BS-WI_and_TCS.png"/>
          <p:cNvPicPr/>
          <p:nvPr/>
        </p:nvPicPr>
        <p:blipFill>
          <a:blip r:embed="rId4" cstate="screen"/>
          <a:stretch>
            <a:fillRect/>
          </a:stretch>
        </p:blipFill>
        <p:spPr>
          <a:xfrm>
            <a:off x="5150296" y="3684588"/>
            <a:ext cx="2921493" cy="2895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78761" y="3417888"/>
            <a:ext cx="3926075" cy="33855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1600" i="1" dirty="0" smtClean="0">
                <a:effectLst/>
                <a:latin typeface="Cambria" pitchFamily="18" charset="0"/>
              </a:rPr>
              <a:t>Delicate integration with TCS in WI-BS link</a:t>
            </a:r>
            <a:endParaRPr lang="en-US" sz="1600" i="1" dirty="0">
              <a:effectLst/>
              <a:latin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69301" y="6068368"/>
            <a:ext cx="23635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600" i="1" dirty="0" smtClean="0">
                <a:effectLst/>
                <a:latin typeface="Cambria" pitchFamily="18" charset="0"/>
              </a:rPr>
              <a:t>Baffling NE arm cryotrap</a:t>
            </a:r>
            <a:endParaRPr lang="en-US" sz="1600" i="1" dirty="0">
              <a:effectLst/>
              <a:latin typeface="Cambria" pitchFamily="18" charset="0"/>
            </a:endParaRPr>
          </a:p>
        </p:txBody>
      </p:sp>
      <p:sp>
        <p:nvSpPr>
          <p:cNvPr id="16" name="Rectangle 2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524625"/>
            <a:ext cx="2133600" cy="4762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E173A6C-60FB-420C-9795-70D997F74414}" type="slidenum">
              <a:rPr lang="fr-FR"/>
              <a:pPr>
                <a:defRPr/>
              </a:pPr>
              <a:t>17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27375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138703" y="2025008"/>
            <a:ext cx="5890997" cy="2346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VAC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950" y="1020566"/>
            <a:ext cx="8420100" cy="4495800"/>
          </a:xfrm>
        </p:spPr>
        <p:txBody>
          <a:bodyPr/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WE </a:t>
            </a:r>
            <a:r>
              <a:rPr lang="en-US" sz="1600" dirty="0" err="1" smtClean="0">
                <a:latin typeface="Cambria" pitchFamily="18" charset="0"/>
              </a:rPr>
              <a:t>cryotrap</a:t>
            </a:r>
            <a:r>
              <a:rPr lang="en-US" sz="1600" dirty="0" smtClean="0">
                <a:latin typeface="Cambria" pitchFamily="18" charset="0"/>
              </a:rPr>
              <a:t> in vacuum since June. NE </a:t>
            </a:r>
            <a:r>
              <a:rPr lang="en-US" sz="1600" dirty="0" err="1" smtClean="0">
                <a:latin typeface="Cambria" pitchFamily="18" charset="0"/>
              </a:rPr>
              <a:t>cryotrap</a:t>
            </a:r>
            <a:r>
              <a:rPr lang="en-US" sz="1600" dirty="0" smtClean="0">
                <a:latin typeface="Cambria" pitchFamily="18" charset="0"/>
              </a:rPr>
              <a:t> installed, NI to be installed in mid-</a:t>
            </a:r>
            <a:r>
              <a:rPr lang="en-US" sz="1600" dirty="0" err="1" smtClean="0">
                <a:latin typeface="Cambria" pitchFamily="18" charset="0"/>
              </a:rPr>
              <a:t>december</a:t>
            </a: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LN2 reservoir installed at WE building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IMC cavity in vacuum since months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Main parts of new central links installed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First racks of new control system in operation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All </a:t>
            </a:r>
            <a:r>
              <a:rPr lang="en-US" sz="1600" dirty="0" smtClean="0">
                <a:latin typeface="Cambria" pitchFamily="18" charset="0"/>
              </a:rPr>
              <a:t>Intermediate Vacuum Chambers </a:t>
            </a:r>
            <a:r>
              <a:rPr lang="en-US" sz="1600" dirty="0" smtClean="0">
                <a:latin typeface="Cambria" pitchFamily="18" charset="0"/>
              </a:rPr>
              <a:t>produced. Main parts installed for NI, WI, BS, SR 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“Small” </a:t>
            </a:r>
            <a:r>
              <a:rPr lang="en-US" sz="1600" dirty="0" err="1" smtClean="0">
                <a:latin typeface="Cambria" pitchFamily="18" charset="0"/>
              </a:rPr>
              <a:t>cryotraps</a:t>
            </a:r>
            <a:r>
              <a:rPr lang="en-US" sz="1600" dirty="0" smtClean="0">
                <a:latin typeface="Cambria" pitchFamily="18" charset="0"/>
              </a:rPr>
              <a:t> for injection/detection towers in construction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Procurement of VAC parts almost complete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/>
          </a:p>
        </p:txBody>
      </p:sp>
      <p:pic>
        <p:nvPicPr>
          <p:cNvPr id="7" name="Picture 6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26859" y="1944528"/>
            <a:ext cx="4546600" cy="2445250"/>
          </a:xfrm>
          <a:prstGeom prst="rect">
            <a:avLst/>
          </a:prstGeom>
          <a:noFill/>
        </p:spPr>
      </p:pic>
      <p:sp>
        <p:nvSpPr>
          <p:cNvPr id="10" name="Rectangle 2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524625"/>
            <a:ext cx="2133600" cy="4762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E173A6C-60FB-420C-9795-70D997F74414}" type="slidenum">
              <a:rPr lang="fr-FR"/>
              <a:pPr>
                <a:defRPr/>
              </a:pPr>
              <a:t>18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24832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INF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10" name="Rectangle 2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524625"/>
            <a:ext cx="2133600" cy="4762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E173A6C-60FB-420C-9795-70D997F74414}" type="slidenum">
              <a:rPr lang="fr-FR"/>
              <a:pPr>
                <a:defRPr/>
              </a:pPr>
              <a:t>19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406400" y="1023015"/>
            <a:ext cx="6807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dirty="0" smtClean="0">
                <a:effectLst/>
                <a:latin typeface="Cambria" pitchFamily="18" charset="0"/>
              </a:rPr>
              <a:t>Foundations for the LN2 tanks completed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effectLst/>
                <a:latin typeface="Cambria" pitchFamily="18" charset="0"/>
              </a:rPr>
              <a:t>Preparatory works for the new data cable/power distribution in the central building completed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effectLst/>
                <a:latin typeface="Cambria" pitchFamily="18" charset="0"/>
              </a:rPr>
              <a:t>Structural modifications in the end buildings for the minitower installation: executive design completed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effectLst/>
                <a:latin typeface="Cambria" pitchFamily="18" charset="0"/>
              </a:rPr>
              <a:t>HVAC in the central building: modification proposed to improve the cleanliness. Change request accepted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effectLst/>
                <a:latin typeface="Cambria" pitchFamily="18" charset="0"/>
              </a:rPr>
              <a:t>Topographic activity for positioning/alignment of the towers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effectLst/>
                <a:latin typeface="Cambria" pitchFamily="18" charset="0"/>
              </a:rPr>
              <a:t>Installation of the rails for the SIB2/SDB2 minitowers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effectLst/>
                <a:latin typeface="Cambria" pitchFamily="18" charset="0"/>
              </a:rPr>
              <a:t> Executive design for the enlargement of the 1500W clean room completed</a:t>
            </a:r>
          </a:p>
        </p:txBody>
      </p:sp>
    </p:spTree>
    <p:extLst>
      <p:ext uri="{BB962C8B-B14F-4D97-AF65-F5344CB8AC3E}">
        <p14:creationId xmlns="" xmlns:p14="http://schemas.microsoft.com/office/powerpoint/2010/main" val="127493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PSL: High power fiber amplifier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79488"/>
            <a:ext cx="8077200" cy="4876800"/>
          </a:xfrm>
        </p:spPr>
        <p:txBody>
          <a:bodyPr/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ALS 50W fiber amp under test at Nice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fr-FR" sz="2000" dirty="0">
                <a:latin typeface="Cambria" pitchFamily="18" charset="0"/>
              </a:rPr>
              <a:t>Designed for 9.5A pumping diodes, </a:t>
            </a:r>
            <a:r>
              <a:rPr lang="fr-FR" sz="2000" dirty="0" smtClean="0">
                <a:latin typeface="Cambria" pitchFamily="18" charset="0"/>
              </a:rPr>
              <a:t>Seed Laser power is </a:t>
            </a:r>
            <a:r>
              <a:rPr lang="fr-FR" sz="2000" dirty="0">
                <a:latin typeface="Cambria" pitchFamily="18" charset="0"/>
              </a:rPr>
              <a:t>30 mW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Experimental setup for measuring the noise figures while monitoring the power output</a:t>
            </a:r>
          </a:p>
          <a:p>
            <a:pPr>
              <a:buClrTx/>
              <a:buSzPct val="100000"/>
              <a:buNone/>
            </a:pPr>
            <a:r>
              <a:rPr lang="en-US" sz="2000" dirty="0" smtClean="0">
                <a:latin typeface="Cambria" pitchFamily="18" charset="0"/>
              </a:rPr>
              <a:t>→ More than 700 hrs of operation at 90% of nominal values</a:t>
            </a:r>
          </a:p>
          <a:p>
            <a:pPr>
              <a:buClrTx/>
              <a:buSzPct val="100000"/>
              <a:buNone/>
            </a:pPr>
            <a:r>
              <a:rPr lang="en-US" sz="2000" dirty="0" smtClean="0">
                <a:latin typeface="Cambria" pitchFamily="18" charset="0"/>
              </a:rPr>
              <a:t>→ No sign of non-linear effects</a:t>
            </a:r>
          </a:p>
          <a:p>
            <a:pPr>
              <a:buClrTx/>
              <a:buSzPct val="100000"/>
              <a:buNone/>
            </a:pPr>
            <a:endParaRPr lang="en-US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Roadmap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The team considers that these results are</a:t>
            </a:r>
          </a:p>
          <a:p>
            <a:pPr lvl="1">
              <a:buClrTx/>
              <a:buNone/>
            </a:pPr>
            <a:r>
              <a:rPr lang="en-US" sz="2000" dirty="0" smtClean="0">
                <a:latin typeface="Cambria" pitchFamily="18" charset="0"/>
              </a:rPr>
              <a:t> promising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Starting to study the scheme for the coherent summation of several laser amplifiers to reach the required power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At the same time look carefully at the developments done in other labs</a:t>
            </a:r>
          </a:p>
          <a:p>
            <a:pPr lvl="1">
              <a:buClrTx/>
              <a:buFont typeface="Wingdings" pitchFamily="2" charset="2"/>
              <a:buChar char="q"/>
            </a:pPr>
            <a:endParaRPr lang="en-US" dirty="0" smtClean="0">
              <a:latin typeface="Cambria" pitchFamily="18" charset="0"/>
            </a:endParaRPr>
          </a:p>
          <a:p>
            <a:pPr lvl="1"/>
            <a:endParaRPr lang="en-US" dirty="0"/>
          </a:p>
        </p:txBody>
      </p:sp>
      <p:grpSp>
        <p:nvGrpSpPr>
          <p:cNvPr id="13" name="Grouper 22"/>
          <p:cNvGrpSpPr/>
          <p:nvPr/>
        </p:nvGrpSpPr>
        <p:grpSpPr>
          <a:xfrm>
            <a:off x="5841122" y="2887578"/>
            <a:ext cx="3343974" cy="1769755"/>
            <a:chOff x="7370375" y="3013616"/>
            <a:chExt cx="4186985" cy="1999291"/>
          </a:xfrm>
        </p:grpSpPr>
        <p:pic>
          <p:nvPicPr>
            <p:cNvPr id="14" name="Image 3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0375" y="3025498"/>
              <a:ext cx="4186985" cy="19874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ZoneTexte 9"/>
            <p:cNvSpPr txBox="1"/>
            <p:nvPr/>
          </p:nvSpPr>
          <p:spPr>
            <a:xfrm>
              <a:off x="7395402" y="3013616"/>
              <a:ext cx="1193939" cy="64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rgbClr val="0000FF"/>
                  </a:solidFill>
                  <a:effectLst/>
                  <a:latin typeface="Cambria" pitchFamily="18" charset="0"/>
                </a:rPr>
                <a:t>ALS fiber ampli</a:t>
              </a:r>
              <a:endParaRPr lang="fr-FR" sz="1400" dirty="0">
                <a:solidFill>
                  <a:srgbClr val="0000FF"/>
                </a:solidFill>
                <a:effectLst/>
                <a:latin typeface="Cambria" pitchFamily="18" charset="0"/>
              </a:endParaRPr>
            </a:p>
          </p:txBody>
        </p:sp>
        <p:sp>
          <p:nvSpPr>
            <p:cNvPr id="17" name="ZoneTexte 11"/>
            <p:cNvSpPr txBox="1"/>
            <p:nvPr/>
          </p:nvSpPr>
          <p:spPr>
            <a:xfrm>
              <a:off x="8686712" y="3377788"/>
              <a:ext cx="839184" cy="3797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rgbClr val="008000"/>
                  </a:solidFill>
                  <a:effectLst/>
                  <a:latin typeface="Cambria" pitchFamily="18" charset="0"/>
                </a:rPr>
                <a:t>NPRO</a:t>
              </a:r>
              <a:endParaRPr lang="fr-FR" sz="1400" dirty="0">
                <a:solidFill>
                  <a:srgbClr val="008000"/>
                </a:solidFill>
                <a:effectLst/>
                <a:latin typeface="Cambria" pitchFamily="18" charset="0"/>
              </a:endParaRPr>
            </a:p>
          </p:txBody>
        </p:sp>
        <p:sp>
          <p:nvSpPr>
            <p:cNvPr id="19" name="ZoneTexte 17"/>
            <p:cNvSpPr txBox="1"/>
            <p:nvPr/>
          </p:nvSpPr>
          <p:spPr>
            <a:xfrm>
              <a:off x="8187825" y="4526987"/>
              <a:ext cx="2104843" cy="3797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>
                  <a:solidFill>
                    <a:srgbClr val="FF0000"/>
                  </a:solidFill>
                  <a:effectLst/>
                  <a:latin typeface="Cambria" pitchFamily="18" charset="0"/>
                </a:rPr>
                <a:t>Measurement</a:t>
              </a:r>
              <a:r>
                <a:rPr lang="fr-FR" sz="1400" dirty="0" smtClean="0">
                  <a:solidFill>
                    <a:srgbClr val="FF0000"/>
                  </a:solidFill>
                  <a:effectLst/>
                  <a:latin typeface="Cambria" pitchFamily="18" charset="0"/>
                </a:rPr>
                <a:t> </a:t>
              </a:r>
              <a:r>
                <a:rPr lang="fr-FR" sz="1400" dirty="0" err="1" smtClean="0">
                  <a:solidFill>
                    <a:srgbClr val="FF0000"/>
                  </a:solidFill>
                  <a:effectLst/>
                  <a:latin typeface="Cambria" pitchFamily="18" charset="0"/>
                </a:rPr>
                <a:t>floor</a:t>
              </a:r>
              <a:endParaRPr lang="fr-FR" sz="1400" dirty="0">
                <a:solidFill>
                  <a:srgbClr val="FF0000"/>
                </a:solidFill>
                <a:effectLst/>
                <a:latin typeface="Cambria" pitchFamily="18" charset="0"/>
              </a:endParaRPr>
            </a:p>
          </p:txBody>
        </p:sp>
      </p:grpSp>
      <p:sp>
        <p:nvSpPr>
          <p:cNvPr id="21" name="Rectangle 2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524625"/>
            <a:ext cx="2133600" cy="4762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E173A6C-60FB-420C-9795-70D997F74414}" type="slidenum">
              <a:rPr lang="fr-FR"/>
              <a:pPr>
                <a:defRPr/>
              </a:pPr>
              <a:t>20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76872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Planning: top level milestones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187" y="5036175"/>
            <a:ext cx="910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effectLst/>
                <a:latin typeface="Cambria" pitchFamily="18" charset="0"/>
              </a:rPr>
              <a:t>The interferometer is expected to be operational by the end of 2015</a:t>
            </a:r>
            <a:endParaRPr lang="en-GB" dirty="0">
              <a:effectLst/>
              <a:latin typeface="Cambria" pitchFamily="18" charset="0"/>
            </a:endParaRPr>
          </a:p>
        </p:txBody>
      </p:sp>
      <p:sp>
        <p:nvSpPr>
          <p:cNvPr id="19" name="Rectangle 2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524625"/>
            <a:ext cx="2133600" cy="4762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E173A6C-60FB-420C-9795-70D997F74414}" type="slidenum">
              <a:rPr lang="fr-FR"/>
              <a:pPr>
                <a:defRPr/>
              </a:pPr>
              <a:t>21</a:t>
            </a:fld>
            <a:endParaRPr lang="fr-FR" dirty="0"/>
          </a:p>
        </p:txBody>
      </p:sp>
      <p:pic>
        <p:nvPicPr>
          <p:cNvPr id="6146" name="Picture 2" descr="C:\Users\Genin\AppData\Local\Temp\PlanningEric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24036" y="1176988"/>
            <a:ext cx="7275936" cy="3239749"/>
          </a:xfrm>
          <a:prstGeom prst="rect">
            <a:avLst/>
          </a:prstGeom>
          <a:noFill/>
          <a:effectLst>
            <a:outerShdw blurRad="292100" dist="139700" dir="2700000" algn="ctr" rotWithShape="0">
              <a:schemeClr val="tx1">
                <a:alpha val="65000"/>
              </a:scheme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54900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173A6C-60FB-420C-9795-70D997F74414}" type="slidenum">
              <a:rPr lang="fr-FR" smtClean="0">
                <a:latin typeface="Cambria" pitchFamily="18" charset="0"/>
              </a:rPr>
              <a:pPr>
                <a:defRPr/>
              </a:pPr>
              <a:t>22</a:t>
            </a:fld>
            <a:endParaRPr lang="fr-FR" dirty="0">
              <a:latin typeface="Cambr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68512" y="996962"/>
            <a:ext cx="7006975" cy="3741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1766888" y="-4763"/>
            <a:ext cx="7315200" cy="6096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INJ overview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092476" y="4732981"/>
            <a:ext cx="5315191" cy="1537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948683" y="6133672"/>
            <a:ext cx="3252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smtClean="0">
                <a:effectLst/>
                <a:latin typeface="Cambria" pitchFamily="18" charset="0"/>
              </a:rPr>
              <a:t>Requirements from the Technical report</a:t>
            </a:r>
            <a:endParaRPr lang="en-GB" sz="1400" i="1" dirty="0">
              <a:effectLst/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835952"/>
            <a:ext cx="9144000" cy="5644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23</a:t>
            </a:fld>
            <a:endParaRPr lang="fr-FR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766888" y="-4763"/>
            <a:ext cx="7315200" cy="6096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Installed so</a:t>
            </a:r>
            <a:r>
              <a:rPr kumimoji="0" lang="en-US" sz="2400" b="1" i="1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far</a:t>
            </a:r>
            <a:endParaRPr kumimoji="0" lang="en-US" sz="2400" b="1" i="1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89780" y="5198723"/>
            <a:ext cx="793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Cambria" pitchFamily="18" charset="0"/>
              </a:rPr>
              <a:t>SIB1</a:t>
            </a:r>
            <a:endParaRPr lang="en-GB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8431" y="3994935"/>
            <a:ext cx="647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Cambria" pitchFamily="18" charset="0"/>
              </a:rPr>
              <a:t>EIB</a:t>
            </a:r>
            <a:endParaRPr lang="en-GB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43954" y="3203341"/>
            <a:ext cx="16260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Cambria" pitchFamily="18" charset="0"/>
              </a:rPr>
              <a:t>IMC</a:t>
            </a:r>
          </a:p>
          <a:p>
            <a:r>
              <a:rPr lang="en-GB" dirty="0" smtClean="0">
                <a:solidFill>
                  <a:schemeClr val="bg1"/>
                </a:solidFill>
                <a:latin typeface="Cambria" pitchFamily="18" charset="0"/>
              </a:rPr>
              <a:t>end mirror</a:t>
            </a:r>
            <a:endParaRPr lang="en-GB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1766888" y="36333"/>
            <a:ext cx="7315200" cy="609601"/>
          </a:xfrm>
        </p:spPr>
        <p:txBody>
          <a:bodyPr/>
          <a:lstStyle/>
          <a:p>
            <a:r>
              <a:rPr lang="en-GB" dirty="0" smtClean="0">
                <a:latin typeface="Calibri" pitchFamily="34" charset="0"/>
              </a:rPr>
              <a:t>A few pictures of INJ benches and optics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495295-628A-4E4F-BB4E-3FEB5E088B0A}" type="slidenum">
              <a:rPr lang="fr-FR"/>
              <a:pPr>
                <a:defRPr/>
              </a:pPr>
              <a:t>24</a:t>
            </a:fld>
            <a:endParaRPr lang="fr-FR"/>
          </a:p>
        </p:txBody>
      </p:sp>
      <p:sp>
        <p:nvSpPr>
          <p:cNvPr id="31746" name="AutoShape 2" descr="https://tds.ego-gw.it/itf/osl_virgo/uploads/31391_20140528221225_dihedron.jpg"/>
          <p:cNvSpPr>
            <a:spLocks noChangeAspect="1" noChangeArrowheads="1"/>
          </p:cNvSpPr>
          <p:nvPr/>
        </p:nvSpPr>
        <p:spPr bwMode="auto">
          <a:xfrm>
            <a:off x="155575" y="-2582863"/>
            <a:ext cx="7181850" cy="5391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2681625" y="6174770"/>
            <a:ext cx="28861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effectLst/>
                <a:latin typeface="Calibri" pitchFamily="34" charset="0"/>
              </a:rPr>
              <a:t>A view of the EIB in the Laser lab</a:t>
            </a:r>
            <a:endParaRPr lang="en-GB" sz="1600" i="1" dirty="0">
              <a:effectLst/>
              <a:latin typeface="Calibri" pitchFamily="34" charset="0"/>
            </a:endParaRPr>
          </a:p>
        </p:txBody>
      </p:sp>
      <p:sp>
        <p:nvSpPr>
          <p:cNvPr id="33794" name="AutoShape 2" descr="https://tds.ego-gw.it/itf/osl_virgo/uploads/31423_20140619123032_locked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5698173" y="768852"/>
            <a:ext cx="22409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effectLst/>
                <a:latin typeface="Calibri" pitchFamily="34" charset="0"/>
              </a:rPr>
              <a:t>MC payload in MC tower</a:t>
            </a:r>
            <a:endParaRPr lang="en-GB" sz="1600" i="1" dirty="0">
              <a:effectLst/>
              <a:latin typeface="Calibri" pitchFamily="34" charset="0"/>
            </a:endParaRPr>
          </a:p>
        </p:txBody>
      </p:sp>
      <p:pic>
        <p:nvPicPr>
          <p:cNvPr id="28674" name="Picture 2" descr="F:\DCIM\107_FUJI\DSCF738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637743" y="3051422"/>
            <a:ext cx="4263047" cy="3197286"/>
          </a:xfrm>
          <a:prstGeom prst="rect">
            <a:avLst/>
          </a:prstGeom>
          <a:noFill/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484700" y="1053655"/>
            <a:ext cx="4659300" cy="3106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1457302" y="768849"/>
            <a:ext cx="2034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effectLst/>
                <a:latin typeface="Calibri" pitchFamily="34" charset="0"/>
              </a:rPr>
              <a:t>SIB1 bench in IB tower</a:t>
            </a:r>
            <a:endParaRPr lang="en-GB" sz="1600" i="1" dirty="0">
              <a:effectLst/>
              <a:latin typeface="Calibri" pitchFamily="34" charset="0"/>
            </a:endParaRPr>
          </a:p>
        </p:txBody>
      </p:sp>
      <p:pic>
        <p:nvPicPr>
          <p:cNvPr id="10" name="Picture 9" descr="D:\Documenti\EGO\advanced_virgo\INJsubsystem\reports\Installation\2014\2014_04_15\INJ_BenchIns_15apr14\DSC_0203.JPG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1033503"/>
            <a:ext cx="4285239" cy="2880000"/>
          </a:xfrm>
          <a:prstGeom prst="rect">
            <a:avLst/>
          </a:prstGeom>
          <a:noFill/>
        </p:spPr>
      </p:pic>
    </p:spTree>
  </p:cSld>
  <p:clrMapOvr>
    <a:masterClrMapping/>
  </p:clrMapOvr>
  <p:transition advTm="266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 smtClean="0">
                <a:latin typeface="Cambria" pitchFamily="18" charset="0"/>
              </a:rPr>
              <a:t>IMC lock</a:t>
            </a:r>
            <a:endParaRPr lang="en-US" dirty="0" smtClean="0">
              <a:latin typeface="Cambria" pitchFamily="18" charset="0"/>
            </a:endParaRPr>
          </a:p>
        </p:txBody>
      </p:sp>
      <p:sp>
        <p:nvSpPr>
          <p:cNvPr id="16387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956774"/>
            <a:ext cx="9144000" cy="4572911"/>
          </a:xfrm>
        </p:spPr>
        <p:txBody>
          <a:bodyPr/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GB" sz="2000" dirty="0" smtClean="0">
                <a:latin typeface="Cambria" pitchFamily="18" charset="0"/>
              </a:rPr>
              <a:t>Virgo+ laser system has been re-installed at the beginning of 2014 and delivers up to 45W (output of the PMC).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GB" sz="2000" dirty="0" smtClean="0">
                <a:latin typeface="Cambria" pitchFamily="18" charset="0"/>
              </a:rPr>
              <a:t>INJ components have been assembled and installed starting from January 2014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GB" sz="2000" dirty="0" smtClean="0">
                <a:latin typeface="Cambria" pitchFamily="18" charset="0"/>
              </a:rPr>
              <a:t>The IMC cavity has been locked on June 19.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GB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GB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GB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GB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GB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GB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GB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GB" sz="2000" dirty="0" smtClean="0">
              <a:latin typeface="Cambria" pitchFamily="18" charset="0"/>
            </a:endParaRPr>
          </a:p>
          <a:p>
            <a:pPr>
              <a:buClrTx/>
              <a:buSzPct val="100000"/>
              <a:buNone/>
            </a:pPr>
            <a:endParaRPr lang="en-GB" sz="2000" dirty="0" smtClean="0">
              <a:latin typeface="Cambria" pitchFamily="18" charset="0"/>
            </a:endParaRPr>
          </a:p>
          <a:p>
            <a:pPr>
              <a:buClrTx/>
              <a:buSzPct val="100000"/>
              <a:buNone/>
            </a:pPr>
            <a:endParaRPr lang="en-GB" sz="2000" dirty="0" smtClean="0">
              <a:latin typeface="Cambria" pitchFamily="18" charset="0"/>
            </a:endParaRPr>
          </a:p>
          <a:p>
            <a:pPr>
              <a:buClrTx/>
              <a:buSzPct val="100000"/>
              <a:buNone/>
            </a:pPr>
            <a:r>
              <a:rPr lang="en-GB" sz="2000" dirty="0" smtClean="0">
                <a:latin typeface="Cambria" pitchFamily="18" charset="0"/>
              </a:rPr>
              <a:t>→ The first project milestone has been achieved on time.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GB" sz="2000" dirty="0" smtClean="0">
              <a:latin typeface="Cambria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495295-628A-4E4F-BB4E-3FEB5E088B0A}" type="slidenum">
              <a:rPr lang="fr-FR"/>
              <a:pPr>
                <a:defRPr/>
              </a:pPr>
              <a:t>25</a:t>
            </a:fld>
            <a:endParaRPr lang="fr-FR"/>
          </a:p>
        </p:txBody>
      </p:sp>
      <p:sp>
        <p:nvSpPr>
          <p:cNvPr id="31746" name="AutoShape 2" descr="https://tds.ego-gw.it/itf/osl_virgo/uploads/31391_20140528221225_dihedron.jpg"/>
          <p:cNvSpPr>
            <a:spLocks noChangeAspect="1" noChangeArrowheads="1"/>
          </p:cNvSpPr>
          <p:nvPr/>
        </p:nvSpPr>
        <p:spPr bwMode="auto">
          <a:xfrm>
            <a:off x="155575" y="-2582863"/>
            <a:ext cx="7181850" cy="5391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2601653" y="5486401"/>
            <a:ext cx="3940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effectLst/>
                <a:latin typeface="Cambria" pitchFamily="18" charset="0"/>
              </a:rPr>
              <a:t>IMC end mirror view  (inside the IMC cavity)</a:t>
            </a:r>
            <a:endParaRPr lang="en-GB" sz="1600" i="1" dirty="0">
              <a:effectLst/>
              <a:latin typeface="Cambria" pitchFamily="18" charset="0"/>
            </a:endParaRPr>
          </a:p>
        </p:txBody>
      </p:sp>
      <p:sp>
        <p:nvSpPr>
          <p:cNvPr id="33794" name="AutoShape 2" descr="https://tds.ego-gw.it/itf/osl_virgo/uploads/31423_20140619123032_locked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494539" y="2507156"/>
            <a:ext cx="4154922" cy="2967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66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BPC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171956" y="797052"/>
            <a:ext cx="6800088" cy="526389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49321" y="989065"/>
            <a:ext cx="8445358" cy="4495800"/>
          </a:xfrm>
        </p:spPr>
        <p:txBody>
          <a:bodyPr/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The BPC aims to mitigate (at low frequency) and monitor (in the detector bandwidth) the beam jitter at the entrance of the IMC.</a:t>
            </a:r>
            <a:endParaRPr lang="it-IT" sz="2000" dirty="0">
              <a:latin typeface="Cambr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26</a:t>
            </a:fld>
            <a:endParaRPr lang="fr-FR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766888" y="-4763"/>
            <a:ext cx="7315200" cy="6096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Beam Pointing Control</a:t>
            </a: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02740" y="6034506"/>
            <a:ext cx="84401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Courier New" pitchFamily="49" charset="0"/>
              </a:rPr>
              <a:t>B. </a:t>
            </a:r>
            <a:r>
              <a:rPr kumimoji="0" lang="en-GB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Courier New" pitchFamily="49" charset="0"/>
              </a:rPr>
              <a:t>Canuel</a:t>
            </a:r>
            <a:r>
              <a:rPr kumimoji="0" lang="en-GB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Courier New" pitchFamily="49" charset="0"/>
              </a:rPr>
              <a:t>, E. </a:t>
            </a:r>
            <a:r>
              <a:rPr kumimoji="0" lang="en-GB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Courier New" pitchFamily="49" charset="0"/>
              </a:rPr>
              <a:t>Genin</a:t>
            </a:r>
            <a:r>
              <a:rPr kumimoji="0" lang="en-GB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Courier New" pitchFamily="49" charset="0"/>
              </a:rPr>
              <a:t>, M. </a:t>
            </a:r>
            <a:r>
              <a:rPr kumimoji="0" lang="en-GB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Courier New" pitchFamily="49" charset="0"/>
              </a:rPr>
              <a:t>Mantovani</a:t>
            </a:r>
            <a:r>
              <a:rPr kumimoji="0" lang="en-GB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Courier New" pitchFamily="49" charset="0"/>
              </a:rPr>
              <a:t>, J. Marque, P. </a:t>
            </a:r>
            <a:r>
              <a:rPr kumimoji="0" lang="en-GB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Courier New" pitchFamily="49" charset="0"/>
              </a:rPr>
              <a:t>Ruggi</a:t>
            </a:r>
            <a:r>
              <a:rPr kumimoji="0" lang="en-GB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Courier New" pitchFamily="49" charset="0"/>
              </a:rPr>
              <a:t>, and M. </a:t>
            </a:r>
            <a:r>
              <a:rPr kumimoji="0" lang="en-GB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Courier New" pitchFamily="49" charset="0"/>
              </a:rPr>
              <a:t>Tacca</a:t>
            </a:r>
            <a:r>
              <a:rPr kumimoji="0" lang="en-GB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Courier New" pitchFamily="49" charset="0"/>
              </a:rPr>
              <a:t>, "Sub-</a:t>
            </a:r>
            <a:r>
              <a:rPr kumimoji="0" lang="en-GB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Courier New" pitchFamily="49" charset="0"/>
              </a:rPr>
              <a:t>nanoradian</a:t>
            </a:r>
            <a:r>
              <a:rPr kumimoji="0" lang="en-GB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Courier New" pitchFamily="49" charset="0"/>
              </a:rPr>
              <a:t> beam pointing monitoring and stabilization system for controlling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Courier New" pitchFamily="49" charset="0"/>
              </a:rPr>
              <a:t>input beam jitter in gravitational wave interferometers," Appl. Opt.  53, 2906-2916 (2014).</a:t>
            </a: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27</a:t>
            </a:fld>
            <a:endParaRPr lang="fr-FR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766888" y="-4763"/>
            <a:ext cx="7315200" cy="6096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Beam Pointing Control</a:t>
            </a:r>
          </a:p>
        </p:txBody>
      </p:sp>
      <p:pic>
        <p:nvPicPr>
          <p:cNvPr id="25" name="Picture 24" descr="31493_20140729093529_140729bpcxyfcdc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69731" y="903444"/>
            <a:ext cx="7755078" cy="5500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1"/>
          </p:nvPr>
        </p:nvSpPr>
        <p:spPr>
          <a:xfrm>
            <a:off x="304800" y="1015066"/>
            <a:ext cx="8675298" cy="4495800"/>
          </a:xfrm>
        </p:spPr>
        <p:txBody>
          <a:bodyPr/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The cavity global alignment system has been implemented.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6 </a:t>
            </a:r>
            <a:r>
              <a:rPr lang="en-US" sz="2000" dirty="0" err="1" smtClean="0">
                <a:latin typeface="Cambria" pitchFamily="18" charset="0"/>
              </a:rPr>
              <a:t>dofs</a:t>
            </a:r>
            <a:r>
              <a:rPr lang="en-US" sz="2000" dirty="0" smtClean="0">
                <a:latin typeface="Cambria" pitchFamily="18" charset="0"/>
              </a:rPr>
              <a:t> are controlled using 2 RF quadrants and 1 DC quadrant.</a:t>
            </a:r>
            <a:endParaRPr lang="it-IT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2000" dirty="0" smtClean="0">
              <a:latin typeface="Cambr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28</a:t>
            </a:fld>
            <a:endParaRPr lang="fr-FR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766888" y="-4763"/>
            <a:ext cx="7315200" cy="6096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IMC Automatic</a:t>
            </a:r>
            <a:r>
              <a:rPr kumimoji="0" lang="en-US" sz="2400" b="1" i="1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 Alignment</a:t>
            </a:r>
            <a:endParaRPr kumimoji="0" lang="en-US" sz="2400" b="1" i="1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026" name="AutoShape 2" descr="https://tds.ego-gw.it/itf/osl_virgo/uploads/31580_20140903192524_dscf7064.jpg"/>
          <p:cNvSpPr>
            <a:spLocks noChangeAspect="1" noChangeArrowheads="1"/>
          </p:cNvSpPr>
          <p:nvPr/>
        </p:nvSpPr>
        <p:spPr bwMode="auto">
          <a:xfrm>
            <a:off x="155575" y="-2582863"/>
            <a:ext cx="7181850" cy="5391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 descr="IMCAA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47863" y="2124084"/>
            <a:ext cx="5435178" cy="3197929"/>
          </a:xfrm>
          <a:prstGeom prst="rect">
            <a:avLst/>
          </a:prstGeom>
        </p:spPr>
      </p:pic>
      <p:pic>
        <p:nvPicPr>
          <p:cNvPr id="6" name="Picture 5" descr="31454_20140707155843_imcaa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493295" y="1777428"/>
            <a:ext cx="5753370" cy="444211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595955" y="6167667"/>
            <a:ext cx="58048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>
                <a:effectLst/>
                <a:latin typeface="Calibri" pitchFamily="34" charset="0"/>
              </a:rPr>
              <a:t>After misalignment of the cavity closing the AA we recover quickly the right alignment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HG01measurement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34385" y="883577"/>
            <a:ext cx="4420903" cy="4335695"/>
          </a:xfrm>
          <a:prstGeom prst="rect">
            <a:avLst/>
          </a:prstGeom>
        </p:spPr>
      </p:pic>
      <p:sp>
        <p:nvSpPr>
          <p:cNvPr id="16" name="Content Placeholder 2"/>
          <p:cNvSpPr>
            <a:spLocks noGrp="1"/>
          </p:cNvSpPr>
          <p:nvPr>
            <p:ph sz="half" idx="2"/>
          </p:nvPr>
        </p:nvSpPr>
        <p:spPr>
          <a:xfrm>
            <a:off x="349320" y="989065"/>
            <a:ext cx="8661115" cy="4495800"/>
          </a:xfrm>
        </p:spPr>
        <p:txBody>
          <a:bodyPr/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Cambria" pitchFamily="18" charset="0"/>
              </a:rPr>
              <a:t>Keeping the IMC cavity locked, we scan it using a second phase modulator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20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2000" dirty="0" smtClean="0">
              <a:latin typeface="Cambria" pitchFamily="18" charset="0"/>
            </a:endParaRPr>
          </a:p>
          <a:p>
            <a:pPr>
              <a:buClrTx/>
              <a:buSzPct val="100000"/>
              <a:buNone/>
            </a:pPr>
            <a:r>
              <a:rPr lang="en-US" sz="2000" dirty="0" smtClean="0">
                <a:latin typeface="Cambria" pitchFamily="18" charset="0"/>
              </a:rPr>
              <a:t>→ we used this method to measure the free spectra range of the cavity and the position of HG01 and HG10 modes to estimate the absorption of the cavity mirrors. </a:t>
            </a:r>
            <a:endParaRPr lang="it-IT" sz="2000" dirty="0">
              <a:latin typeface="Cambr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29</a:t>
            </a:fld>
            <a:endParaRPr lang="fr-FR" dirty="0"/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1766888" y="-4763"/>
            <a:ext cx="7315200" cy="6096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IMC cavity characterization</a:t>
            </a:r>
          </a:p>
        </p:txBody>
      </p:sp>
      <p:sp>
        <p:nvSpPr>
          <p:cNvPr id="4098" name="AutoShape 2" descr="https://tds.ego-gw.it/itf/osl_virgo/uploads/31314_20140415214127_dsc0196.jpg"/>
          <p:cNvSpPr>
            <a:spLocks noChangeAspect="1" noChangeArrowheads="1"/>
          </p:cNvSpPr>
          <p:nvPr/>
        </p:nvSpPr>
        <p:spPr bwMode="auto">
          <a:xfrm>
            <a:off x="155575" y="-2522538"/>
            <a:ext cx="7858125" cy="5257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0" name="AutoShape 2" descr="https://tds.ego-gw.it/itf/osl_virgo/uploads/31732_20141031144951_hg01measurement.jpg"/>
          <p:cNvSpPr>
            <a:spLocks noChangeAspect="1" noChangeArrowheads="1"/>
          </p:cNvSpPr>
          <p:nvPr/>
        </p:nvSpPr>
        <p:spPr bwMode="auto">
          <a:xfrm>
            <a:off x="155575" y="-2582863"/>
            <a:ext cx="5495925" cy="5391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3" name="AutoShape 5" descr="imap://genin@mail.ego-gw.it:993/fetch%3EUID%3E.INBOX%3E46532?part=1.5&amp;type=image/png&amp;filename=tx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76206" y="4419076"/>
            <a:ext cx="5167794" cy="482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4069149" y="4798031"/>
            <a:ext cx="4969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err="1" smtClean="0">
                <a:effectLst/>
                <a:latin typeface="Times New Roman" pitchFamily="18" charset="0"/>
              </a:rPr>
              <a:t>f</a:t>
            </a:r>
            <a:r>
              <a:rPr lang="en-GB" sz="1400" baseline="-25000" dirty="0" err="1" smtClean="0">
                <a:effectLst/>
                <a:latin typeface="Times New Roman" pitchFamily="18" charset="0"/>
              </a:rPr>
              <a:t>mod</a:t>
            </a:r>
            <a:r>
              <a:rPr lang="en-GB" sz="1400" dirty="0" smtClean="0">
                <a:effectLst/>
                <a:latin typeface="Times New Roman" pitchFamily="18" charset="0"/>
              </a:rPr>
              <a:t> =22.304MHz and </a:t>
            </a:r>
            <a:r>
              <a:rPr lang="en-GB" sz="1400" i="1" dirty="0" err="1" smtClean="0">
                <a:effectLst/>
                <a:latin typeface="Times New Roman" pitchFamily="18" charset="0"/>
              </a:rPr>
              <a:t>f</a:t>
            </a:r>
            <a:r>
              <a:rPr lang="en-GB" sz="1400" baseline="-25000" dirty="0" err="1" smtClean="0">
                <a:effectLst/>
                <a:latin typeface="Times New Roman" pitchFamily="18" charset="0"/>
              </a:rPr>
              <a:t>mes</a:t>
            </a:r>
            <a:r>
              <a:rPr lang="en-GB" sz="1400" dirty="0" smtClean="0">
                <a:effectLst/>
                <a:latin typeface="Times New Roman" pitchFamily="18" charset="0"/>
              </a:rPr>
              <a:t> the frequency of the modulation applied</a:t>
            </a:r>
          </a:p>
          <a:p>
            <a:r>
              <a:rPr lang="en-GB" sz="1400" dirty="0" smtClean="0">
                <a:effectLst/>
                <a:latin typeface="Times New Roman" pitchFamily="18" charset="0"/>
              </a:rPr>
              <a:t>on the second EOM</a:t>
            </a:r>
            <a:endParaRPr lang="en-GB" sz="1400" baseline="-25000" dirty="0">
              <a:effectLst/>
              <a:latin typeface="Times New Roman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808324" y="1664413"/>
            <a:ext cx="3099370" cy="2324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5876818" y="3780890"/>
            <a:ext cx="3217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i="1" dirty="0" smtClean="0">
                <a:effectLst/>
                <a:latin typeface="Cambria" pitchFamily="18" charset="0"/>
              </a:rPr>
              <a:t>Dip in IMC reflection at 6.2707619MHz (6*FSR</a:t>
            </a:r>
            <a:r>
              <a:rPr lang="en-GB" sz="1200" i="1" dirty="0" smtClean="0">
                <a:effectLst/>
                <a:latin typeface="Cambria" pitchFamily="18" charset="0"/>
              </a:rPr>
              <a:t>)</a:t>
            </a:r>
          </a:p>
          <a:p>
            <a:r>
              <a:rPr lang="en-GB" sz="1200" i="1" dirty="0" smtClean="0">
                <a:effectLst/>
                <a:latin typeface="Cambria" pitchFamily="18" charset="0"/>
              </a:rPr>
              <a:t>FSR=1.045127MHz L_IMC=143.424m</a:t>
            </a:r>
            <a:endParaRPr lang="en-GB" sz="1200" i="1" dirty="0">
              <a:effectLst/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sz="half" idx="2"/>
          </p:nvPr>
        </p:nvSpPr>
        <p:spPr>
          <a:xfrm>
            <a:off x="349320" y="989065"/>
            <a:ext cx="8661115" cy="3644580"/>
          </a:xfrm>
        </p:spPr>
        <p:txBody>
          <a:bodyPr/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First, the cavity is properly aligned using AA system. Then, the input beam is misaligned adding some offset on BPC error signals. 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endParaRPr lang="en-US" sz="16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Cambria" pitchFamily="18" charset="0"/>
              </a:rPr>
              <a:t>Those measurements have been carried out with 2 different </a:t>
            </a:r>
            <a:r>
              <a:rPr lang="en-US" sz="1600" dirty="0" err="1" smtClean="0">
                <a:latin typeface="Cambria" pitchFamily="18" charset="0"/>
              </a:rPr>
              <a:t>dihedrons</a:t>
            </a:r>
            <a:r>
              <a:rPr lang="en-US" sz="1600" dirty="0" smtClean="0">
                <a:latin typeface="Cambria" pitchFamily="18" charset="0"/>
              </a:rPr>
              <a:t> (input and output flat mirrors). In this way, we could understand from where the absorption is coming from.</a:t>
            </a:r>
            <a:endParaRPr lang="it-IT" sz="1600" dirty="0">
              <a:latin typeface="Cambr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30</a:t>
            </a:fld>
            <a:endParaRPr lang="fr-FR" dirty="0"/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1766888" y="-4763"/>
            <a:ext cx="7315200" cy="6096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IMC cavity characterization: </a:t>
            </a:r>
            <a:r>
              <a:rPr lang="en-US" b="1" i="1" kern="0" dirty="0" smtClean="0">
                <a:solidFill>
                  <a:schemeClr val="tx2"/>
                </a:solidFill>
                <a:effectLst/>
                <a:latin typeface="Cambria" pitchFamily="18" charset="0"/>
                <a:ea typeface="+mj-ea"/>
                <a:cs typeface="+mj-cs"/>
              </a:rPr>
              <a:t>HG01 and HG10 frequency shift </a:t>
            </a:r>
            <a:r>
              <a:rPr lang="en-US" b="1" i="1" kern="0" dirty="0" err="1" smtClean="0">
                <a:solidFill>
                  <a:schemeClr val="tx2"/>
                </a:solidFill>
                <a:effectLst/>
                <a:latin typeface="Cambria" pitchFamily="18" charset="0"/>
                <a:ea typeface="+mj-ea"/>
                <a:cs typeface="+mj-cs"/>
              </a:rPr>
              <a:t>vs</a:t>
            </a:r>
            <a:r>
              <a:rPr lang="en-US" b="1" i="1" kern="0" dirty="0" smtClean="0">
                <a:solidFill>
                  <a:schemeClr val="tx2"/>
                </a:solidFill>
                <a:effectLst/>
                <a:latin typeface="Cambria" pitchFamily="18" charset="0"/>
                <a:ea typeface="+mj-ea"/>
                <a:cs typeface="+mj-cs"/>
              </a:rPr>
              <a:t> input power</a:t>
            </a:r>
            <a:endParaRPr kumimoji="0" lang="en-US" sz="2400" b="1" i="1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4098" name="AutoShape 2" descr="https://tds.ego-gw.it/itf/osl_virgo/uploads/31314_20140415214127_dsc0196.jpg"/>
          <p:cNvSpPr>
            <a:spLocks noChangeAspect="1" noChangeArrowheads="1"/>
          </p:cNvSpPr>
          <p:nvPr/>
        </p:nvSpPr>
        <p:spPr bwMode="auto">
          <a:xfrm>
            <a:off x="155575" y="-2522538"/>
            <a:ext cx="7858125" cy="5257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0" name="AutoShape 2" descr="https://tds.ego-gw.it/itf/osl_virgo/uploads/31732_20141031144951_hg01measurement.jpg"/>
          <p:cNvSpPr>
            <a:spLocks noChangeAspect="1" noChangeArrowheads="1"/>
          </p:cNvSpPr>
          <p:nvPr/>
        </p:nvSpPr>
        <p:spPr bwMode="auto">
          <a:xfrm>
            <a:off x="155575" y="-2582863"/>
            <a:ext cx="5495925" cy="5391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3" name="AutoShape 5" descr="imap://genin@mail.ego-gw.it:993/fetch%3EUID%3E.INBOX%3E46532?part=1.5&amp;type=image/png&amp;filename=tx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3195263" y="3588853"/>
            <a:ext cx="21986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err="1" smtClean="0">
                <a:effectLst/>
                <a:latin typeface="Calibri" pitchFamily="34" charset="0"/>
              </a:rPr>
              <a:t>Hermite</a:t>
            </a:r>
            <a:r>
              <a:rPr lang="en-US" sz="1400" i="1" dirty="0" smtClean="0">
                <a:effectLst/>
                <a:latin typeface="Calibri" pitchFamily="34" charset="0"/>
              </a:rPr>
              <a:t>-Gauss 01 mode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14151" y="3535771"/>
            <a:ext cx="21986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err="1" smtClean="0">
                <a:effectLst/>
                <a:latin typeface="Calibri" pitchFamily="34" charset="0"/>
              </a:rPr>
              <a:t>Hermite</a:t>
            </a:r>
            <a:r>
              <a:rPr lang="en-US" sz="1400" i="1" dirty="0" smtClean="0">
                <a:effectLst/>
                <a:latin typeface="Calibri" pitchFamily="34" charset="0"/>
              </a:rPr>
              <a:t>-Gauss 10 mode</a:t>
            </a:r>
          </a:p>
        </p:txBody>
      </p:sp>
      <p:pic>
        <p:nvPicPr>
          <p:cNvPr id="48129" name="Picture 1" descr="C:\Users\Genin\AppData\Local\Temp\ty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60874" y="1589241"/>
            <a:ext cx="4260529" cy="2043264"/>
          </a:xfrm>
          <a:prstGeom prst="rect">
            <a:avLst/>
          </a:prstGeom>
          <a:noFill/>
        </p:spPr>
      </p:pic>
      <p:pic>
        <p:nvPicPr>
          <p:cNvPr id="20" name="Picture 4" descr="D:\Documenti\EGO\advanced_virgo\INJsubsystem\reports\Installation\2014\2014_10_15\DSCF727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96438" y="1717219"/>
            <a:ext cx="2596332" cy="1947249"/>
          </a:xfrm>
          <a:prstGeom prst="rect">
            <a:avLst/>
          </a:prstGeom>
          <a:noFill/>
        </p:spPr>
      </p:pic>
      <p:pic>
        <p:nvPicPr>
          <p:cNvPr id="13" name="Picture 12" descr="tx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907583" y="1656708"/>
            <a:ext cx="2630185" cy="1972639"/>
          </a:xfrm>
          <a:prstGeom prst="rect">
            <a:avLst/>
          </a:prstGeom>
        </p:spPr>
      </p:pic>
      <p:sp>
        <p:nvSpPr>
          <p:cNvPr id="48132" name="AutoShape 4" descr="https://tds.ego-gw.it/itf/osl_virgo/uploads/31770_20141114112535_freqshift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03651" y="4431743"/>
            <a:ext cx="2744912" cy="205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2903574" y="5015938"/>
            <a:ext cx="62404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effectLst/>
                <a:latin typeface="Cambria" pitchFamily="18" charset="0"/>
              </a:rPr>
              <a:t>The absorption of the dihedron mirrors looks negligible.</a:t>
            </a:r>
          </a:p>
          <a:p>
            <a:r>
              <a:rPr lang="en-GB" sz="1800" dirty="0" smtClean="0">
                <a:effectLst/>
                <a:latin typeface="Cambria" pitchFamily="18" charset="0"/>
              </a:rPr>
              <a:t>The absorption of the end mirror seems of the order of 3ppm. </a:t>
            </a:r>
            <a:endParaRPr lang="en-GB" sz="1800" dirty="0">
              <a:effectLst/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58571" y="3659059"/>
            <a:ext cx="21986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effectLst/>
                <a:latin typeface="Calibri" pitchFamily="34" charset="0"/>
              </a:rPr>
              <a:t>IMC dihedron on SIB1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31</a:t>
            </a:fld>
            <a:endParaRPr lang="fr-FR" dirty="0"/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1766888" y="-4763"/>
            <a:ext cx="7315200" cy="6096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IMC cavity characterization: cavity</a:t>
            </a:r>
            <a:r>
              <a:rPr kumimoji="0" lang="en-US" sz="2400" b="1" i="1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 pole  measurement</a:t>
            </a:r>
            <a:endParaRPr kumimoji="0" lang="en-US" sz="2400" b="1" i="1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4098" name="AutoShape 2" descr="https://tds.ego-gw.it/itf/osl_virgo/uploads/31314_20140415214127_dsc0196.jpg"/>
          <p:cNvSpPr>
            <a:spLocks noChangeAspect="1" noChangeArrowheads="1"/>
          </p:cNvSpPr>
          <p:nvPr/>
        </p:nvSpPr>
        <p:spPr bwMode="auto">
          <a:xfrm>
            <a:off x="155575" y="-2522538"/>
            <a:ext cx="7858125" cy="5257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-1" y="889127"/>
            <a:ext cx="870221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GB" sz="1400" dirty="0" smtClean="0">
                <a:effectLst/>
                <a:latin typeface="Calibri" pitchFamily="34" charset="0"/>
              </a:rPr>
              <a:t> </a:t>
            </a:r>
            <a:r>
              <a:rPr lang="en-GB" sz="1800" dirty="0" smtClean="0">
                <a:effectLst/>
                <a:latin typeface="Cambria" pitchFamily="18" charset="0"/>
              </a:rPr>
              <a:t>Cavity pole measurement (for more details see Virgo internal document VIR-0232A-10).</a:t>
            </a:r>
          </a:p>
          <a:p>
            <a:pPr lvl="1">
              <a:buFont typeface="Wingdings" pitchFamily="2" charset="2"/>
              <a:buChar char="q"/>
            </a:pPr>
            <a:r>
              <a:rPr lang="en-GB" sz="1800" dirty="0" smtClean="0">
                <a:effectLst/>
                <a:latin typeface="Cambria" pitchFamily="18" charset="0"/>
              </a:rPr>
              <a:t> We have injected a white noise at the level of the laser system.</a:t>
            </a:r>
          </a:p>
          <a:p>
            <a:pPr lvl="1">
              <a:buFont typeface="Wingdings" pitchFamily="2" charset="2"/>
              <a:buChar char="q"/>
            </a:pPr>
            <a:r>
              <a:rPr lang="en-GB" sz="1800" dirty="0" smtClean="0">
                <a:effectLst/>
                <a:latin typeface="Cambria" pitchFamily="18" charset="0"/>
              </a:rPr>
              <a:t> We compute the transfer function between IMC transmitted beam and the IMC input beam</a:t>
            </a:r>
          </a:p>
          <a:p>
            <a:pPr>
              <a:buFont typeface="Wingdings" pitchFamily="2" charset="2"/>
              <a:buChar char="q"/>
            </a:pPr>
            <a:endParaRPr lang="en-GB" sz="14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4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4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4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4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4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4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4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4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4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4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4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4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400" dirty="0" smtClean="0">
              <a:effectLst/>
              <a:latin typeface="Calibri" pitchFamily="34" charset="0"/>
            </a:endParaRPr>
          </a:p>
          <a:p>
            <a:endParaRPr lang="en-GB" sz="1400" dirty="0" smtClean="0">
              <a:effectLst/>
              <a:latin typeface="Calibri" pitchFamily="34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669" y="2355411"/>
            <a:ext cx="4071331" cy="3074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020740" y="3123344"/>
          <a:ext cx="3106118" cy="1051560"/>
        </p:xfrm>
        <a:graphic>
          <a:graphicData uri="http://schemas.openxmlformats.org/drawingml/2006/table">
            <a:tbl>
              <a:tblPr/>
              <a:tblGrid>
                <a:gridCol w="733122"/>
                <a:gridCol w="1186498"/>
                <a:gridCol w="1186498"/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Cavity pole measurement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Parameter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Dihedron #1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Dihedron #2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Cavity pole (Hz)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452.7 +/- 2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520+/-2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Finesse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1156 +/- 5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1005+/-5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69938" y="5487696"/>
            <a:ext cx="4789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i="1" dirty="0" smtClean="0">
                <a:effectLst/>
                <a:latin typeface="Cambria" pitchFamily="18" charset="0"/>
              </a:rPr>
              <a:t>Example of Transfer Function obtained for the cavity pole measurement.</a:t>
            </a:r>
            <a:endParaRPr lang="en-GB" sz="1200" i="1" dirty="0">
              <a:effectLst/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52758" y="804341"/>
            <a:ext cx="3063844" cy="2613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32</a:t>
            </a:fld>
            <a:endParaRPr lang="fr-FR" dirty="0"/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1766888" y="-4763"/>
            <a:ext cx="7315200" cy="6096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IMC stability and noise hunting</a:t>
            </a:r>
          </a:p>
        </p:txBody>
      </p:sp>
      <p:sp>
        <p:nvSpPr>
          <p:cNvPr id="10" name="ZoneTexte 3"/>
          <p:cNvSpPr txBox="1"/>
          <p:nvPr/>
        </p:nvSpPr>
        <p:spPr>
          <a:xfrm>
            <a:off x="0" y="1099335"/>
            <a:ext cx="9144000" cy="11018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1800" dirty="0" smtClean="0">
                <a:effectLst/>
                <a:latin typeface="Calibri" pitchFamily="34" charset="0"/>
              </a:rPr>
              <a:t> </a:t>
            </a:r>
            <a:r>
              <a:rPr lang="en-US" sz="2000" dirty="0" smtClean="0">
                <a:effectLst/>
                <a:latin typeface="Cambria" pitchFamily="18" charset="0"/>
              </a:rPr>
              <a:t>Since the IMC cavity has been locked,</a:t>
            </a:r>
          </a:p>
          <a:p>
            <a:r>
              <a:rPr lang="en-US" sz="2000" dirty="0" smtClean="0">
                <a:effectLst/>
                <a:latin typeface="Cambria" pitchFamily="18" charset="0"/>
              </a:rPr>
              <a:t>it stayed in the condition for more than</a:t>
            </a:r>
          </a:p>
          <a:p>
            <a:r>
              <a:rPr lang="en-US" sz="2000" dirty="0" smtClean="0">
                <a:effectLst/>
                <a:latin typeface="Cambria" pitchFamily="18" charset="0"/>
              </a:rPr>
              <a:t>70</a:t>
            </a:r>
            <a:r>
              <a:rPr lang="en-US" sz="2000" dirty="0" smtClean="0">
                <a:effectLst/>
                <a:latin typeface="Cambria" pitchFamily="18" charset="0"/>
              </a:rPr>
              <a:t>% </a:t>
            </a:r>
            <a:r>
              <a:rPr lang="en-US" sz="2000" dirty="0" smtClean="0">
                <a:effectLst/>
                <a:latin typeface="Cambria" pitchFamily="18" charset="0"/>
              </a:rPr>
              <a:t>of the time.</a:t>
            </a:r>
          </a:p>
          <a:p>
            <a:endParaRPr lang="en-US" sz="2000" dirty="0" smtClean="0">
              <a:effectLst/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effectLst/>
                <a:latin typeface="Cambria" pitchFamily="18" charset="0"/>
              </a:rPr>
              <a:t> Recently, we have made some </a:t>
            </a:r>
          </a:p>
          <a:p>
            <a:r>
              <a:rPr lang="en-US" sz="2000" dirty="0" smtClean="0">
                <a:effectLst/>
                <a:latin typeface="Cambria" pitchFamily="18" charset="0"/>
              </a:rPr>
              <a:t>big progress reducing the IMC output</a:t>
            </a:r>
          </a:p>
          <a:p>
            <a:r>
              <a:rPr lang="en-US" sz="2000" dirty="0" smtClean="0">
                <a:effectLst/>
                <a:latin typeface="Cambria" pitchFamily="18" charset="0"/>
              </a:rPr>
              <a:t>power fluctuations (the beam is</a:t>
            </a:r>
          </a:p>
          <a:p>
            <a:r>
              <a:rPr lang="en-US" sz="2000" dirty="0" smtClean="0">
                <a:effectLst/>
                <a:latin typeface="Cambria" pitchFamily="18" charset="0"/>
              </a:rPr>
              <a:t>now completely protected from air</a:t>
            </a:r>
          </a:p>
          <a:p>
            <a:r>
              <a:rPr lang="en-US" sz="2000" dirty="0" smtClean="0">
                <a:effectLst/>
                <a:latin typeface="Cambria" pitchFamily="18" charset="0"/>
              </a:rPr>
              <a:t>turbulences from the laser bench</a:t>
            </a:r>
          </a:p>
          <a:p>
            <a:r>
              <a:rPr lang="en-US" sz="2000" dirty="0" smtClean="0">
                <a:effectLst/>
                <a:latin typeface="Cambria" pitchFamily="18" charset="0"/>
              </a:rPr>
              <a:t>to </a:t>
            </a:r>
            <a:r>
              <a:rPr lang="en-US" sz="2000" dirty="0" smtClean="0">
                <a:effectLst/>
                <a:latin typeface="Cambria" pitchFamily="18" charset="0"/>
              </a:rPr>
              <a:t>IB </a:t>
            </a:r>
            <a:r>
              <a:rPr lang="en-US" sz="2000" dirty="0" smtClean="0">
                <a:effectLst/>
                <a:latin typeface="Cambria" pitchFamily="18" charset="0"/>
              </a:rPr>
              <a:t>tower).</a:t>
            </a:r>
          </a:p>
          <a:p>
            <a:endParaRPr lang="en-US" sz="2000" dirty="0" smtClean="0">
              <a:effectLst/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effectLst/>
                <a:latin typeface="Cambria" pitchFamily="18" charset="0"/>
              </a:rPr>
              <a:t> The noise hunting activity has</a:t>
            </a:r>
          </a:p>
          <a:p>
            <a:r>
              <a:rPr lang="en-US" sz="2000" dirty="0" smtClean="0">
                <a:effectLst/>
                <a:latin typeface="Cambria" pitchFamily="18" charset="0"/>
              </a:rPr>
              <a:t>r</a:t>
            </a:r>
            <a:r>
              <a:rPr lang="en-US" sz="2000" dirty="0" smtClean="0">
                <a:effectLst/>
                <a:latin typeface="Cambria" pitchFamily="18" charset="0"/>
              </a:rPr>
              <a:t>estarted</a:t>
            </a:r>
            <a:endParaRPr lang="en-US" sz="2000" dirty="0" smtClean="0">
              <a:effectLst/>
              <a:latin typeface="Cambria" pitchFamily="18" charset="0"/>
            </a:endParaRPr>
          </a:p>
          <a:p>
            <a:endParaRPr lang="en-US" sz="2000" dirty="0" smtClean="0">
              <a:effectLst/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effectLst/>
                <a:latin typeface="Cambria" pitchFamily="18" charset="0"/>
              </a:rPr>
              <a:t> The noise budget is being prepared too</a:t>
            </a:r>
          </a:p>
          <a:p>
            <a:endParaRPr lang="en-US" sz="22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1800" dirty="0" smtClean="0">
              <a:effectLst/>
              <a:latin typeface="Calibri" pitchFamily="34" charset="0"/>
            </a:endParaRPr>
          </a:p>
          <a:p>
            <a:endParaRPr lang="en-US" sz="18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18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18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18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18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18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18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18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18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18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1800" dirty="0" smtClean="0">
              <a:effectLst/>
              <a:latin typeface="Calibri" pitchFamily="34" charset="0"/>
            </a:endParaRPr>
          </a:p>
          <a:p>
            <a:endParaRPr lang="en-US" sz="1800" i="1" dirty="0" smtClean="0">
              <a:effectLst/>
              <a:latin typeface="Calibri" pitchFamily="34" charset="0"/>
            </a:endParaRPr>
          </a:p>
          <a:p>
            <a:endParaRPr lang="en-US" sz="1800" dirty="0" smtClean="0">
              <a:effectLst/>
              <a:latin typeface="Calibri" pitchFamily="34" charset="0"/>
            </a:endParaRPr>
          </a:p>
          <a:p>
            <a:endParaRPr lang="en-US" sz="1800" dirty="0" smtClean="0">
              <a:effectLst/>
              <a:latin typeface="Calibri" pitchFamily="34" charset="0"/>
            </a:endParaRPr>
          </a:p>
          <a:p>
            <a:endParaRPr lang="en-US" sz="1800" dirty="0" smtClean="0">
              <a:effectLst/>
              <a:latin typeface="Calibri" pitchFamily="34" charset="0"/>
            </a:endParaRPr>
          </a:p>
          <a:p>
            <a:endParaRPr lang="en-US" sz="2000" dirty="0" smtClean="0">
              <a:effectLst/>
              <a:latin typeface="Calibri" pitchFamily="34" charset="0"/>
            </a:endParaRPr>
          </a:p>
          <a:p>
            <a:endParaRPr lang="en-US" sz="2000" dirty="0" smtClean="0">
              <a:effectLst/>
              <a:latin typeface="Calibri" pitchFamily="34" charset="0"/>
            </a:endParaRPr>
          </a:p>
          <a:p>
            <a:endParaRPr lang="en-US" sz="2000" dirty="0" smtClean="0">
              <a:effectLst/>
              <a:latin typeface="Calibri" pitchFamily="34" charset="0"/>
            </a:endParaRPr>
          </a:p>
          <a:p>
            <a:endParaRPr lang="en-US" sz="2000" dirty="0" smtClean="0">
              <a:effectLst/>
              <a:latin typeface="Calibri" pitchFamily="34" charset="0"/>
            </a:endParaRPr>
          </a:p>
          <a:p>
            <a:endParaRPr lang="en-US" sz="2000" dirty="0" smtClean="0">
              <a:effectLst/>
              <a:latin typeface="Calibri" pitchFamily="34" charset="0"/>
            </a:endParaRP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670314" y="3735659"/>
            <a:ext cx="4555674" cy="2572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570807" y="3417888"/>
            <a:ext cx="27590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i="1" dirty="0" smtClean="0">
                <a:effectLst/>
                <a:latin typeface="Cambria" pitchFamily="18" charset="0"/>
              </a:rPr>
              <a:t>Example of IMC lock stability during a week-end</a:t>
            </a:r>
            <a:endParaRPr lang="en-GB" sz="1000" i="1" dirty="0">
              <a:effectLst/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33</a:t>
            </a:fld>
            <a:endParaRPr lang="fr-FR" dirty="0"/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1766888" y="-4763"/>
            <a:ext cx="7315200" cy="6096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Reference cavity locking and SIB2 installation</a:t>
            </a:r>
          </a:p>
        </p:txBody>
      </p:sp>
      <p:sp>
        <p:nvSpPr>
          <p:cNvPr id="10" name="ZoneTexte 3"/>
          <p:cNvSpPr txBox="1"/>
          <p:nvPr/>
        </p:nvSpPr>
        <p:spPr>
          <a:xfrm>
            <a:off x="-1" y="941886"/>
            <a:ext cx="8825502" cy="800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1800" dirty="0" smtClean="0">
                <a:effectLst/>
                <a:latin typeface="Calibri" pitchFamily="34" charset="0"/>
              </a:rPr>
              <a:t> </a:t>
            </a:r>
            <a:r>
              <a:rPr lang="en-GB" sz="1800" dirty="0" smtClean="0">
                <a:effectLst/>
                <a:latin typeface="Cambria" pitchFamily="18" charset="0"/>
              </a:rPr>
              <a:t>The Reference cavity (RFC) has been very</a:t>
            </a:r>
          </a:p>
          <a:p>
            <a:r>
              <a:rPr lang="en-GB" sz="1800" dirty="0" smtClean="0">
                <a:effectLst/>
                <a:latin typeface="Cambria" pitchFamily="18" charset="0"/>
              </a:rPr>
              <a:t>recently locked (last week) → the control loop</a:t>
            </a:r>
          </a:p>
          <a:p>
            <a:r>
              <a:rPr lang="en-GB" sz="1800" dirty="0" smtClean="0">
                <a:effectLst/>
                <a:latin typeface="Cambria" pitchFamily="18" charset="0"/>
              </a:rPr>
              <a:t>is being improved. We are now aiming to</a:t>
            </a:r>
          </a:p>
          <a:p>
            <a:r>
              <a:rPr lang="en-GB" sz="1800" dirty="0" smtClean="0">
                <a:effectLst/>
                <a:latin typeface="Cambria" pitchFamily="18" charset="0"/>
              </a:rPr>
              <a:t>demonstrate that the frequency noise can be</a:t>
            </a:r>
          </a:p>
          <a:p>
            <a:r>
              <a:rPr lang="en-GB" sz="1800" dirty="0" smtClean="0">
                <a:effectLst/>
                <a:latin typeface="Cambria" pitchFamily="18" charset="0"/>
              </a:rPr>
              <a:t>brought down to a few Hz </a:t>
            </a:r>
            <a:r>
              <a:rPr lang="en-GB" sz="1800" dirty="0" err="1" smtClean="0">
                <a:effectLst/>
                <a:latin typeface="Cambria" pitchFamily="18" charset="0"/>
              </a:rPr>
              <a:t>r.m.s</a:t>
            </a:r>
            <a:r>
              <a:rPr lang="en-GB" sz="1800" dirty="0" smtClean="0">
                <a:effectLst/>
                <a:latin typeface="Cambria" pitchFamily="18" charset="0"/>
              </a:rPr>
              <a:t> as required. </a:t>
            </a:r>
          </a:p>
          <a:p>
            <a:endParaRPr lang="en-GB" sz="1800" dirty="0" smtClean="0">
              <a:effectLst/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GB" sz="1800" dirty="0" smtClean="0">
              <a:effectLst/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GB" sz="1800" dirty="0" smtClean="0">
              <a:effectLst/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GB" sz="1800" dirty="0" smtClean="0">
              <a:effectLst/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GB" sz="1800" dirty="0" smtClean="0">
              <a:effectLst/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GB" sz="1800" dirty="0" smtClean="0">
              <a:effectLst/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GB" sz="1800" dirty="0" smtClean="0">
                <a:effectLst/>
                <a:latin typeface="Cambria" pitchFamily="18" charset="0"/>
              </a:rPr>
              <a:t> The last INJ bench (SIB2) is expected to be </a:t>
            </a:r>
          </a:p>
          <a:p>
            <a:pPr>
              <a:buClrTx/>
              <a:buSzPct val="100000"/>
            </a:pPr>
            <a:r>
              <a:rPr lang="en-GB" sz="1800" dirty="0" smtClean="0">
                <a:effectLst/>
                <a:latin typeface="Cambria" pitchFamily="18" charset="0"/>
              </a:rPr>
              <a:t>installed in its minitower in January/February 2015.</a:t>
            </a:r>
            <a:endParaRPr lang="en-US" sz="1400" dirty="0" smtClean="0">
              <a:effectLst/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GB" sz="1800" dirty="0" smtClean="0">
              <a:effectLst/>
              <a:latin typeface="Cambria" pitchFamily="18" charset="0"/>
            </a:endParaRPr>
          </a:p>
          <a:p>
            <a:endParaRPr lang="en-GB" sz="1800" dirty="0" smtClean="0">
              <a:effectLst/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GB" sz="18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8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8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800" dirty="0" smtClean="0">
              <a:effectLst/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800" dirty="0" smtClean="0">
              <a:effectLst/>
              <a:latin typeface="Calibri" pitchFamily="34" charset="0"/>
            </a:endParaRPr>
          </a:p>
          <a:p>
            <a:endParaRPr lang="en-GB" sz="1800" dirty="0" smtClean="0">
              <a:effectLst/>
              <a:latin typeface="Calibri" pitchFamily="34" charset="0"/>
            </a:endParaRPr>
          </a:p>
          <a:p>
            <a:endParaRPr lang="en-GB" sz="1800" dirty="0" smtClean="0">
              <a:effectLst/>
              <a:latin typeface="Calibri" pitchFamily="34" charset="0"/>
            </a:endParaRPr>
          </a:p>
          <a:p>
            <a:endParaRPr lang="en-US" sz="1800" dirty="0" smtClean="0">
              <a:effectLst/>
              <a:latin typeface="Calibri" pitchFamily="34" charset="0"/>
            </a:endParaRPr>
          </a:p>
          <a:p>
            <a:endParaRPr lang="en-US" sz="2000" dirty="0" smtClean="0">
              <a:effectLst/>
              <a:latin typeface="Calibri" pitchFamily="34" charset="0"/>
            </a:endParaRPr>
          </a:p>
          <a:p>
            <a:endParaRPr lang="en-US" sz="2000" dirty="0" smtClean="0">
              <a:effectLst/>
              <a:latin typeface="Calibri" pitchFamily="34" charset="0"/>
            </a:endParaRPr>
          </a:p>
          <a:p>
            <a:endParaRPr lang="en-US" sz="2000" dirty="0" smtClean="0">
              <a:effectLst/>
              <a:latin typeface="Calibri" pitchFamily="34" charset="0"/>
            </a:endParaRPr>
          </a:p>
          <a:p>
            <a:endParaRPr lang="en-US" sz="2000" dirty="0" smtClean="0">
              <a:effectLst/>
              <a:latin typeface="Calibri" pitchFamily="34" charset="0"/>
            </a:endParaRPr>
          </a:p>
          <a:p>
            <a:endParaRPr lang="en-US" sz="2000" dirty="0" smtClean="0">
              <a:effectLst/>
              <a:latin typeface="Calibri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54480" y="877402"/>
            <a:ext cx="4389520" cy="2478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45186" y="3594338"/>
            <a:ext cx="2761124" cy="2502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5669615" y="3304874"/>
            <a:ext cx="23632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effectLst/>
                <a:latin typeface="Calibri" pitchFamily="34" charset="0"/>
              </a:rPr>
              <a:t>RFC lock acquisition phase</a:t>
            </a:r>
            <a:endParaRPr lang="en-GB" sz="1600" i="1" dirty="0">
              <a:effectLst/>
              <a:latin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8307" y="6036084"/>
            <a:ext cx="3329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effectLst/>
                <a:latin typeface="Calibri" pitchFamily="34" charset="0"/>
              </a:rPr>
              <a:t>CAD view of </a:t>
            </a:r>
            <a:r>
              <a:rPr lang="en-GB" sz="1600" i="1" smtClean="0">
                <a:effectLst/>
                <a:latin typeface="Calibri" pitchFamily="34" charset="0"/>
              </a:rPr>
              <a:t>SIB2 bench </a:t>
            </a:r>
            <a:r>
              <a:rPr lang="en-GB" sz="1600" i="1" dirty="0" smtClean="0">
                <a:effectLst/>
                <a:latin typeface="Calibri" pitchFamily="34" charset="0"/>
              </a:rPr>
              <a:t>with its optics</a:t>
            </a:r>
            <a:endParaRPr lang="en-GB" sz="1600" i="1" dirty="0"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  <a:cs typeface="Times New Roman" pitchFamily="18" charset="0"/>
              </a:rPr>
              <a:t>Conclusion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E4256-4443-4471-A127-040E4DD082E7}" type="slidenum">
              <a:rPr lang="fr-FR" smtClean="0"/>
              <a:pPr>
                <a:defRPr/>
              </a:pPr>
              <a:t>34</a:t>
            </a:fld>
            <a:endParaRPr lang="fr-FR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999628"/>
            <a:ext cx="8954207" cy="4836519"/>
          </a:xfrm>
        </p:spPr>
        <p:txBody>
          <a:bodyPr/>
          <a:lstStyle/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200" dirty="0" smtClean="0">
                <a:latin typeface="Cambria" pitchFamily="18" charset="0"/>
              </a:rPr>
              <a:t>Realize a competitive detector joining the international network in 2016 remains the goal of </a:t>
            </a:r>
            <a:r>
              <a:rPr lang="en-US" sz="2200" dirty="0" err="1" smtClean="0">
                <a:latin typeface="Cambria" pitchFamily="18" charset="0"/>
              </a:rPr>
              <a:t>AdV</a:t>
            </a:r>
            <a:r>
              <a:rPr lang="en-US" sz="2200" dirty="0" smtClean="0">
                <a:latin typeface="Cambria" pitchFamily="18" charset="0"/>
              </a:rPr>
              <a:t> (even if the schedule is tight).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GB" sz="2200" dirty="0" smtClean="0">
                <a:latin typeface="Cambria" pitchFamily="18" charset="0"/>
              </a:rPr>
              <a:t>Tough </a:t>
            </a:r>
            <a:r>
              <a:rPr lang="en-GB" sz="2200" dirty="0" smtClean="0">
                <a:latin typeface="Cambria" pitchFamily="18" charset="0"/>
              </a:rPr>
              <a:t>integration/installation phase will be carried out in the next months</a:t>
            </a:r>
            <a:endParaRPr lang="en-US" sz="2200" dirty="0" smtClean="0">
              <a:latin typeface="Cambria" pitchFamily="18" charset="0"/>
            </a:endParaRP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en-US" sz="2200" dirty="0" smtClean="0">
                <a:latin typeface="Cambria" pitchFamily="18" charset="0"/>
              </a:rPr>
              <a:t>An impressive amount </a:t>
            </a:r>
            <a:r>
              <a:rPr lang="en-US" sz="2200" dirty="0" smtClean="0">
                <a:latin typeface="Cambria" pitchFamily="18" charset="0"/>
              </a:rPr>
              <a:t>of work from different groups has been carried out at </a:t>
            </a:r>
            <a:r>
              <a:rPr lang="en-US" sz="2200" smtClean="0">
                <a:latin typeface="Cambria" pitchFamily="18" charset="0"/>
              </a:rPr>
              <a:t>the </a:t>
            </a:r>
            <a:r>
              <a:rPr lang="en-US" sz="2200" smtClean="0">
                <a:latin typeface="Cambria" pitchFamily="18" charset="0"/>
              </a:rPr>
              <a:t>site and </a:t>
            </a:r>
            <a:r>
              <a:rPr lang="en-US" sz="2200" dirty="0" smtClean="0">
                <a:latin typeface="Cambria" pitchFamily="18" charset="0"/>
              </a:rPr>
              <a:t>in the labs in the last year.</a:t>
            </a:r>
          </a:p>
          <a:p>
            <a:pPr marL="0" indent="0">
              <a:buClrTx/>
              <a:buSzPct val="100000"/>
              <a:buFont typeface="Wingdings" pitchFamily="2" charset="2"/>
              <a:buChar char="q"/>
            </a:pPr>
            <a:r>
              <a:rPr lang="en-US" sz="2200" dirty="0" smtClean="0">
                <a:latin typeface="Cambria" pitchFamily="18" charset="0"/>
              </a:rPr>
              <a:t>  </a:t>
            </a:r>
            <a:r>
              <a:rPr lang="en-GB" sz="2200" dirty="0" smtClean="0">
                <a:latin typeface="Cambria" pitchFamily="18" charset="0"/>
              </a:rPr>
              <a:t>The commissioning activity is ramping up and the control room is back to standard operation.</a:t>
            </a:r>
          </a:p>
          <a:p>
            <a:pPr marL="0" indent="0">
              <a:buClrTx/>
              <a:buSzPct val="100000"/>
              <a:buNone/>
            </a:pPr>
            <a:endParaRPr lang="en-GB" sz="2200" dirty="0" smtClean="0">
              <a:latin typeface="Cambria" pitchFamily="18" charset="0"/>
            </a:endParaRPr>
          </a:p>
          <a:p>
            <a:pPr marL="0" indent="0">
              <a:buClrTx/>
              <a:buSzPct val="100000"/>
              <a:buFont typeface="Wingdings" pitchFamily="2" charset="2"/>
              <a:buChar char="q"/>
            </a:pPr>
            <a:endParaRPr lang="en-GB" sz="2000" dirty="0" smtClean="0">
              <a:latin typeface="Cambria" pitchFamily="18" charset="0"/>
            </a:endParaRPr>
          </a:p>
          <a:p>
            <a:pPr marL="0" indent="0">
              <a:buClrTx/>
              <a:buSzPct val="100000"/>
              <a:buNone/>
            </a:pPr>
            <a:endParaRPr lang="en-GB" sz="2000" dirty="0" smtClean="0">
              <a:latin typeface="Cambria" pitchFamily="18" charset="0"/>
            </a:endParaRPr>
          </a:p>
          <a:p>
            <a:pPr marL="0" indent="0">
              <a:buClrTx/>
              <a:buSzPct val="100000"/>
              <a:buFont typeface="Wingdings" pitchFamily="2" charset="2"/>
              <a:buChar char="q"/>
            </a:pPr>
            <a:endParaRPr lang="en-GB" sz="2000" dirty="0" smtClean="0">
              <a:latin typeface="Cambria" pitchFamily="18" charset="0"/>
            </a:endParaRPr>
          </a:p>
          <a:p>
            <a:pPr marL="0" indent="0">
              <a:buClrTx/>
              <a:buSzPct val="100000"/>
              <a:buNone/>
            </a:pPr>
            <a:endParaRPr lang="en-GB" sz="2000" dirty="0" smtClean="0">
              <a:latin typeface="Cambria" pitchFamily="18" charset="0"/>
            </a:endParaRPr>
          </a:p>
          <a:p>
            <a:pPr marL="0" indent="0">
              <a:buClrTx/>
              <a:buSzPct val="100000"/>
              <a:buFont typeface="Wingdings" pitchFamily="2" charset="2"/>
              <a:buChar char="q"/>
            </a:pPr>
            <a:endParaRPr lang="en-GB" sz="1800" dirty="0" smtClean="0">
              <a:latin typeface="Calibri" pitchFamily="34" charset="0"/>
            </a:endParaRPr>
          </a:p>
          <a:p>
            <a:pPr marL="0" indent="0">
              <a:buClrTx/>
              <a:buSzPct val="100000"/>
              <a:buFont typeface="Wingdings" pitchFamily="2" charset="2"/>
              <a:buChar char="q"/>
            </a:pPr>
            <a:endParaRPr lang="en-GB" sz="1800" dirty="0" smtClean="0">
              <a:latin typeface="Calibri" pitchFamily="34" charset="0"/>
            </a:endParaRPr>
          </a:p>
          <a:p>
            <a:pPr marL="0" indent="0">
              <a:buClrTx/>
              <a:buSzPct val="100000"/>
              <a:buFont typeface="Wingdings" pitchFamily="2" charset="2"/>
              <a:buChar char="q"/>
            </a:pPr>
            <a:endParaRPr lang="en-GB" sz="1800" dirty="0" smtClean="0">
              <a:latin typeface="Calibri" pitchFamily="34" charset="0"/>
            </a:endParaRPr>
          </a:p>
          <a:p>
            <a:pPr marL="0" indent="0">
              <a:buClrTx/>
              <a:buSzPct val="100000"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SzPct val="100000"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SzPct val="100000"/>
              <a:buNone/>
            </a:pPr>
            <a:endParaRPr lang="en-GB" sz="1800" dirty="0" smtClean="0">
              <a:latin typeface="Calibri" pitchFamily="34" charset="0"/>
            </a:endParaRPr>
          </a:p>
          <a:p>
            <a:pPr marL="0" indent="0">
              <a:buClrTx/>
              <a:buSzPct val="100000"/>
              <a:buNone/>
            </a:pPr>
            <a:r>
              <a:rPr lang="en-US" sz="1800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</a:p>
          <a:p>
            <a:pPr>
              <a:buNone/>
            </a:pPr>
            <a:endParaRPr lang="en-US" sz="2000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3_General presentation Bianco">
  <a:themeElements>
    <a:clrScheme name="">
      <a:dk1>
        <a:srgbClr val="000000"/>
      </a:dk1>
      <a:lt1>
        <a:srgbClr val="FFFFFF"/>
      </a:lt1>
      <a:dk2>
        <a:srgbClr val="006B61"/>
      </a:dk2>
      <a:lt2>
        <a:srgbClr val="C0C0C0"/>
      </a:lt2>
      <a:accent1>
        <a:srgbClr val="FF00FF"/>
      </a:accent1>
      <a:accent2>
        <a:srgbClr val="00C0C0"/>
      </a:accent2>
      <a:accent3>
        <a:srgbClr val="FFFFFF"/>
      </a:accent3>
      <a:accent4>
        <a:srgbClr val="000000"/>
      </a:accent4>
      <a:accent5>
        <a:srgbClr val="FFAAFF"/>
      </a:accent5>
      <a:accent6>
        <a:srgbClr val="00AEAE"/>
      </a:accent6>
      <a:hlink>
        <a:srgbClr val="00C000"/>
      </a:hlink>
      <a:folHlink>
        <a:srgbClr val="800080"/>
      </a:folHlink>
    </a:clrScheme>
    <a:fontScheme name="13_General presentation Bianco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General presentation Bianc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 presentation Bianc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al presentation Bianc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 presentation Bianc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 presentation Bianc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 presentation Bianc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 presentation Bianc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C:\VIRGO\Talks\General presentation Bianco.pot</Template>
  <TotalTime>177079</TotalTime>
  <Pages>32</Pages>
  <Words>2164</Words>
  <Application>Microsoft Office PowerPoint</Application>
  <PresentationFormat>On-screen Show (4:3)</PresentationFormat>
  <Paragraphs>454</Paragraphs>
  <Slides>34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13_General presentation Bianco</vt:lpstr>
      <vt:lpstr>Status of Advanced Virgo and its Injection system Eric Genin European Gravitational Observatory on behalf of the Virgo collaboration  </vt:lpstr>
      <vt:lpstr>Outline</vt:lpstr>
      <vt:lpstr>What is ADVANCED VIRGO?</vt:lpstr>
      <vt:lpstr>Detector design: Main changes respect to Virgo</vt:lpstr>
      <vt:lpstr>Slide 5</vt:lpstr>
      <vt:lpstr>Slide 6</vt:lpstr>
      <vt:lpstr>Slide 7</vt:lpstr>
      <vt:lpstr>Slide 8</vt:lpstr>
      <vt:lpstr>MIR/OSD</vt:lpstr>
      <vt:lpstr>ISC</vt:lpstr>
      <vt:lpstr>TCS</vt:lpstr>
      <vt:lpstr>DET</vt:lpstr>
      <vt:lpstr>DAQ</vt:lpstr>
      <vt:lpstr>PAY</vt:lpstr>
      <vt:lpstr>SAT</vt:lpstr>
      <vt:lpstr>SBE</vt:lpstr>
      <vt:lpstr>SLC</vt:lpstr>
      <vt:lpstr>VAC</vt:lpstr>
      <vt:lpstr>INF</vt:lpstr>
      <vt:lpstr>PSL: High power fiber amplifier</vt:lpstr>
      <vt:lpstr>Planning: top level milestones</vt:lpstr>
      <vt:lpstr>Slide 22</vt:lpstr>
      <vt:lpstr>Slide 23</vt:lpstr>
      <vt:lpstr>A few pictures of INJ benches and optics</vt:lpstr>
      <vt:lpstr>IMC lock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Conclusion</vt:lpstr>
    </vt:vector>
  </TitlesOfParts>
  <Company>INFN-VIRGO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PRM3 in the Injection tower: space considerations E. Genin   European Gravitational Observatory</dc:title>
  <dc:creator>E.Genin</dc:creator>
  <cp:lastModifiedBy>Genin</cp:lastModifiedBy>
  <cp:revision>6094</cp:revision>
  <cp:lastPrinted>2000-01-13T15:23:50Z</cp:lastPrinted>
  <dcterms:created xsi:type="dcterms:W3CDTF">2004-06-28T13:08:04Z</dcterms:created>
  <dcterms:modified xsi:type="dcterms:W3CDTF">2014-11-19T06:48:08Z</dcterms:modified>
</cp:coreProperties>
</file>