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2"/>
  </p:sldMasterIdLst>
  <p:notesMasterIdLst>
    <p:notesMasterId r:id="rId23"/>
  </p:notesMasterIdLst>
  <p:sldIdLst>
    <p:sldId id="262" r:id="rId3"/>
    <p:sldId id="297" r:id="rId4"/>
    <p:sldId id="313" r:id="rId5"/>
    <p:sldId id="304" r:id="rId6"/>
    <p:sldId id="300" r:id="rId7"/>
    <p:sldId id="263" r:id="rId8"/>
    <p:sldId id="298" r:id="rId9"/>
    <p:sldId id="303" r:id="rId10"/>
    <p:sldId id="299" r:id="rId11"/>
    <p:sldId id="307" r:id="rId12"/>
    <p:sldId id="308" r:id="rId13"/>
    <p:sldId id="301" r:id="rId14"/>
    <p:sldId id="277" r:id="rId15"/>
    <p:sldId id="305" r:id="rId16"/>
    <p:sldId id="306" r:id="rId17"/>
    <p:sldId id="314" r:id="rId18"/>
    <p:sldId id="315" r:id="rId19"/>
    <p:sldId id="316" r:id="rId20"/>
    <p:sldId id="317" r:id="rId21"/>
    <p:sldId id="318" r:id="rId22"/>
  </p:sldIdLst>
  <p:sldSz cx="9144000" cy="5143500" type="screen16x9"/>
  <p:notesSz cx="6858000" cy="9144000"/>
  <p:defaultTextStyle>
    <a:defPPr marL="0" marR="0" indent="0" algn="l" defTabSz="57374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43434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28687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430305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57374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717175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860609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004046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14748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138" y="4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6017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1pPr>
    <a:lvl2pPr indent="143434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2pPr>
    <a:lvl3pPr indent="28687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3pPr>
    <a:lvl4pPr indent="430305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4pPr>
    <a:lvl5pPr indent="57374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5pPr>
    <a:lvl6pPr indent="717175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6pPr>
    <a:lvl7pPr indent="860609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7pPr>
    <a:lvl8pPr indent="1004046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8pPr>
    <a:lvl9pPr indent="114748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5597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67873" y="924945"/>
            <a:ext cx="7358063" cy="639977"/>
          </a:xfrm>
          <a:prstGeom prst="rect">
            <a:avLst/>
          </a:prstGeom>
        </p:spPr>
        <p:txBody>
          <a:bodyPr anchor="b"/>
          <a:lstStyle>
            <a:lvl1pPr>
              <a:defRPr sz="3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4248" y="1860550"/>
            <a:ext cx="4405313" cy="407988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>
                <a:latin typeface="Open San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Authors/sub-title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14" y="3442426"/>
            <a:ext cx="1983145" cy="899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1" y="3423432"/>
            <a:ext cx="2738847" cy="81404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376163"/>
            <a:ext cx="7804548" cy="65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030265"/>
            <a:ext cx="7804547" cy="3233663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1200"/>
              </a:spcAft>
              <a:buSzPct val="120000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557802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836704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115606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marL="1394507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5152"/>
            <a:ext cx="1458506" cy="6613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24" y="4511025"/>
            <a:ext cx="2138176" cy="63550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566108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57397" tIns="28698" rIns="57397" bIns="28698"/>
          <a:lstStyle/>
          <a:p>
            <a:fld id="{9C27651C-7385-2442-9B08-66AF0E6D40A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57397" tIns="28698" rIns="57397" bIns="28698"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2B1E-BA40-EF4F-BABA-4EE5D5390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33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69727" y="381875"/>
            <a:ext cx="7804547" cy="6426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t>Title Text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644944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69727" y="381875"/>
            <a:ext cx="7804547" cy="6426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t>Title Text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126935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66744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328567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0050" y="1187634"/>
            <a:ext cx="8343900" cy="33648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 sz="1600"/>
            </a:lvl5pPr>
          </a:lstStyle>
          <a:p>
            <a:pPr lvl="0"/>
            <a:r>
              <a:rPr lang="en-US" altLang="de-DE" dirty="0"/>
              <a:t>Click to add text</a:t>
            </a:r>
          </a:p>
          <a:p>
            <a:pPr lvl="1"/>
            <a:r>
              <a:rPr lang="en-US" altLang="de-DE" dirty="0"/>
              <a:t>Second level</a:t>
            </a:r>
          </a:p>
          <a:p>
            <a:pPr lvl="2"/>
            <a:r>
              <a:rPr lang="en-US" altLang="de-DE" dirty="0"/>
              <a:t>Third level</a:t>
            </a:r>
          </a:p>
          <a:p>
            <a:pPr lvl="3"/>
            <a:r>
              <a:rPr lang="en-US" altLang="de-DE" dirty="0"/>
              <a:t>Fourth level</a:t>
            </a:r>
          </a:p>
          <a:p>
            <a:pPr lvl="4"/>
            <a:r>
              <a:rPr lang="en-US" altLang="de-DE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7235" y="4747358"/>
            <a:ext cx="1027755" cy="396142"/>
          </a:xfrm>
          <a:prstGeom prst="rect">
            <a:avLst/>
          </a:prstGeom>
        </p:spPr>
        <p:txBody>
          <a:bodyPr/>
          <a:lstStyle/>
          <a:p>
            <a:r>
              <a:rPr lang="de-DE" noProof="0"/>
              <a:t>29.03.2021</a:t>
            </a:r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6847" y="4747358"/>
            <a:ext cx="224673" cy="2182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1696EC4-B4CF-4701-AD06-A8439D6D8E12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40BE303-A4F2-4BCB-AF82-DC9DDFB7C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296153"/>
            <a:ext cx="6869178" cy="57581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2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69727" y="133945"/>
            <a:ext cx="7804547" cy="1138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366242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58887" y="4902400"/>
            <a:ext cx="221467" cy="218261"/>
          </a:xfrm>
          <a:prstGeom prst="rect">
            <a:avLst/>
          </a:prstGeom>
          <a:ln w="12700">
            <a:miter lim="400000"/>
          </a:ln>
        </p:spPr>
        <p:txBody>
          <a:bodyPr wrap="none" lIns="31875" tIns="31875" rIns="31875" bIns="31875">
            <a:spAutoFit/>
          </a:bodyPr>
          <a:lstStyle>
            <a:lvl1pPr>
              <a:defRPr sz="1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  <p:sldLayoutId id="2147483661" r:id="rId4"/>
    <p:sldLayoutId id="2147483662" r:id="rId5"/>
  </p:sldLayoutIdLst>
  <p:transition spd="med"/>
  <p:txStyles>
    <p:titleStyle>
      <a:lvl1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5pPr>
      <a:lvl6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9pPr>
    </p:titleStyle>
    <p:bodyStyle>
      <a:lvl1pPr marL="27890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5780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836704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115606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394507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673408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952310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231211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51011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43434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8687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30305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57374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717175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860609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004046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14748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69727" y="133945"/>
            <a:ext cx="7804547" cy="1138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1875" tIns="31875" rIns="31875" bIns="31875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366242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1875" tIns="31875" rIns="31875" bIns="31875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58887" y="4902400"/>
            <a:ext cx="221467" cy="218261"/>
          </a:xfrm>
          <a:prstGeom prst="rect">
            <a:avLst/>
          </a:prstGeom>
          <a:ln w="12700">
            <a:miter lim="400000"/>
          </a:ln>
        </p:spPr>
        <p:txBody>
          <a:bodyPr wrap="none" lIns="31875" tIns="31875" rIns="31875" bIns="31875">
            <a:spAutoFit/>
          </a:bodyPr>
          <a:lstStyle>
            <a:lvl1pPr>
              <a:defRPr sz="1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131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3" r:id="rId4"/>
  </p:sldLayoutIdLst>
  <p:transition spd="med"/>
  <p:txStyles>
    <p:titleStyle>
      <a:lvl1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5pPr>
      <a:lvl6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9pPr>
    </p:titleStyle>
    <p:bodyStyle>
      <a:lvl1pPr marL="27890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5780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836704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115606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394507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673408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952310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231211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51011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43434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8687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30305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57374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717175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860609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004046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14748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hyperlink" Target="https://dcc.ligo.org/LIGO-G1801755" TargetMode="External"/><Relationship Id="rId3" Type="http://schemas.openxmlformats.org/officeDocument/2006/relationships/image" Target="../media/image130.png"/><Relationship Id="rId7" Type="http://schemas.openxmlformats.org/officeDocument/2006/relationships/image" Target="../media/image50.png"/><Relationship Id="rId12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90.png"/><Relationship Id="rId5" Type="http://schemas.openxmlformats.org/officeDocument/2006/relationships/image" Target="../media/image32.png"/><Relationship Id="rId10" Type="http://schemas.openxmlformats.org/officeDocument/2006/relationships/image" Target="../media/image80.png"/><Relationship Id="rId4" Type="http://schemas.openxmlformats.org/officeDocument/2006/relationships/image" Target="../media/image21.png"/><Relationship Id="rId9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cc.ligo.org/LIGO-G2001539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8721" y="924945"/>
            <a:ext cx="8316368" cy="639977"/>
          </a:xfrm>
        </p:spPr>
        <p:txBody>
          <a:bodyPr>
            <a:normAutofit fontScale="90000"/>
          </a:bodyPr>
          <a:lstStyle/>
          <a:p>
            <a:r>
              <a:rPr lang="en-GB" dirty="0"/>
              <a:t>ET-ISB workshop 29 &amp; 31 March (2021)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Low-Frequency noise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DC9BEA8-59C5-5164-F5A8-7F3E6BF6D99E}"/>
              </a:ext>
            </a:extLst>
          </p:cNvPr>
          <p:cNvSpPr txBox="1">
            <a:spLocks/>
          </p:cNvSpPr>
          <p:nvPr/>
        </p:nvSpPr>
        <p:spPr>
          <a:xfrm>
            <a:off x="2344248" y="2540608"/>
            <a:ext cx="4405313" cy="407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>
            <a:lvl1pPr marL="0" marR="0" indent="0" algn="ctr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Helvetica Neue"/>
                <a:cs typeface="Helvetica Neue"/>
                <a:sym typeface="Helvetica Neue"/>
              </a:defRPr>
            </a:lvl1pPr>
            <a:lvl2pPr marL="55780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836704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115606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394507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673408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952310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231211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51011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en-GB" dirty="0"/>
              <a:t>How far have we come since then?</a:t>
            </a:r>
          </a:p>
        </p:txBody>
      </p:sp>
    </p:spTree>
    <p:extLst>
      <p:ext uri="{BB962C8B-B14F-4D97-AF65-F5344CB8AC3E}">
        <p14:creationId xmlns:p14="http://schemas.microsoft.com/office/powerpoint/2010/main" val="283664242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82499" y="249382"/>
            <a:ext cx="861501" cy="4428416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430" y="774029"/>
            <a:ext cx="7697244" cy="380453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69726" y="91451"/>
            <a:ext cx="7804547" cy="642674"/>
          </a:xfrm>
          <a:prstGeom prst="rect">
            <a:avLst/>
          </a:prstGeom>
        </p:spPr>
        <p:txBody>
          <a:bodyPr/>
          <a:lstStyle>
            <a:lvl1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ctr" defTabSz="3665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Open Sans"/>
              </a:rPr>
              <a:t>Low-frequency noise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700" y="1027134"/>
            <a:ext cx="2431083" cy="37035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ET is not 10x better than 2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nd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 gen detectors, it is a million times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better at 3Hz.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sym typeface="Helvetica Neue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We need to systematically identify and mitigate LF noise by reducing</a:t>
            </a:r>
          </a:p>
          <a:p>
            <a:pPr marL="285750" marR="0" lvl="0" indent="-28575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RMS motion</a:t>
            </a:r>
          </a:p>
          <a:p>
            <a:pPr marL="285750" marR="0" lvl="0" indent="-28575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Actuation forces</a:t>
            </a:r>
          </a:p>
          <a:p>
            <a:pPr marL="285750" marR="0" lvl="0" indent="-28575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A2L couplings</a:t>
            </a:r>
          </a:p>
          <a:p>
            <a:pPr marL="285750" marR="0" lvl="0" indent="-28575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Helvetica Neue"/>
              </a:rPr>
              <a:t>… and many more</a:t>
            </a:r>
          </a:p>
        </p:txBody>
      </p:sp>
    </p:spTree>
    <p:extLst>
      <p:ext uri="{BB962C8B-B14F-4D97-AF65-F5344CB8AC3E}">
        <p14:creationId xmlns:p14="http://schemas.microsoft.com/office/powerpoint/2010/main" val="425839042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FA8E695-E069-4EBB-9536-BFB2C66F2E18}"/>
              </a:ext>
            </a:extLst>
          </p:cNvPr>
          <p:cNvSpPr/>
          <p:nvPr/>
        </p:nvSpPr>
        <p:spPr>
          <a:xfrm>
            <a:off x="862581" y="2652945"/>
            <a:ext cx="179278" cy="1156597"/>
          </a:xfrm>
          <a:custGeom>
            <a:avLst/>
            <a:gdLst>
              <a:gd name="connsiteX0" fmla="*/ 0 w 179333"/>
              <a:gd name="connsiteY0" fmla="*/ 0 h 1156954"/>
              <a:gd name="connsiteX1" fmla="*/ 89666 w 179333"/>
              <a:gd name="connsiteY1" fmla="*/ 0 h 1156954"/>
              <a:gd name="connsiteX2" fmla="*/ 89666 w 179333"/>
              <a:gd name="connsiteY2" fmla="*/ 1156954 h 1156954"/>
              <a:gd name="connsiteX3" fmla="*/ 179333 w 179333"/>
              <a:gd name="connsiteY3" fmla="*/ 1156954 h 115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333" h="1156954">
                <a:moveTo>
                  <a:pt x="0" y="0"/>
                </a:moveTo>
                <a:lnTo>
                  <a:pt x="89666" y="0"/>
                </a:lnTo>
                <a:lnTo>
                  <a:pt x="89666" y="1156954"/>
                </a:lnTo>
                <a:lnTo>
                  <a:pt x="179333" y="1156954"/>
                </a:lnTo>
              </a:path>
            </a:pathLst>
          </a:custGeom>
          <a:noFill/>
        </p:spPr>
        <p:style>
          <a:lnRef idx="2">
            <a:schemeClr val="accent2">
              <a:tint val="99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075" tIns="549039" rIns="73074" bIns="549039" numCol="1" spcCol="1270" anchor="ctr" anchorCtr="0">
            <a:noAutofit/>
          </a:bodyPr>
          <a:lstStyle/>
          <a:p>
            <a:pPr defTabSz="2221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7E30DEE-A693-48E9-A80F-55782C1D6901}"/>
              </a:ext>
            </a:extLst>
          </p:cNvPr>
          <p:cNvSpPr/>
          <p:nvPr/>
        </p:nvSpPr>
        <p:spPr>
          <a:xfrm>
            <a:off x="862581" y="2652944"/>
            <a:ext cx="179278" cy="396143"/>
          </a:xfrm>
          <a:custGeom>
            <a:avLst/>
            <a:gdLst>
              <a:gd name="connsiteX0" fmla="*/ 0 w 179333"/>
              <a:gd name="connsiteY0" fmla="*/ 0 h 209917"/>
              <a:gd name="connsiteX1" fmla="*/ 89666 w 179333"/>
              <a:gd name="connsiteY1" fmla="*/ 0 h 209917"/>
              <a:gd name="connsiteX2" fmla="*/ 89666 w 179333"/>
              <a:gd name="connsiteY2" fmla="*/ 209917 h 209917"/>
              <a:gd name="connsiteX3" fmla="*/ 179333 w 179333"/>
              <a:gd name="connsiteY3" fmla="*/ 209917 h 209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333" h="209917">
                <a:moveTo>
                  <a:pt x="0" y="0"/>
                </a:moveTo>
                <a:lnTo>
                  <a:pt x="89666" y="0"/>
                </a:lnTo>
                <a:lnTo>
                  <a:pt x="89666" y="209917"/>
                </a:lnTo>
                <a:lnTo>
                  <a:pt x="179333" y="209917"/>
                </a:lnTo>
              </a:path>
            </a:pathLst>
          </a:custGeom>
          <a:noFill/>
        </p:spPr>
        <p:style>
          <a:lnRef idx="2">
            <a:schemeClr val="accent2">
              <a:tint val="99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436" tIns="98027" rIns="95435" bIns="98026" numCol="1" spcCol="1270" anchor="ctr" anchorCtr="0">
            <a:noAutofit/>
          </a:bodyPr>
          <a:lstStyle/>
          <a:p>
            <a:pPr defTabSz="2221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21A88F6-9461-44F3-A808-E7CFFCF69B18}"/>
              </a:ext>
            </a:extLst>
          </p:cNvPr>
          <p:cNvSpPr/>
          <p:nvPr/>
        </p:nvSpPr>
        <p:spPr>
          <a:xfrm>
            <a:off x="862581" y="2179573"/>
            <a:ext cx="179278" cy="473372"/>
          </a:xfrm>
          <a:custGeom>
            <a:avLst/>
            <a:gdLst>
              <a:gd name="connsiteX0" fmla="*/ 0 w 179333"/>
              <a:gd name="connsiteY0" fmla="*/ 473518 h 473518"/>
              <a:gd name="connsiteX1" fmla="*/ 89666 w 179333"/>
              <a:gd name="connsiteY1" fmla="*/ 473518 h 473518"/>
              <a:gd name="connsiteX2" fmla="*/ 89666 w 179333"/>
              <a:gd name="connsiteY2" fmla="*/ 0 h 473518"/>
              <a:gd name="connsiteX3" fmla="*/ 179333 w 179333"/>
              <a:gd name="connsiteY3" fmla="*/ 0 h 473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333" h="473518">
                <a:moveTo>
                  <a:pt x="0" y="473518"/>
                </a:moveTo>
                <a:lnTo>
                  <a:pt x="89666" y="473518"/>
                </a:lnTo>
                <a:lnTo>
                  <a:pt x="89666" y="0"/>
                </a:lnTo>
                <a:lnTo>
                  <a:pt x="179333" y="0"/>
                </a:lnTo>
              </a:path>
            </a:pathLst>
          </a:custGeom>
          <a:noFill/>
        </p:spPr>
        <p:style>
          <a:lnRef idx="2">
            <a:schemeClr val="accent2">
              <a:tint val="99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9681" tIns="224031" rIns="89679" bIns="224032" numCol="1" spcCol="1270" anchor="ctr" anchorCtr="0">
            <a:noAutofit/>
          </a:bodyPr>
          <a:lstStyle/>
          <a:p>
            <a:pPr defTabSz="2221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187A11F-4F88-4328-BFED-270C30D4D698}"/>
              </a:ext>
            </a:extLst>
          </p:cNvPr>
          <p:cNvSpPr/>
          <p:nvPr/>
        </p:nvSpPr>
        <p:spPr>
          <a:xfrm>
            <a:off x="862581" y="1496348"/>
            <a:ext cx="179278" cy="1156597"/>
          </a:xfrm>
          <a:custGeom>
            <a:avLst/>
            <a:gdLst>
              <a:gd name="connsiteX0" fmla="*/ 0 w 179333"/>
              <a:gd name="connsiteY0" fmla="*/ 1156954 h 1156954"/>
              <a:gd name="connsiteX1" fmla="*/ 89666 w 179333"/>
              <a:gd name="connsiteY1" fmla="*/ 1156954 h 1156954"/>
              <a:gd name="connsiteX2" fmla="*/ 89666 w 179333"/>
              <a:gd name="connsiteY2" fmla="*/ 0 h 1156954"/>
              <a:gd name="connsiteX3" fmla="*/ 179333 w 179333"/>
              <a:gd name="connsiteY3" fmla="*/ 0 h 115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333" h="1156954">
                <a:moveTo>
                  <a:pt x="0" y="1156954"/>
                </a:moveTo>
                <a:lnTo>
                  <a:pt x="89666" y="1156954"/>
                </a:lnTo>
                <a:lnTo>
                  <a:pt x="89666" y="0"/>
                </a:lnTo>
                <a:lnTo>
                  <a:pt x="179333" y="0"/>
                </a:lnTo>
              </a:path>
            </a:pathLst>
          </a:custGeom>
          <a:noFill/>
        </p:spPr>
        <p:style>
          <a:lnRef idx="2">
            <a:schemeClr val="accent2">
              <a:tint val="99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075" tIns="549039" rIns="73074" bIns="549039" numCol="1" spcCol="1270" anchor="ctr" anchorCtr="0">
            <a:noAutofit/>
          </a:bodyPr>
          <a:lstStyle/>
          <a:p>
            <a:pPr defTabSz="2221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01C5A6C-0542-4CC2-99E5-0ADD9E80C689}"/>
              </a:ext>
            </a:extLst>
          </p:cNvPr>
          <p:cNvSpPr/>
          <p:nvPr/>
        </p:nvSpPr>
        <p:spPr>
          <a:xfrm rot="16200000">
            <a:off x="-288849" y="2420299"/>
            <a:ext cx="1837568" cy="465292"/>
          </a:xfrm>
          <a:custGeom>
            <a:avLst/>
            <a:gdLst>
              <a:gd name="connsiteX0" fmla="*/ 0 w 1438812"/>
              <a:gd name="connsiteY0" fmla="*/ 0 h 465436"/>
              <a:gd name="connsiteX1" fmla="*/ 1438812 w 1438812"/>
              <a:gd name="connsiteY1" fmla="*/ 0 h 465436"/>
              <a:gd name="connsiteX2" fmla="*/ 1438812 w 1438812"/>
              <a:gd name="connsiteY2" fmla="*/ 465436 h 465436"/>
              <a:gd name="connsiteX3" fmla="*/ 0 w 1438812"/>
              <a:gd name="connsiteY3" fmla="*/ 465436 h 465436"/>
              <a:gd name="connsiteX4" fmla="*/ 0 w 1438812"/>
              <a:gd name="connsiteY4" fmla="*/ 0 h 46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812" h="465436">
                <a:moveTo>
                  <a:pt x="0" y="0"/>
                </a:moveTo>
                <a:lnTo>
                  <a:pt x="1438812" y="0"/>
                </a:lnTo>
                <a:lnTo>
                  <a:pt x="1438812" y="465436"/>
                </a:lnTo>
                <a:lnTo>
                  <a:pt x="0" y="4654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66" tIns="13966" rIns="13966" bIns="13965" numCol="1" spcCol="1270" anchor="ctr" anchorCtr="0">
            <a:noAutofit/>
          </a:bodyPr>
          <a:lstStyle/>
          <a:p>
            <a:pPr defTabSz="97760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99" kern="1200" dirty="0"/>
              <a:t>Low-f noise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0CF8668-EC73-47C7-8D12-D9849CC57661}"/>
              </a:ext>
            </a:extLst>
          </p:cNvPr>
          <p:cNvSpPr/>
          <p:nvPr/>
        </p:nvSpPr>
        <p:spPr>
          <a:xfrm>
            <a:off x="1041860" y="1317017"/>
            <a:ext cx="1183577" cy="358660"/>
          </a:xfrm>
          <a:custGeom>
            <a:avLst/>
            <a:gdLst>
              <a:gd name="connsiteX0" fmla="*/ 0 w 1183942"/>
              <a:gd name="connsiteY0" fmla="*/ 0 h 358771"/>
              <a:gd name="connsiteX1" fmla="*/ 1183942 w 1183942"/>
              <a:gd name="connsiteY1" fmla="*/ 0 h 358771"/>
              <a:gd name="connsiteX2" fmla="*/ 1183942 w 1183942"/>
              <a:gd name="connsiteY2" fmla="*/ 358771 h 358771"/>
              <a:gd name="connsiteX3" fmla="*/ 0 w 1183942"/>
              <a:gd name="connsiteY3" fmla="*/ 358771 h 358771"/>
              <a:gd name="connsiteX4" fmla="*/ 0 w 1183942"/>
              <a:gd name="connsiteY4" fmla="*/ 0 h 35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942" h="358771">
                <a:moveTo>
                  <a:pt x="0" y="0"/>
                </a:moveTo>
                <a:lnTo>
                  <a:pt x="1183942" y="0"/>
                </a:lnTo>
                <a:lnTo>
                  <a:pt x="1183942" y="358771"/>
                </a:lnTo>
                <a:lnTo>
                  <a:pt x="0" y="35877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18" tIns="7618" rIns="7618" bIns="7618" numCol="1" spcCol="1270" anchor="ctr" anchorCtr="0">
            <a:noAutofit/>
          </a:bodyPr>
          <a:lstStyle/>
          <a:p>
            <a:pPr defTabSz="53324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/>
              <a:t>Suspension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72DC915-374B-47E4-9E88-120671F7B9B3}"/>
              </a:ext>
            </a:extLst>
          </p:cNvPr>
          <p:cNvSpPr/>
          <p:nvPr/>
        </p:nvSpPr>
        <p:spPr>
          <a:xfrm>
            <a:off x="1041860" y="2000242"/>
            <a:ext cx="1183577" cy="358660"/>
          </a:xfrm>
          <a:custGeom>
            <a:avLst/>
            <a:gdLst>
              <a:gd name="connsiteX0" fmla="*/ 0 w 1183942"/>
              <a:gd name="connsiteY0" fmla="*/ 0 h 358771"/>
              <a:gd name="connsiteX1" fmla="*/ 1183942 w 1183942"/>
              <a:gd name="connsiteY1" fmla="*/ 0 h 358771"/>
              <a:gd name="connsiteX2" fmla="*/ 1183942 w 1183942"/>
              <a:gd name="connsiteY2" fmla="*/ 358771 h 358771"/>
              <a:gd name="connsiteX3" fmla="*/ 0 w 1183942"/>
              <a:gd name="connsiteY3" fmla="*/ 358771 h 358771"/>
              <a:gd name="connsiteX4" fmla="*/ 0 w 1183942"/>
              <a:gd name="connsiteY4" fmla="*/ 0 h 35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942" h="358771">
                <a:moveTo>
                  <a:pt x="0" y="0"/>
                </a:moveTo>
                <a:lnTo>
                  <a:pt x="1183942" y="0"/>
                </a:lnTo>
                <a:lnTo>
                  <a:pt x="1183942" y="358771"/>
                </a:lnTo>
                <a:lnTo>
                  <a:pt x="0" y="35877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18" tIns="7618" rIns="7618" bIns="7618" numCol="1" spcCol="1270" anchor="ctr" anchorCtr="0">
            <a:noAutofit/>
          </a:bodyPr>
          <a:lstStyle/>
          <a:p>
            <a:pPr defTabSz="53324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/>
              <a:t>Optics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B09B23E-4289-4EB6-A401-F9B35B96BBE5}"/>
              </a:ext>
            </a:extLst>
          </p:cNvPr>
          <p:cNvSpPr/>
          <p:nvPr/>
        </p:nvSpPr>
        <p:spPr>
          <a:xfrm>
            <a:off x="1041860" y="2871882"/>
            <a:ext cx="1183577" cy="358660"/>
          </a:xfrm>
          <a:custGeom>
            <a:avLst/>
            <a:gdLst>
              <a:gd name="connsiteX0" fmla="*/ 0 w 1183942"/>
              <a:gd name="connsiteY0" fmla="*/ 0 h 358771"/>
              <a:gd name="connsiteX1" fmla="*/ 1183942 w 1183942"/>
              <a:gd name="connsiteY1" fmla="*/ 0 h 358771"/>
              <a:gd name="connsiteX2" fmla="*/ 1183942 w 1183942"/>
              <a:gd name="connsiteY2" fmla="*/ 358771 h 358771"/>
              <a:gd name="connsiteX3" fmla="*/ 0 w 1183942"/>
              <a:gd name="connsiteY3" fmla="*/ 358771 h 358771"/>
              <a:gd name="connsiteX4" fmla="*/ 0 w 1183942"/>
              <a:gd name="connsiteY4" fmla="*/ 0 h 35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942" h="358771">
                <a:moveTo>
                  <a:pt x="0" y="0"/>
                </a:moveTo>
                <a:lnTo>
                  <a:pt x="1183942" y="0"/>
                </a:lnTo>
                <a:lnTo>
                  <a:pt x="1183942" y="358771"/>
                </a:lnTo>
                <a:lnTo>
                  <a:pt x="0" y="35877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18" tIns="7618" rIns="7618" bIns="7618" numCol="1" spcCol="1270" anchor="ctr" anchorCtr="0">
            <a:noAutofit/>
          </a:bodyPr>
          <a:lstStyle/>
          <a:p>
            <a:pPr defTabSz="53324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/>
              <a:t>Interferometer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102085B-93CD-4C2D-A259-2D54F7339F16}"/>
              </a:ext>
            </a:extLst>
          </p:cNvPr>
          <p:cNvSpPr/>
          <p:nvPr/>
        </p:nvSpPr>
        <p:spPr>
          <a:xfrm>
            <a:off x="1041860" y="3630213"/>
            <a:ext cx="1183577" cy="358660"/>
          </a:xfrm>
          <a:custGeom>
            <a:avLst/>
            <a:gdLst>
              <a:gd name="connsiteX0" fmla="*/ 0 w 1183942"/>
              <a:gd name="connsiteY0" fmla="*/ 0 h 358771"/>
              <a:gd name="connsiteX1" fmla="*/ 1183942 w 1183942"/>
              <a:gd name="connsiteY1" fmla="*/ 0 h 358771"/>
              <a:gd name="connsiteX2" fmla="*/ 1183942 w 1183942"/>
              <a:gd name="connsiteY2" fmla="*/ 358771 h 358771"/>
              <a:gd name="connsiteX3" fmla="*/ 0 w 1183942"/>
              <a:gd name="connsiteY3" fmla="*/ 358771 h 358771"/>
              <a:gd name="connsiteX4" fmla="*/ 0 w 1183942"/>
              <a:gd name="connsiteY4" fmla="*/ 0 h 35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942" h="358771">
                <a:moveTo>
                  <a:pt x="0" y="0"/>
                </a:moveTo>
                <a:lnTo>
                  <a:pt x="1183942" y="0"/>
                </a:lnTo>
                <a:lnTo>
                  <a:pt x="1183942" y="358771"/>
                </a:lnTo>
                <a:lnTo>
                  <a:pt x="0" y="35877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99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18" tIns="7618" rIns="7618" bIns="7618" numCol="1" spcCol="1270" anchor="ctr" anchorCtr="0">
            <a:noAutofit/>
          </a:bodyPr>
          <a:lstStyle/>
          <a:p>
            <a:pPr defTabSz="53324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/>
              <a:t>Active Noise Mitigation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E1FE915-A213-443C-82B4-0F49A3294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581" y="152198"/>
            <a:ext cx="6869178" cy="575811"/>
          </a:xfrm>
        </p:spPr>
        <p:txBody>
          <a:bodyPr>
            <a:normAutofit/>
          </a:bodyPr>
          <a:lstStyle/>
          <a:p>
            <a:r>
              <a:rPr lang="en-US" dirty="0"/>
              <a:t>Spanning (at least) 4 divisions</a:t>
            </a:r>
          </a:p>
        </p:txBody>
      </p:sp>
      <p:sp>
        <p:nvSpPr>
          <p:cNvPr id="64" name="Trapezoid 63">
            <a:extLst>
              <a:ext uri="{FF2B5EF4-FFF2-40B4-BE49-F238E27FC236}">
                <a16:creationId xmlns:a16="http://schemas.microsoft.com/office/drawing/2014/main" id="{E352E1B7-85D5-447B-B65D-460672D28248}"/>
              </a:ext>
            </a:extLst>
          </p:cNvPr>
          <p:cNvSpPr/>
          <p:nvPr/>
        </p:nvSpPr>
        <p:spPr>
          <a:xfrm rot="5400000">
            <a:off x="917042" y="2650340"/>
            <a:ext cx="3362424" cy="335729"/>
          </a:xfrm>
          <a:prstGeom prst="trapezoid">
            <a:avLst>
              <a:gd name="adj" fmla="val 83994"/>
            </a:avLst>
          </a:prstGeom>
          <a:gradFill flip="none" rotWithShape="1">
            <a:gsLst>
              <a:gs pos="0">
                <a:srgbClr val="9EA8C9">
                  <a:tint val="66000"/>
                  <a:satMod val="160000"/>
                </a:srgbClr>
              </a:gs>
              <a:gs pos="50000">
                <a:srgbClr val="9EA8C9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Diagonal Corners Rounded 54">
            <a:extLst>
              <a:ext uri="{FF2B5EF4-FFF2-40B4-BE49-F238E27FC236}">
                <a16:creationId xmlns:a16="http://schemas.microsoft.com/office/drawing/2014/main" id="{2C58D735-4694-41F1-A297-18CF97EC00C1}"/>
              </a:ext>
            </a:extLst>
          </p:cNvPr>
          <p:cNvSpPr/>
          <p:nvPr/>
        </p:nvSpPr>
        <p:spPr>
          <a:xfrm>
            <a:off x="3370283" y="3014146"/>
            <a:ext cx="1183577" cy="604500"/>
          </a:xfrm>
          <a:prstGeom prst="round2DiagRect">
            <a:avLst/>
          </a:prstGeom>
          <a:solidFill>
            <a:srgbClr val="A3107C">
              <a:alpha val="50196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7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8" tIns="5078" rIns="5078" bIns="5078" numCol="1" spcCol="1270" anchor="ctr" anchorCtr="0">
            <a:noAutofit/>
          </a:bodyPr>
          <a:lstStyle/>
          <a:p>
            <a:pPr defTabSz="3554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/>
              <a:t>Achievable isolation</a:t>
            </a:r>
          </a:p>
        </p:txBody>
      </p:sp>
      <p:sp>
        <p:nvSpPr>
          <p:cNvPr id="56" name="Rectangle: Diagonal Corners Rounded 55">
            <a:extLst>
              <a:ext uri="{FF2B5EF4-FFF2-40B4-BE49-F238E27FC236}">
                <a16:creationId xmlns:a16="http://schemas.microsoft.com/office/drawing/2014/main" id="{509C6BE2-20B7-49BB-9EEE-9A3325BD99D0}"/>
              </a:ext>
            </a:extLst>
          </p:cNvPr>
          <p:cNvSpPr/>
          <p:nvPr/>
        </p:nvSpPr>
        <p:spPr>
          <a:xfrm>
            <a:off x="3370284" y="1734161"/>
            <a:ext cx="1183577" cy="604500"/>
          </a:xfrm>
          <a:prstGeom prst="round2DiagRect">
            <a:avLst/>
          </a:prstGeom>
          <a:solidFill>
            <a:srgbClr val="009682">
              <a:alpha val="49804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7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8" tIns="5078" rIns="5078" bIns="5078" numCol="1" spcCol="1270" anchor="ctr" anchorCtr="0">
            <a:noAutofit/>
          </a:bodyPr>
          <a:lstStyle/>
          <a:p>
            <a:pPr defTabSz="3554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/>
              <a:t>Interferometer Requirements</a:t>
            </a:r>
          </a:p>
        </p:txBody>
      </p:sp>
      <p:sp>
        <p:nvSpPr>
          <p:cNvPr id="57" name="Rectangle: Diagonal Corners Rounded 56">
            <a:extLst>
              <a:ext uri="{FF2B5EF4-FFF2-40B4-BE49-F238E27FC236}">
                <a16:creationId xmlns:a16="http://schemas.microsoft.com/office/drawing/2014/main" id="{5DEFAF0E-5AE4-4252-946E-45366407EFE7}"/>
              </a:ext>
            </a:extLst>
          </p:cNvPr>
          <p:cNvSpPr/>
          <p:nvPr/>
        </p:nvSpPr>
        <p:spPr>
          <a:xfrm>
            <a:off x="5343892" y="3139685"/>
            <a:ext cx="1183577" cy="604500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7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8" tIns="5078" rIns="5078" bIns="5078" numCol="1" spcCol="1270" anchor="ctr" anchorCtr="0">
            <a:noAutofit/>
          </a:bodyPr>
          <a:lstStyle/>
          <a:p>
            <a:pPr defTabSz="3554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/>
              <a:t>Residual differential motion &amp; scatter</a:t>
            </a: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9FD97CB7-A254-4D4F-B400-C37F29AC406A}"/>
              </a:ext>
            </a:extLst>
          </p:cNvPr>
          <p:cNvSpPr>
            <a:spLocks noChangeAspect="1"/>
          </p:cNvSpPr>
          <p:nvPr/>
        </p:nvSpPr>
        <p:spPr>
          <a:xfrm rot="20210609">
            <a:off x="4625038" y="1805381"/>
            <a:ext cx="628125" cy="335728"/>
          </a:xfrm>
          <a:prstGeom prst="rightArrow">
            <a:avLst/>
          </a:prstGeom>
          <a:noFill/>
          <a:ln>
            <a:solidFill>
              <a:srgbClr val="3F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Left-Right 58">
            <a:extLst>
              <a:ext uri="{FF2B5EF4-FFF2-40B4-BE49-F238E27FC236}">
                <a16:creationId xmlns:a16="http://schemas.microsoft.com/office/drawing/2014/main" id="{E2EFD62D-6FCE-4B06-A7A2-B01964148110}"/>
              </a:ext>
            </a:extLst>
          </p:cNvPr>
          <p:cNvSpPr>
            <a:spLocks noChangeAspect="1"/>
          </p:cNvSpPr>
          <p:nvPr/>
        </p:nvSpPr>
        <p:spPr>
          <a:xfrm rot="5400000">
            <a:off x="3641101" y="2512008"/>
            <a:ext cx="641939" cy="335728"/>
          </a:xfrm>
          <a:prstGeom prst="leftRightArrow">
            <a:avLst/>
          </a:prstGeom>
          <a:noFill/>
          <a:ln>
            <a:solidFill>
              <a:srgbClr val="3F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66593D6-F110-47ED-988E-594E1CF8C96F}"/>
              </a:ext>
            </a:extLst>
          </p:cNvPr>
          <p:cNvSpPr txBox="1"/>
          <p:nvPr/>
        </p:nvSpPr>
        <p:spPr>
          <a:xfrm>
            <a:off x="4603214" y="991349"/>
            <a:ext cx="1892883" cy="33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Breakout Rooms:</a:t>
            </a:r>
          </a:p>
        </p:txBody>
      </p:sp>
      <p:sp>
        <p:nvSpPr>
          <p:cNvPr id="61" name="Rectangle: Diagonal Corners Rounded 60">
            <a:extLst>
              <a:ext uri="{FF2B5EF4-FFF2-40B4-BE49-F238E27FC236}">
                <a16:creationId xmlns:a16="http://schemas.microsoft.com/office/drawing/2014/main" id="{0FE4C589-7785-4365-B9E7-46A8E5387474}"/>
              </a:ext>
            </a:extLst>
          </p:cNvPr>
          <p:cNvSpPr/>
          <p:nvPr/>
        </p:nvSpPr>
        <p:spPr>
          <a:xfrm>
            <a:off x="7342487" y="3809542"/>
            <a:ext cx="1183577" cy="604500"/>
          </a:xfrm>
          <a:prstGeom prst="round2Diag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7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8" tIns="5078" rIns="5078" bIns="5078" numCol="1" spcCol="1270" anchor="ctr" anchorCtr="0">
            <a:noAutofit/>
          </a:bodyPr>
          <a:lstStyle/>
          <a:p>
            <a:pPr defTabSz="3554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/>
              <a:t>Environmental noise</a:t>
            </a:r>
          </a:p>
        </p:txBody>
      </p:sp>
      <p:sp>
        <p:nvSpPr>
          <p:cNvPr id="62" name="Rectangle: Diagonal Corners Rounded 61">
            <a:extLst>
              <a:ext uri="{FF2B5EF4-FFF2-40B4-BE49-F238E27FC236}">
                <a16:creationId xmlns:a16="http://schemas.microsoft.com/office/drawing/2014/main" id="{13225DB5-4E35-4A02-AD76-2AF65BDC8817}"/>
              </a:ext>
            </a:extLst>
          </p:cNvPr>
          <p:cNvSpPr/>
          <p:nvPr/>
        </p:nvSpPr>
        <p:spPr>
          <a:xfrm>
            <a:off x="5332022" y="1500208"/>
            <a:ext cx="1183577" cy="604500"/>
          </a:xfrm>
          <a:prstGeom prst="round2DiagRect">
            <a:avLst/>
          </a:prstGeom>
          <a:solidFill>
            <a:srgbClr val="9EA8C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7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8" tIns="5078" rIns="5078" bIns="5078" numCol="1" spcCol="1270" anchor="ctr" anchorCtr="0">
            <a:noAutofit/>
          </a:bodyPr>
          <a:lstStyle/>
          <a:p>
            <a:pPr defTabSz="3554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/>
              <a:t>Angular controls</a:t>
            </a:r>
          </a:p>
        </p:txBody>
      </p:sp>
      <p:sp>
        <p:nvSpPr>
          <p:cNvPr id="67" name="Arrow: Right 66">
            <a:extLst>
              <a:ext uri="{FF2B5EF4-FFF2-40B4-BE49-F238E27FC236}">
                <a16:creationId xmlns:a16="http://schemas.microsoft.com/office/drawing/2014/main" id="{1856FFE9-AC26-4ACE-A876-1148BB238050}"/>
              </a:ext>
            </a:extLst>
          </p:cNvPr>
          <p:cNvSpPr>
            <a:spLocks noChangeAspect="1"/>
          </p:cNvSpPr>
          <p:nvPr/>
        </p:nvSpPr>
        <p:spPr>
          <a:xfrm rot="680662">
            <a:off x="4630098" y="3198508"/>
            <a:ext cx="628125" cy="335728"/>
          </a:xfrm>
          <a:prstGeom prst="rightArrow">
            <a:avLst/>
          </a:prstGeom>
          <a:noFill/>
          <a:ln>
            <a:solidFill>
              <a:srgbClr val="3F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Flowchart: Multidocument 67">
            <a:extLst>
              <a:ext uri="{FF2B5EF4-FFF2-40B4-BE49-F238E27FC236}">
                <a16:creationId xmlns:a16="http://schemas.microsoft.com/office/drawing/2014/main" id="{E9644519-DD9E-4E1F-9AE9-CA955AE3BD31}"/>
              </a:ext>
            </a:extLst>
          </p:cNvPr>
          <p:cNvSpPr/>
          <p:nvPr/>
        </p:nvSpPr>
        <p:spPr>
          <a:xfrm>
            <a:off x="7265178" y="2153550"/>
            <a:ext cx="1375267" cy="888423"/>
          </a:xfrm>
          <a:prstGeom prst="flowChartMultidocumen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7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8" tIns="5078" rIns="5078" bIns="5078" numCol="1" spcCol="1270" anchor="ctr" anchorCtr="0">
            <a:noAutofit/>
          </a:bodyPr>
          <a:lstStyle/>
          <a:p>
            <a:pPr defTabSz="3554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>
                <a:solidFill>
                  <a:schemeClr val="tx1"/>
                </a:solidFill>
              </a:rPr>
              <a:t>Myriad couplings to DARM</a:t>
            </a:r>
          </a:p>
        </p:txBody>
      </p: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74F95036-7F22-45FA-A8C9-A393231676CE}"/>
              </a:ext>
            </a:extLst>
          </p:cNvPr>
          <p:cNvSpPr>
            <a:spLocks noChangeAspect="1"/>
          </p:cNvSpPr>
          <p:nvPr/>
        </p:nvSpPr>
        <p:spPr>
          <a:xfrm rot="1606704">
            <a:off x="6595697" y="2055086"/>
            <a:ext cx="628125" cy="335728"/>
          </a:xfrm>
          <a:prstGeom prst="rightArrow">
            <a:avLst/>
          </a:prstGeom>
          <a:noFill/>
          <a:ln>
            <a:solidFill>
              <a:srgbClr val="3F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8FAE2D6E-EDA2-4B85-92FB-D622A8FFED4F}"/>
              </a:ext>
            </a:extLst>
          </p:cNvPr>
          <p:cNvSpPr>
            <a:spLocks noChangeAspect="1"/>
          </p:cNvSpPr>
          <p:nvPr/>
        </p:nvSpPr>
        <p:spPr>
          <a:xfrm rot="19546620">
            <a:off x="6589620" y="2883075"/>
            <a:ext cx="628125" cy="335728"/>
          </a:xfrm>
          <a:prstGeom prst="rightArrow">
            <a:avLst/>
          </a:prstGeom>
          <a:noFill/>
          <a:ln>
            <a:solidFill>
              <a:srgbClr val="3F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Curved Left 70">
            <a:extLst>
              <a:ext uri="{FF2B5EF4-FFF2-40B4-BE49-F238E27FC236}">
                <a16:creationId xmlns:a16="http://schemas.microsoft.com/office/drawing/2014/main" id="{A21A66D7-21FB-4F40-879B-D70821B9F03A}"/>
              </a:ext>
            </a:extLst>
          </p:cNvPr>
          <p:cNvSpPr>
            <a:spLocks noChangeAspect="1"/>
          </p:cNvSpPr>
          <p:nvPr/>
        </p:nvSpPr>
        <p:spPr>
          <a:xfrm rot="5400000">
            <a:off x="5340576" y="2429898"/>
            <a:ext cx="628125" cy="335728"/>
          </a:xfrm>
          <a:prstGeom prst="curvedLeftArrow">
            <a:avLst/>
          </a:prstGeom>
          <a:noFill/>
          <a:ln>
            <a:solidFill>
              <a:srgbClr val="3F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Arrow: Curved Left 71">
            <a:extLst>
              <a:ext uri="{FF2B5EF4-FFF2-40B4-BE49-F238E27FC236}">
                <a16:creationId xmlns:a16="http://schemas.microsoft.com/office/drawing/2014/main" id="{CF60AF0F-3D04-463C-96BE-C0E6421842AC}"/>
              </a:ext>
            </a:extLst>
          </p:cNvPr>
          <p:cNvSpPr>
            <a:spLocks noChangeAspect="1"/>
          </p:cNvSpPr>
          <p:nvPr/>
        </p:nvSpPr>
        <p:spPr>
          <a:xfrm rot="16200000">
            <a:off x="5829167" y="2429897"/>
            <a:ext cx="628125" cy="335728"/>
          </a:xfrm>
          <a:prstGeom prst="curvedLeftArrow">
            <a:avLst/>
          </a:prstGeom>
          <a:noFill/>
          <a:ln>
            <a:solidFill>
              <a:srgbClr val="3F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Arrow: Right 72">
            <a:extLst>
              <a:ext uri="{FF2B5EF4-FFF2-40B4-BE49-F238E27FC236}">
                <a16:creationId xmlns:a16="http://schemas.microsoft.com/office/drawing/2014/main" id="{9687A91B-01D4-4026-A1FC-2749AA56DF1D}"/>
              </a:ext>
            </a:extLst>
          </p:cNvPr>
          <p:cNvSpPr>
            <a:spLocks noChangeAspect="1"/>
          </p:cNvSpPr>
          <p:nvPr/>
        </p:nvSpPr>
        <p:spPr>
          <a:xfrm rot="16200000">
            <a:off x="7620214" y="3262258"/>
            <a:ext cx="628125" cy="335728"/>
          </a:xfrm>
          <a:prstGeom prst="rightArrow">
            <a:avLst/>
          </a:prstGeom>
          <a:noFill/>
          <a:ln>
            <a:solidFill>
              <a:srgbClr val="3F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6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5" grpId="0"/>
      <p:bldP spid="61" grpId="0" animBg="1"/>
      <p:bldP spid="62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28A753-EA28-47E3-A348-923A5EDAA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468" y="780874"/>
            <a:ext cx="5557282" cy="436262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C267C34-A024-4284-BF21-60EA0811DEA5}"/>
              </a:ext>
            </a:extLst>
          </p:cNvPr>
          <p:cNvSpPr txBox="1">
            <a:spLocks/>
          </p:cNvSpPr>
          <p:nvPr/>
        </p:nvSpPr>
        <p:spPr>
          <a:xfrm>
            <a:off x="669726" y="91451"/>
            <a:ext cx="7804547" cy="642674"/>
          </a:xfrm>
          <a:prstGeom prst="rect">
            <a:avLst/>
          </a:prstGeom>
        </p:spPr>
        <p:txBody>
          <a:bodyPr/>
          <a:lstStyle>
            <a:lvl1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ctr" defTabSz="3665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Open Sans"/>
              </a:rPr>
              <a:t>Isn’t this just a controls issue?</a:t>
            </a:r>
          </a:p>
        </p:txBody>
      </p:sp>
    </p:spTree>
    <p:extLst>
      <p:ext uri="{BB962C8B-B14F-4D97-AF65-F5344CB8AC3E}">
        <p14:creationId xmlns:p14="http://schemas.microsoft.com/office/powerpoint/2010/main" val="38093678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EC36B1-96F7-426C-9AFE-71C4DD0E4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470" y="979532"/>
            <a:ext cx="5546919" cy="4163968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BA4093E0-900D-4391-BF66-BBFA8D34F1F1}"/>
              </a:ext>
            </a:extLst>
          </p:cNvPr>
          <p:cNvSpPr txBox="1">
            <a:spLocks/>
          </p:cNvSpPr>
          <p:nvPr/>
        </p:nvSpPr>
        <p:spPr>
          <a:xfrm>
            <a:off x="167951" y="117153"/>
            <a:ext cx="8808102" cy="654100"/>
          </a:xfrm>
          <a:prstGeom prst="rect">
            <a:avLst/>
          </a:prstGeom>
        </p:spPr>
        <p:txBody>
          <a:bodyPr/>
          <a:lstStyle>
            <a:lvl1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hangingPunct="1"/>
            <a:r>
              <a:rPr lang="en-GB" dirty="0"/>
              <a:t>When technical noise becomes fundamental</a:t>
            </a:r>
          </a:p>
        </p:txBody>
      </p:sp>
    </p:spTree>
    <p:extLst>
      <p:ext uri="{BB962C8B-B14F-4D97-AF65-F5344CB8AC3E}">
        <p14:creationId xmlns:p14="http://schemas.microsoft.com/office/powerpoint/2010/main" val="283123603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728" y="117153"/>
            <a:ext cx="7804548" cy="654100"/>
          </a:xfrm>
        </p:spPr>
        <p:txBody>
          <a:bodyPr/>
          <a:lstStyle/>
          <a:p>
            <a:r>
              <a:rPr lang="en-GB" dirty="0"/>
              <a:t>Q1: IFO requirements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69728" y="1218802"/>
            <a:ext cx="7804547" cy="32336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are the length and angular motion requirements for ET-LF in science mode?</a:t>
            </a:r>
          </a:p>
          <a:p>
            <a:pPr lvl="2"/>
            <a:r>
              <a:rPr lang="en-US" dirty="0"/>
              <a:t>RMS length and alignment fluctuations in the arms</a:t>
            </a:r>
          </a:p>
          <a:p>
            <a:pPr lvl="2"/>
            <a:r>
              <a:rPr lang="en-US" dirty="0"/>
              <a:t>RMS length and alignment fluctuations in wider ISC (MICH, SRCL, PRCL)</a:t>
            </a:r>
          </a:p>
          <a:p>
            <a:pPr lvl="2"/>
            <a:r>
              <a:rPr lang="en-US" dirty="0" err="1"/>
              <a:t>Auxilliary</a:t>
            </a:r>
            <a:r>
              <a:rPr lang="en-US" dirty="0"/>
              <a:t> degrees of freedom, especially input beam jitter and squeezing</a:t>
            </a:r>
          </a:p>
          <a:p>
            <a:pPr lvl="2"/>
            <a:r>
              <a:rPr lang="en-US" dirty="0"/>
              <a:t>Maximum motion before non-linearity/lock-loss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A5DFD5-DAA4-4D64-98C2-6AB705B1D8D1}"/>
              </a:ext>
            </a:extLst>
          </p:cNvPr>
          <p:cNvSpPr txBox="1"/>
          <p:nvPr/>
        </p:nvSpPr>
        <p:spPr>
          <a:xfrm>
            <a:off x="4039385" y="3624606"/>
            <a:ext cx="4829848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2000" dirty="0">
                <a:solidFill>
                  <a:srgbClr val="FF0000"/>
                </a:solidFill>
                <a:latin typeface="Open Sans"/>
              </a:rPr>
              <a:t>These requirements drive many crucial </a:t>
            </a:r>
          </a:p>
          <a:p>
            <a:pPr indent="0" algn="l" defTabSz="584200"/>
            <a:r>
              <a:rPr lang="en-US" sz="2000" dirty="0">
                <a:solidFill>
                  <a:srgbClr val="FF0000"/>
                </a:solidFill>
                <a:latin typeface="Open Sans"/>
              </a:rPr>
              <a:t>sensing and control decisions</a:t>
            </a:r>
            <a:endParaRPr lang="en-AU" sz="2000" dirty="0">
              <a:solidFill>
                <a:srgbClr val="FF0000"/>
              </a:solidFill>
              <a:latin typeface="Open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64EE5-04B2-4DBD-94A5-B1C4B9A3FDCA}"/>
              </a:ext>
            </a:extLst>
          </p:cNvPr>
          <p:cNvSpPr txBox="1"/>
          <p:nvPr/>
        </p:nvSpPr>
        <p:spPr>
          <a:xfrm>
            <a:off x="2201159" y="766762"/>
            <a:ext cx="457200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000" b="0" dirty="0">
                <a:latin typeface="Open Sans"/>
              </a:rPr>
              <a:t>Daniel Brown, (Julia </a:t>
            </a:r>
            <a:r>
              <a:rPr lang="en-GB" sz="2000" b="0" dirty="0" err="1">
                <a:latin typeface="Open Sans"/>
              </a:rPr>
              <a:t>Casanueva</a:t>
            </a:r>
            <a:r>
              <a:rPr lang="en-GB" sz="2000" b="0" dirty="0">
                <a:latin typeface="Open Sans"/>
              </a:rPr>
              <a:t>)</a:t>
            </a:r>
            <a:endParaRPr lang="en-AU" sz="2000" b="0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8147968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728" y="117153"/>
            <a:ext cx="7804548" cy="654100"/>
          </a:xfrm>
        </p:spPr>
        <p:txBody>
          <a:bodyPr/>
          <a:lstStyle/>
          <a:p>
            <a:r>
              <a:rPr lang="en-GB" dirty="0"/>
              <a:t>Q2: Angular controls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69728" y="1218802"/>
            <a:ext cx="7804547" cy="32336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Which lessons can we learn from Advanced detectors for the quadrant detectors (WFS in LIGO)?</a:t>
            </a:r>
          </a:p>
          <a:p>
            <a:pPr lvl="2"/>
            <a:r>
              <a:rPr lang="en-US" dirty="0"/>
              <a:t>Where does the noise (starting from 3 Hz) seen by the quadrants come from (electronic noise, scattered light, beam jitter </a:t>
            </a:r>
            <a:r>
              <a:rPr lang="en-US" dirty="0" err="1"/>
              <a:t>wrt</a:t>
            </a:r>
            <a:r>
              <a:rPr lang="en-US" dirty="0"/>
              <a:t> sensor, phase noise, ...)? </a:t>
            </a:r>
          </a:p>
          <a:p>
            <a:pPr lvl="2"/>
            <a:r>
              <a:rPr lang="en-US" dirty="0"/>
              <a:t>Which handles do we have to reduce it for ET?</a:t>
            </a:r>
          </a:p>
          <a:p>
            <a:pPr lvl="2"/>
            <a:r>
              <a:rPr lang="en-US" dirty="0"/>
              <a:t>Which degrees of freedom are most problematic?</a:t>
            </a:r>
          </a:p>
          <a:p>
            <a:pPr lvl="2"/>
            <a:r>
              <a:rPr lang="en-US" dirty="0"/>
              <a:t>Unsensed/uncontrolled </a:t>
            </a:r>
            <a:r>
              <a:rPr lang="en-US" dirty="0" err="1"/>
              <a:t>DoFs</a:t>
            </a:r>
            <a:r>
              <a:rPr lang="en-US" dirty="0"/>
              <a:t>?</a:t>
            </a:r>
          </a:p>
          <a:p>
            <a:pPr lvl="2"/>
            <a:r>
              <a:rPr lang="en-US" dirty="0"/>
              <a:t>Sidles/</a:t>
            </a:r>
            <a:r>
              <a:rPr lang="en-US" dirty="0" err="1"/>
              <a:t>Sigg</a:t>
            </a:r>
            <a:r>
              <a:rPr lang="en-US" dirty="0"/>
              <a:t> limits to WFS UGFs - what is the Hard-mode frequency? (should be tracked in, </a:t>
            </a:r>
            <a:r>
              <a:rPr lang="en-US" dirty="0" err="1"/>
              <a:t>eg</a:t>
            </a:r>
            <a:r>
              <a:rPr lang="en-US" dirty="0"/>
              <a:t> GWINC)</a:t>
            </a:r>
          </a:p>
          <a:p>
            <a:pPr lvl="2"/>
            <a:r>
              <a:rPr lang="en-US" dirty="0"/>
              <a:t>What don't we know or understand yet in the LVK instruments?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64EE5-04B2-4DBD-94A5-B1C4B9A3FDCA}"/>
              </a:ext>
            </a:extLst>
          </p:cNvPr>
          <p:cNvSpPr txBox="1"/>
          <p:nvPr/>
        </p:nvSpPr>
        <p:spPr>
          <a:xfrm>
            <a:off x="1408175" y="766762"/>
            <a:ext cx="632765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000" b="0" dirty="0">
                <a:latin typeface="Open Sans"/>
              </a:rPr>
              <a:t>(Paolo </a:t>
            </a:r>
            <a:r>
              <a:rPr lang="en-GB" sz="2000" b="0" dirty="0" err="1">
                <a:latin typeface="Open Sans"/>
              </a:rPr>
              <a:t>Ruggi</a:t>
            </a:r>
            <a:r>
              <a:rPr lang="en-GB" sz="2000" b="0" dirty="0">
                <a:latin typeface="Open Sans"/>
              </a:rPr>
              <a:t>), (Kate Dooley), Conor Mow-Lowry</a:t>
            </a:r>
            <a:endParaRPr lang="en-AU" sz="2000" b="0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05608784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42" y="108617"/>
            <a:ext cx="4466442" cy="617465"/>
          </a:xfrm>
        </p:spPr>
        <p:txBody>
          <a:bodyPr anchor="t">
            <a:normAutofit/>
          </a:bodyPr>
          <a:lstStyle/>
          <a:p>
            <a:r>
              <a:rPr lang="en-US" sz="2400" b="1" dirty="0"/>
              <a:t>An example problem</a:t>
            </a:r>
            <a:endParaRPr lang="en-US" sz="2400" dirty="0"/>
          </a:p>
        </p:txBody>
      </p:sp>
      <p:pic>
        <p:nvPicPr>
          <p:cNvPr id="4" name="Picture 123" descr="ascdarm_958456964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88" y="975878"/>
            <a:ext cx="2618836" cy="2023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57" y="2911892"/>
            <a:ext cx="1611298" cy="297851"/>
          </a:xfrm>
          <a:prstGeom prst="rect">
            <a:avLst/>
          </a:prstGeom>
          <a:noFill/>
        </p:spPr>
        <p:txBody>
          <a:bodyPr wrap="none" lIns="81609" tIns="40805" rIns="81609" bIns="40805" rtlCol="0">
            <a:spAutoFit/>
          </a:bodyPr>
          <a:lstStyle/>
          <a:p>
            <a:pPr algn="l" defTabSz="816136" hangingPunct="1"/>
            <a:r>
              <a:rPr lang="en-US" sz="1400" b="0" kern="1200" dirty="0">
                <a:solidFill>
                  <a:prstClr val="black"/>
                </a:solidFill>
                <a:latin typeface="Open Sans"/>
                <a:ea typeface="+mn-ea"/>
                <a:cs typeface="Arial" charset="0"/>
              </a:rPr>
              <a:t>Dooley, P1100125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379291" y="3636398"/>
            <a:ext cx="3228484" cy="1282104"/>
            <a:chOff x="2109456" y="2665612"/>
            <a:chExt cx="3603104" cy="1724944"/>
          </a:xfrm>
        </p:grpSpPr>
        <p:sp>
          <p:nvSpPr>
            <p:cNvPr id="8" name="Arc 7"/>
            <p:cNvSpPr/>
            <p:nvPr/>
          </p:nvSpPr>
          <p:spPr>
            <a:xfrm rot="18838245">
              <a:off x="4564519" y="2853389"/>
              <a:ext cx="938254" cy="938254"/>
            </a:xfrm>
            <a:prstGeom prst="arc">
              <a:avLst>
                <a:gd name="adj1" fmla="val 18897841"/>
                <a:gd name="adj2" fmla="val 1772402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defTabSz="816136" hangingPunct="1"/>
              <a:endParaRPr lang="en-US" sz="1400" b="0" kern="1200">
                <a:solidFill>
                  <a:prstClr val="black"/>
                </a:solidFill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 rot="20872824">
              <a:off x="4154800" y="3173788"/>
              <a:ext cx="1162050" cy="565785"/>
              <a:chOff x="3449835" y="3111715"/>
              <a:chExt cx="1162050" cy="56578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 Box 3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05765" y="3192995"/>
                    <a:ext cx="336550" cy="2921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0" vert="horz" wrap="square" lIns="82953" tIns="41476" rIns="82953" bIns="41476" anchor="t" anchorCtr="0" upright="1">
                    <a:noAutofit/>
                  </a:bodyPr>
                  <a:lstStyle/>
                  <a:p>
                    <a:pPr algn="just" defTabSz="816136" hangingPunct="1">
                      <a:lnSpc>
                        <a:spcPct val="150000"/>
                      </a:lnSpc>
                      <a:spcBef>
                        <a:spcPts val="486"/>
                      </a:spcBef>
                      <a:spcAft>
                        <a:spcPts val="486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800" b="0" i="1" kern="1200">
                              <a:solidFill>
                                <a:prstClr val="black"/>
                              </a:solidFill>
                              <a:latin typeface="Cambria Math"/>
                              <a:ea typeface="Times New Roman"/>
                              <a:cs typeface="+mn-cs"/>
                            </a:rPr>
                            <m:t>𝑚</m:t>
                          </m:r>
                        </m:oMath>
                      </m:oMathPara>
                    </a14:m>
                    <a:endParaRPr lang="en-US" sz="1000" b="0" kern="1200">
                      <a:solidFill>
                        <a:prstClr val="black"/>
                      </a:solidFill>
                      <a:latin typeface="Times New Roman"/>
                      <a:ea typeface="Times New Roman"/>
                      <a:cs typeface="Arial" charset="0"/>
                    </a:endParaRPr>
                  </a:p>
                </p:txBody>
              </p:sp>
            </mc:Choice>
            <mc:Fallback xmlns="">
              <p:sp>
                <p:nvSpPr>
                  <p:cNvPr id="76" name="Text Box 39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905765" y="3192995"/>
                    <a:ext cx="336550" cy="292100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3452375" y="3253955"/>
                <a:ext cx="490855" cy="118110"/>
                <a:chOff x="4907" y="4402"/>
                <a:chExt cx="773" cy="186"/>
              </a:xfrm>
            </p:grpSpPr>
            <p:cxnSp>
              <p:nvCxnSpPr>
                <p:cNvPr id="67" name="AutoShape 36"/>
                <p:cNvCxnSpPr>
                  <a:cxnSpLocks noChangeShapeType="1"/>
                </p:cNvCxnSpPr>
                <p:nvPr/>
              </p:nvCxnSpPr>
              <p:spPr bwMode="auto">
                <a:xfrm>
                  <a:off x="5303" y="4402"/>
                  <a:ext cx="0" cy="186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8" name="AutoShape 35"/>
                <p:cNvCxnSpPr>
                  <a:cxnSpLocks noChangeShapeType="1"/>
                </p:cNvCxnSpPr>
                <p:nvPr/>
              </p:nvCxnSpPr>
              <p:spPr bwMode="auto">
                <a:xfrm>
                  <a:off x="4907" y="4494"/>
                  <a:ext cx="39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9" name="AutoShape 37"/>
                <p:cNvCxnSpPr>
                  <a:cxnSpLocks noChangeShapeType="1"/>
                </p:cNvCxnSpPr>
                <p:nvPr/>
              </p:nvCxnSpPr>
              <p:spPr bwMode="auto">
                <a:xfrm>
                  <a:off x="5303" y="4402"/>
                  <a:ext cx="91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0" name="AutoShape 38"/>
                <p:cNvCxnSpPr>
                  <a:cxnSpLocks noChangeShapeType="1"/>
                </p:cNvCxnSpPr>
                <p:nvPr/>
              </p:nvCxnSpPr>
              <p:spPr bwMode="auto">
                <a:xfrm>
                  <a:off x="5303" y="4588"/>
                  <a:ext cx="91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1" name="AutoShape 39"/>
                <p:cNvCxnSpPr>
                  <a:cxnSpLocks noChangeShapeType="1"/>
                </p:cNvCxnSpPr>
                <p:nvPr/>
              </p:nvCxnSpPr>
              <p:spPr bwMode="auto">
                <a:xfrm>
                  <a:off x="5364" y="4444"/>
                  <a:ext cx="0" cy="102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" name="AutoShape 40"/>
                <p:cNvCxnSpPr>
                  <a:cxnSpLocks noChangeShapeType="1"/>
                </p:cNvCxnSpPr>
                <p:nvPr/>
              </p:nvCxnSpPr>
              <p:spPr bwMode="auto">
                <a:xfrm>
                  <a:off x="5364" y="4494"/>
                  <a:ext cx="316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48" name="Rectangle 47"/>
              <p:cNvSpPr>
                <a:spLocks noChangeArrowheads="1"/>
              </p:cNvSpPr>
              <p:nvPr/>
            </p:nvSpPr>
            <p:spPr bwMode="auto">
              <a:xfrm>
                <a:off x="3942595" y="3171722"/>
                <a:ext cx="250190" cy="44323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82953" tIns="41476" rIns="82953" bIns="41476" anchor="t" anchorCtr="0" upright="1">
                <a:noAutofit/>
              </a:bodyPr>
              <a:lstStyle/>
              <a:p>
                <a:pPr algn="l" defTabSz="816136" hangingPunct="1"/>
                <a:endParaRPr lang="en-US" sz="1400" b="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Arial" charset="0"/>
                </a:endParaRPr>
              </a:p>
            </p:txBody>
          </p:sp>
          <p:sp>
            <p:nvSpPr>
              <p:cNvPr id="49" name="Rectangle 48"/>
              <p:cNvSpPr>
                <a:spLocks noChangeArrowheads="1"/>
              </p:cNvSpPr>
              <p:nvPr/>
            </p:nvSpPr>
            <p:spPr bwMode="auto">
              <a:xfrm>
                <a:off x="3449835" y="3111715"/>
                <a:ext cx="1162050" cy="565785"/>
              </a:xfrm>
              <a:prstGeom prst="rect">
                <a:avLst/>
              </a:prstGeom>
              <a:noFill/>
              <a:ln w="3810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82953" tIns="41476" rIns="82953" bIns="41476" anchor="t" anchorCtr="0" upright="1">
                <a:noAutofit/>
              </a:bodyPr>
              <a:lstStyle/>
              <a:p>
                <a:pPr algn="l" defTabSz="816136" hangingPunct="1"/>
                <a:endParaRPr lang="en-US" sz="1400" b="0" kern="1200">
                  <a:solidFill>
                    <a:prstClr val="black"/>
                  </a:solidFill>
                  <a:latin typeface="Calibri" panose="020F0502020204030204"/>
                  <a:ea typeface="+mn-ea"/>
                  <a:cs typeface="Arial" charset="0"/>
                </a:endParaRPr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3472004" y="3417160"/>
                <a:ext cx="467230" cy="145342"/>
                <a:chOff x="2151391" y="2458869"/>
                <a:chExt cx="249860" cy="109220"/>
              </a:xfrm>
            </p:grpSpPr>
            <p:cxnSp>
              <p:nvCxnSpPr>
                <p:cNvPr id="52" name="AutoShape 82"/>
                <p:cNvCxnSpPr>
                  <a:cxnSpLocks noChangeShapeType="1"/>
                </p:cNvCxnSpPr>
                <p:nvPr/>
              </p:nvCxnSpPr>
              <p:spPr bwMode="auto">
                <a:xfrm>
                  <a:off x="2401251" y="2459504"/>
                  <a:ext cx="0" cy="108585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3" name="AutoShape 83"/>
                <p:cNvCxnSpPr>
                  <a:cxnSpLocks noChangeShapeType="1"/>
                </p:cNvCxnSpPr>
                <p:nvPr/>
              </p:nvCxnSpPr>
              <p:spPr bwMode="auto">
                <a:xfrm>
                  <a:off x="2151391" y="2458869"/>
                  <a:ext cx="0" cy="108585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54" name="Group 53"/>
                <p:cNvGrpSpPr>
                  <a:grpSpLocks/>
                </p:cNvGrpSpPr>
                <p:nvPr/>
              </p:nvGrpSpPr>
              <p:grpSpPr bwMode="auto">
                <a:xfrm>
                  <a:off x="2151391" y="2458869"/>
                  <a:ext cx="54610" cy="108585"/>
                  <a:chOff x="3527" y="4546"/>
                  <a:chExt cx="86" cy="171"/>
                </a:xfrm>
              </p:grpSpPr>
              <p:cxnSp>
                <p:nvCxnSpPr>
                  <p:cNvPr id="65" name="AutoShape 8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27" y="4546"/>
                    <a:ext cx="43" cy="171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6" name="AutoShape 86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3570" y="4546"/>
                    <a:ext cx="43" cy="171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55" name="Group 54"/>
                <p:cNvGrpSpPr>
                  <a:grpSpLocks/>
                </p:cNvGrpSpPr>
                <p:nvPr/>
              </p:nvGrpSpPr>
              <p:grpSpPr bwMode="auto">
                <a:xfrm>
                  <a:off x="2206001" y="2458869"/>
                  <a:ext cx="54610" cy="108585"/>
                  <a:chOff x="3527" y="4546"/>
                  <a:chExt cx="86" cy="171"/>
                </a:xfrm>
              </p:grpSpPr>
              <p:cxnSp>
                <p:nvCxnSpPr>
                  <p:cNvPr id="63" name="AutoShape 8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27" y="4546"/>
                    <a:ext cx="43" cy="171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4" name="AutoShape 89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3570" y="4546"/>
                    <a:ext cx="43" cy="171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56" name="Group 55"/>
                <p:cNvGrpSpPr>
                  <a:grpSpLocks/>
                </p:cNvGrpSpPr>
                <p:nvPr/>
              </p:nvGrpSpPr>
              <p:grpSpPr bwMode="auto">
                <a:xfrm>
                  <a:off x="2262351" y="2458869"/>
                  <a:ext cx="54610" cy="108585"/>
                  <a:chOff x="3527" y="4546"/>
                  <a:chExt cx="86" cy="171"/>
                </a:xfrm>
              </p:grpSpPr>
              <p:cxnSp>
                <p:nvCxnSpPr>
                  <p:cNvPr id="61" name="AutoShape 100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27" y="4546"/>
                    <a:ext cx="43" cy="171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2" name="AutoShape 101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3570" y="4546"/>
                    <a:ext cx="43" cy="171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57" name="Group 56"/>
                <p:cNvGrpSpPr>
                  <a:grpSpLocks/>
                </p:cNvGrpSpPr>
                <p:nvPr/>
              </p:nvGrpSpPr>
              <p:grpSpPr bwMode="auto">
                <a:xfrm>
                  <a:off x="2316961" y="2458869"/>
                  <a:ext cx="54610" cy="108585"/>
                  <a:chOff x="3527" y="4546"/>
                  <a:chExt cx="86" cy="171"/>
                </a:xfrm>
              </p:grpSpPr>
              <p:cxnSp>
                <p:nvCxnSpPr>
                  <p:cNvPr id="59" name="AutoShape 10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27" y="4546"/>
                    <a:ext cx="43" cy="171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0" name="AutoShape 107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3570" y="4546"/>
                    <a:ext cx="43" cy="171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58" name="AutoShape 109"/>
                <p:cNvCxnSpPr>
                  <a:cxnSpLocks noChangeShapeType="1"/>
                </p:cNvCxnSpPr>
                <p:nvPr/>
              </p:nvCxnSpPr>
              <p:spPr bwMode="auto">
                <a:xfrm flipV="1">
                  <a:off x="2371571" y="2458869"/>
                  <a:ext cx="27305" cy="108585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51" name="Straight Arrow Connector 50"/>
              <p:cNvCxnSpPr/>
              <p:nvPr/>
            </p:nvCxnSpPr>
            <p:spPr>
              <a:xfrm>
                <a:off x="4183259" y="3407626"/>
                <a:ext cx="419100" cy="127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sysDash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AutoShape 32"/>
            <p:cNvCxnSpPr>
              <a:cxnSpLocks noChangeShapeType="1"/>
            </p:cNvCxnSpPr>
            <p:nvPr/>
          </p:nvCxnSpPr>
          <p:spPr bwMode="auto">
            <a:xfrm rot="5400000">
              <a:off x="4505985" y="3721583"/>
              <a:ext cx="538591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4562687" y="3918272"/>
                  <a:ext cx="336430" cy="3312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816136" hangingPunct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kern="120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𝑔</m:t>
                        </m:r>
                      </m:oMath>
                    </m:oMathPara>
                  </a14:m>
                  <a:endParaRPr lang="en-US" sz="1000" b="0" kern="1200" dirty="0">
                    <a:solidFill>
                      <a:prstClr val="black"/>
                    </a:solidFill>
                    <a:latin typeface="Times New Roman" pitchFamily="18" charset="0"/>
                    <a:ea typeface="+mn-ea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2687" y="3918272"/>
                  <a:ext cx="336430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5254789" y="2665612"/>
                  <a:ext cx="457771" cy="3959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 defTabSz="816136" hangingPunct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00" b="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sz="1600" b="0" i="1" kern="120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1300" b="0" i="1" kern="1200">
                                <a:solidFill>
                                  <a:prstClr val="black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b="0" kern="1200" dirty="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32" name="TextBox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4790" y="2665612"/>
                  <a:ext cx="424860" cy="33855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 Box 393"/>
                <p:cNvSpPr txBox="1">
                  <a:spLocks noChangeArrowheads="1"/>
                </p:cNvSpPr>
                <p:nvPr/>
              </p:nvSpPr>
              <p:spPr bwMode="auto">
                <a:xfrm>
                  <a:off x="2683014" y="3317405"/>
                  <a:ext cx="336550" cy="292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82953" tIns="41476" rIns="82953" bIns="41476" anchor="t" anchorCtr="0" upright="1">
                  <a:noAutofit/>
                </a:bodyPr>
                <a:lstStyle/>
                <a:p>
                  <a:pPr algn="just" defTabSz="816136" hangingPunct="1">
                    <a:lnSpc>
                      <a:spcPct val="150000"/>
                    </a:lnSpc>
                    <a:spcBef>
                      <a:spcPts val="486"/>
                    </a:spcBef>
                    <a:spcAft>
                      <a:spcPts val="486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" b="0" i="1" kern="1200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+mn-cs"/>
                          </a:rPr>
                          <m:t>𝑚</m:t>
                        </m:r>
                      </m:oMath>
                    </m:oMathPara>
                  </a14:m>
                  <a:endParaRPr lang="en-US" sz="1000" b="0" kern="1200">
                    <a:solidFill>
                      <a:prstClr val="black"/>
                    </a:solidFill>
                    <a:latin typeface="Times New Roman"/>
                    <a:ea typeface="Times New Roman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38" name="Text Box 3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83014" y="3317405"/>
                  <a:ext cx="336550" cy="29210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2229624" y="3360551"/>
              <a:ext cx="490855" cy="118110"/>
              <a:chOff x="4907" y="4402"/>
              <a:chExt cx="773" cy="186"/>
            </a:xfrm>
          </p:grpSpPr>
          <p:cxnSp>
            <p:nvCxnSpPr>
              <p:cNvPr id="40" name="AutoShape 36"/>
              <p:cNvCxnSpPr>
                <a:cxnSpLocks noChangeShapeType="1"/>
              </p:cNvCxnSpPr>
              <p:nvPr/>
            </p:nvCxnSpPr>
            <p:spPr bwMode="auto">
              <a:xfrm>
                <a:off x="5303" y="4402"/>
                <a:ext cx="0" cy="186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" name="AutoShape 35"/>
              <p:cNvCxnSpPr>
                <a:cxnSpLocks noChangeShapeType="1"/>
              </p:cNvCxnSpPr>
              <p:nvPr/>
            </p:nvCxnSpPr>
            <p:spPr bwMode="auto">
              <a:xfrm>
                <a:off x="4907" y="4494"/>
                <a:ext cx="396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" name="AutoShape 37"/>
              <p:cNvCxnSpPr>
                <a:cxnSpLocks noChangeShapeType="1"/>
              </p:cNvCxnSpPr>
              <p:nvPr/>
            </p:nvCxnSpPr>
            <p:spPr bwMode="auto">
              <a:xfrm>
                <a:off x="5303" y="4402"/>
                <a:ext cx="91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3" name="AutoShape 38"/>
              <p:cNvCxnSpPr>
                <a:cxnSpLocks noChangeShapeType="1"/>
              </p:cNvCxnSpPr>
              <p:nvPr/>
            </p:nvCxnSpPr>
            <p:spPr bwMode="auto">
              <a:xfrm>
                <a:off x="5303" y="4588"/>
                <a:ext cx="91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4" name="AutoShape 39"/>
              <p:cNvCxnSpPr>
                <a:cxnSpLocks noChangeShapeType="1"/>
              </p:cNvCxnSpPr>
              <p:nvPr/>
            </p:nvCxnSpPr>
            <p:spPr bwMode="auto">
              <a:xfrm>
                <a:off x="5364" y="4444"/>
                <a:ext cx="0" cy="102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" name="AutoShape 40"/>
              <p:cNvCxnSpPr>
                <a:cxnSpLocks noChangeShapeType="1"/>
              </p:cNvCxnSpPr>
              <p:nvPr/>
            </p:nvCxnSpPr>
            <p:spPr bwMode="auto">
              <a:xfrm>
                <a:off x="5364" y="4494"/>
                <a:ext cx="316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719844" y="3296132"/>
              <a:ext cx="250190" cy="4432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82953" tIns="41476" rIns="82953" bIns="41476" anchor="t" anchorCtr="0" upright="1">
              <a:noAutofit/>
            </a:bodyPr>
            <a:lstStyle/>
            <a:p>
              <a:pPr algn="l" defTabSz="816136" hangingPunct="1"/>
              <a:endParaRPr lang="en-US" sz="1400" b="0" kern="1200">
                <a:solidFill>
                  <a:prstClr val="black"/>
                </a:solidFill>
                <a:latin typeface="Calibri" panose="020F0502020204030204"/>
                <a:ea typeface="+mn-ea"/>
                <a:cs typeface="Arial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227084" y="3236125"/>
              <a:ext cx="1162050" cy="565785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82953" tIns="41476" rIns="82953" bIns="41476" anchor="t" anchorCtr="0" upright="1">
              <a:noAutofit/>
            </a:bodyPr>
            <a:lstStyle/>
            <a:p>
              <a:pPr algn="l" defTabSz="816136" hangingPunct="1"/>
              <a:endParaRPr lang="en-US" sz="1400" b="0" kern="1200">
                <a:solidFill>
                  <a:prstClr val="black"/>
                </a:solidFill>
                <a:latin typeface="Calibri" panose="020F0502020204030204"/>
                <a:ea typeface="+mn-ea"/>
                <a:cs typeface="Arial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249253" y="3523756"/>
              <a:ext cx="467230" cy="145342"/>
              <a:chOff x="2151391" y="2458869"/>
              <a:chExt cx="249860" cy="109220"/>
            </a:xfrm>
          </p:grpSpPr>
          <p:cxnSp>
            <p:nvCxnSpPr>
              <p:cNvPr id="25" name="AutoShape 82"/>
              <p:cNvCxnSpPr>
                <a:cxnSpLocks noChangeShapeType="1"/>
              </p:cNvCxnSpPr>
              <p:nvPr/>
            </p:nvCxnSpPr>
            <p:spPr bwMode="auto">
              <a:xfrm>
                <a:off x="2401251" y="2459504"/>
                <a:ext cx="0" cy="108585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AutoShape 83"/>
              <p:cNvCxnSpPr>
                <a:cxnSpLocks noChangeShapeType="1"/>
              </p:cNvCxnSpPr>
              <p:nvPr/>
            </p:nvCxnSpPr>
            <p:spPr bwMode="auto">
              <a:xfrm>
                <a:off x="2151391" y="2458869"/>
                <a:ext cx="0" cy="108585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2151391" y="2458869"/>
                <a:ext cx="54610" cy="108585"/>
                <a:chOff x="3527" y="4546"/>
                <a:chExt cx="86" cy="171"/>
              </a:xfrm>
            </p:grpSpPr>
            <p:cxnSp>
              <p:nvCxnSpPr>
                <p:cNvPr id="38" name="AutoShape 85"/>
                <p:cNvCxnSpPr>
                  <a:cxnSpLocks noChangeShapeType="1"/>
                </p:cNvCxnSpPr>
                <p:nvPr/>
              </p:nvCxnSpPr>
              <p:spPr bwMode="auto">
                <a:xfrm flipV="1">
                  <a:off x="3527" y="4546"/>
                  <a:ext cx="43" cy="171"/>
                </a:xfrm>
                <a:prstGeom prst="straightConnector1">
                  <a:avLst/>
                </a:prstGeom>
                <a:noFill/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9" name="AutoShape 86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570" y="4546"/>
                  <a:ext cx="43" cy="171"/>
                </a:xfrm>
                <a:prstGeom prst="straightConnector1">
                  <a:avLst/>
                </a:prstGeom>
                <a:noFill/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2206001" y="2458869"/>
                <a:ext cx="54610" cy="108585"/>
                <a:chOff x="3527" y="4546"/>
                <a:chExt cx="86" cy="171"/>
              </a:xfrm>
            </p:grpSpPr>
            <p:cxnSp>
              <p:nvCxnSpPr>
                <p:cNvPr id="36" name="AutoShape 88"/>
                <p:cNvCxnSpPr>
                  <a:cxnSpLocks noChangeShapeType="1"/>
                </p:cNvCxnSpPr>
                <p:nvPr/>
              </p:nvCxnSpPr>
              <p:spPr bwMode="auto">
                <a:xfrm flipV="1">
                  <a:off x="3527" y="4546"/>
                  <a:ext cx="43" cy="171"/>
                </a:xfrm>
                <a:prstGeom prst="straightConnector1">
                  <a:avLst/>
                </a:prstGeom>
                <a:noFill/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7" name="AutoShape 89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570" y="4546"/>
                  <a:ext cx="43" cy="171"/>
                </a:xfrm>
                <a:prstGeom prst="straightConnector1">
                  <a:avLst/>
                </a:prstGeom>
                <a:noFill/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2262351" y="2458869"/>
                <a:ext cx="54610" cy="108585"/>
                <a:chOff x="3527" y="4546"/>
                <a:chExt cx="86" cy="171"/>
              </a:xfrm>
            </p:grpSpPr>
            <p:cxnSp>
              <p:nvCxnSpPr>
                <p:cNvPr id="34" name="AutoShape 100"/>
                <p:cNvCxnSpPr>
                  <a:cxnSpLocks noChangeShapeType="1"/>
                </p:cNvCxnSpPr>
                <p:nvPr/>
              </p:nvCxnSpPr>
              <p:spPr bwMode="auto">
                <a:xfrm flipV="1">
                  <a:off x="3527" y="4546"/>
                  <a:ext cx="43" cy="171"/>
                </a:xfrm>
                <a:prstGeom prst="straightConnector1">
                  <a:avLst/>
                </a:prstGeom>
                <a:noFill/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5" name="AutoShape 10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570" y="4546"/>
                  <a:ext cx="43" cy="171"/>
                </a:xfrm>
                <a:prstGeom prst="straightConnector1">
                  <a:avLst/>
                </a:prstGeom>
                <a:noFill/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2316961" y="2458869"/>
                <a:ext cx="54610" cy="108585"/>
                <a:chOff x="3527" y="4546"/>
                <a:chExt cx="86" cy="171"/>
              </a:xfrm>
            </p:grpSpPr>
            <p:cxnSp>
              <p:nvCxnSpPr>
                <p:cNvPr id="32" name="AutoShape 106"/>
                <p:cNvCxnSpPr>
                  <a:cxnSpLocks noChangeShapeType="1"/>
                </p:cNvCxnSpPr>
                <p:nvPr/>
              </p:nvCxnSpPr>
              <p:spPr bwMode="auto">
                <a:xfrm flipV="1">
                  <a:off x="3527" y="4546"/>
                  <a:ext cx="43" cy="171"/>
                </a:xfrm>
                <a:prstGeom prst="straightConnector1">
                  <a:avLst/>
                </a:prstGeom>
                <a:noFill/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" name="AutoShape 107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570" y="4546"/>
                  <a:ext cx="43" cy="171"/>
                </a:xfrm>
                <a:prstGeom prst="straightConnector1">
                  <a:avLst/>
                </a:prstGeom>
                <a:noFill/>
                <a:ln w="9525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31" name="AutoShape 109"/>
              <p:cNvCxnSpPr>
                <a:cxnSpLocks noChangeShapeType="1"/>
              </p:cNvCxnSpPr>
              <p:nvPr/>
            </p:nvCxnSpPr>
            <p:spPr bwMode="auto">
              <a:xfrm flipV="1">
                <a:off x="2371571" y="2458869"/>
                <a:ext cx="27305" cy="108585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8" name="Straight Arrow Connector 17"/>
            <p:cNvCxnSpPr/>
            <p:nvPr/>
          </p:nvCxnSpPr>
          <p:spPr>
            <a:xfrm>
              <a:off x="2960508" y="3532036"/>
              <a:ext cx="419100" cy="1271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643529" y="3935065"/>
                  <a:ext cx="483534" cy="4554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 defTabSz="816136" hangingPunct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sz="1600" b="0" i="1" kern="1200">
                                <a:solidFill>
                                  <a:prstClr val="black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kern="1200">
                                <a:solidFill>
                                  <a:prstClr val="black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b="0" kern="1200" dirty="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73" name="TextBox 1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43530" y="3935065"/>
                  <a:ext cx="406778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AutoShape 32"/>
            <p:cNvCxnSpPr>
              <a:cxnSpLocks noChangeShapeType="1"/>
            </p:cNvCxnSpPr>
            <p:nvPr/>
          </p:nvCxnSpPr>
          <p:spPr bwMode="auto">
            <a:xfrm>
              <a:off x="2599066" y="3962904"/>
              <a:ext cx="538591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2980927" y="3199686"/>
                  <a:ext cx="453479" cy="4005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 defTabSz="816136" hangingPunct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00" b="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sz="1600" b="0" i="1" kern="120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cs typeface="+mn-cs"/>
                              </a:rPr>
                              <m:t>𝛿</m:t>
                            </m:r>
                          </m:e>
                          <m:sub>
                            <m:r>
                              <a:rPr lang="en-US" sz="1300" b="0" i="1" kern="1200">
                                <a:solidFill>
                                  <a:prstClr val="black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b="0" kern="1200" dirty="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06" name="TextBox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0927" y="3199686"/>
                  <a:ext cx="421206" cy="3385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4866372" y="3062121"/>
                  <a:ext cx="453479" cy="4005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 defTabSz="816136" hangingPunct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00" b="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sz="1600" b="0" i="1" kern="120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cs typeface="+mn-cs"/>
                              </a:rPr>
                              <m:t>𝛿</m:t>
                            </m:r>
                          </m:e>
                          <m:sub>
                            <m:r>
                              <a:rPr lang="en-US" sz="1300" b="0" i="1" kern="1200">
                                <a:solidFill>
                                  <a:prstClr val="black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b="0" kern="1200" dirty="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07" name="TextBox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6372" y="3062121"/>
                  <a:ext cx="421206" cy="33855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109456" y="2777905"/>
                  <a:ext cx="560318" cy="4554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 defTabSz="816136" hangingPunct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600" b="0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a</m:t>
                        </m:r>
                        <m:r>
                          <a:rPr lang="en-US" sz="1600" b="0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lang="en-US" sz="1600" b="0" kern="1200" dirty="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08" name="TextBox 1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9456" y="2777904"/>
                  <a:ext cx="480773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913980" y="2777905"/>
                  <a:ext cx="572841" cy="4554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 defTabSz="816136" hangingPunct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600" b="0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b</m:t>
                        </m:r>
                        <m:r>
                          <a:rPr lang="en-US" sz="1600" b="0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lang="en-US" sz="1600" b="0" kern="1200" dirty="0">
                    <a:solidFill>
                      <a:prstClr val="black"/>
                    </a:solidFill>
                    <a:latin typeface="Calibri" panose="020F0502020204030204"/>
                    <a:ea typeface="+mn-ea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3980" y="2777904"/>
                  <a:ext cx="480773" cy="30777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3" name="Content Placeholder 2"/>
          <p:cNvSpPr>
            <a:spLocks noGrp="1"/>
          </p:cNvSpPr>
          <p:nvPr>
            <p:ph idx="1"/>
          </p:nvPr>
        </p:nvSpPr>
        <p:spPr>
          <a:xfrm>
            <a:off x="158385" y="724223"/>
            <a:ext cx="4526350" cy="463576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latin typeface="Open Sans"/>
              </a:rPr>
              <a:t>1. Angular control is a limiting noise source</a:t>
            </a:r>
          </a:p>
        </p:txBody>
      </p:sp>
      <p:sp>
        <p:nvSpPr>
          <p:cNvPr id="74" name="Text Placeholder 2"/>
          <p:cNvSpPr txBox="1">
            <a:spLocks/>
          </p:cNvSpPr>
          <p:nvPr/>
        </p:nvSpPr>
        <p:spPr>
          <a:xfrm>
            <a:off x="5046675" y="3039895"/>
            <a:ext cx="4097326" cy="795527"/>
          </a:xfrm>
          <a:prstGeom prst="rect">
            <a:avLst/>
          </a:prstGeom>
        </p:spPr>
        <p:txBody>
          <a:bodyPr vert="horz" lIns="81609" tIns="40805" rIns="81609" bIns="40805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9875" indent="-269875"/>
            <a:r>
              <a:rPr lang="en-US" sz="2500" b="0" dirty="0">
                <a:solidFill>
                  <a:prstClr val="black"/>
                </a:solidFill>
                <a:latin typeface="Calibri" panose="020F0502020204030204"/>
              </a:rPr>
              <a:t>4. Due in part to tilt-to-translation coupling in seismometers</a:t>
            </a:r>
          </a:p>
        </p:txBody>
      </p:sp>
      <p:grpSp>
        <p:nvGrpSpPr>
          <p:cNvPr id="144" name="Group 143"/>
          <p:cNvGrpSpPr/>
          <p:nvPr/>
        </p:nvGrpSpPr>
        <p:grpSpPr>
          <a:xfrm>
            <a:off x="3005502" y="1045981"/>
            <a:ext cx="2041173" cy="3561418"/>
            <a:chOff x="4049620" y="288235"/>
            <a:chExt cx="2863199" cy="5370731"/>
          </a:xfrm>
        </p:grpSpPr>
        <p:grpSp>
          <p:nvGrpSpPr>
            <p:cNvPr id="76" name="Group 75"/>
            <p:cNvGrpSpPr/>
            <p:nvPr/>
          </p:nvGrpSpPr>
          <p:grpSpPr>
            <a:xfrm>
              <a:off x="4374967" y="855318"/>
              <a:ext cx="2133824" cy="4803648"/>
              <a:chOff x="304800" y="1524000"/>
              <a:chExt cx="2133600" cy="4803648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 rot="5400000">
                <a:off x="554736" y="4038600"/>
                <a:ext cx="609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rot="5400000">
                <a:off x="472440" y="4038600"/>
                <a:ext cx="609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rot="5400000">
                <a:off x="1409700" y="4991100"/>
                <a:ext cx="990600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rot="5400000">
                <a:off x="1257300" y="4991100"/>
                <a:ext cx="990600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rot="5400000">
                <a:off x="551688" y="4876800"/>
                <a:ext cx="609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rot="5400000">
                <a:off x="475488" y="4876800"/>
                <a:ext cx="609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rot="5400000">
                <a:off x="1676400" y="3886200"/>
                <a:ext cx="609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rot="5400000">
                <a:off x="1600200" y="3886200"/>
                <a:ext cx="609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Flowchart: Direct Access Storage 19"/>
              <p:cNvSpPr/>
              <p:nvPr/>
            </p:nvSpPr>
            <p:spPr>
              <a:xfrm>
                <a:off x="457200" y="3886200"/>
                <a:ext cx="685800" cy="914400"/>
              </a:xfrm>
              <a:prstGeom prst="flowChartMagneticDrum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Flowchart: Direct Access Storage 20"/>
              <p:cNvSpPr/>
              <p:nvPr/>
            </p:nvSpPr>
            <p:spPr>
              <a:xfrm>
                <a:off x="1295400" y="3962400"/>
                <a:ext cx="152400" cy="152400"/>
              </a:xfrm>
              <a:prstGeom prst="flowChartMagneticDrum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89" name="Flowchart: Direct Access Storage 21"/>
              <p:cNvSpPr/>
              <p:nvPr/>
            </p:nvSpPr>
            <p:spPr>
              <a:xfrm>
                <a:off x="1143000" y="4038600"/>
                <a:ext cx="152400" cy="152400"/>
              </a:xfrm>
              <a:prstGeom prst="flowChartMagneticDrum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0" name="Flowchart: Direct Access Storage 23"/>
              <p:cNvSpPr/>
              <p:nvPr/>
            </p:nvSpPr>
            <p:spPr>
              <a:xfrm>
                <a:off x="1295400" y="4419600"/>
                <a:ext cx="152400" cy="152400"/>
              </a:xfrm>
              <a:prstGeom prst="flowChartMagneticDrum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1" name="Flowchart: Direct Access Storage 24"/>
              <p:cNvSpPr/>
              <p:nvPr/>
            </p:nvSpPr>
            <p:spPr>
              <a:xfrm>
                <a:off x="1143000" y="4495800"/>
                <a:ext cx="152400" cy="152400"/>
              </a:xfrm>
              <a:prstGeom prst="flowChartMagneticDrum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Cube 91"/>
              <p:cNvSpPr/>
              <p:nvPr/>
            </p:nvSpPr>
            <p:spPr>
              <a:xfrm>
                <a:off x="381000" y="2895600"/>
                <a:ext cx="914400" cy="838200"/>
              </a:xfrm>
              <a:prstGeom prst="cube">
                <a:avLst>
                  <a:gd name="adj" fmla="val 4942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Flowchart: Direct Access Storage 26"/>
              <p:cNvSpPr/>
              <p:nvPr/>
            </p:nvSpPr>
            <p:spPr>
              <a:xfrm>
                <a:off x="1295400" y="29718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Flowchart: Direct Access Storage 27"/>
              <p:cNvSpPr/>
              <p:nvPr/>
            </p:nvSpPr>
            <p:spPr>
              <a:xfrm>
                <a:off x="1143000" y="30480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5" name="Flowchart: Direct Access Storage 28"/>
              <p:cNvSpPr/>
              <p:nvPr/>
            </p:nvSpPr>
            <p:spPr>
              <a:xfrm>
                <a:off x="1295400" y="33528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Flowchart: Direct Access Storage 29"/>
              <p:cNvSpPr/>
              <p:nvPr/>
            </p:nvSpPr>
            <p:spPr>
              <a:xfrm>
                <a:off x="1143000" y="34290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Flowchart: Direct Access Storage 39"/>
              <p:cNvSpPr/>
              <p:nvPr/>
            </p:nvSpPr>
            <p:spPr>
              <a:xfrm>
                <a:off x="1524000" y="3886200"/>
                <a:ext cx="685800" cy="914400"/>
              </a:xfrm>
              <a:prstGeom prst="flowChartMagneticDrum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8" name="Cube 97"/>
              <p:cNvSpPr/>
              <p:nvPr/>
            </p:nvSpPr>
            <p:spPr>
              <a:xfrm>
                <a:off x="1447800" y="2895600"/>
                <a:ext cx="914400" cy="838200"/>
              </a:xfrm>
              <a:prstGeom prst="cube">
                <a:avLst>
                  <a:gd name="adj" fmla="val 4942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Flowchart: Direct Access Storage 53"/>
              <p:cNvSpPr/>
              <p:nvPr/>
            </p:nvSpPr>
            <p:spPr>
              <a:xfrm>
                <a:off x="1524000" y="5029200"/>
                <a:ext cx="685800" cy="914400"/>
              </a:xfrm>
              <a:prstGeom prst="flowChartMagneticDrum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0" name="Group 99"/>
              <p:cNvGrpSpPr>
                <a:grpSpLocks noChangeAspect="1"/>
              </p:cNvGrpSpPr>
              <p:nvPr/>
            </p:nvGrpSpPr>
            <p:grpSpPr>
              <a:xfrm>
                <a:off x="457200" y="5029200"/>
                <a:ext cx="1282149" cy="1298448"/>
                <a:chOff x="1143000" y="3581400"/>
                <a:chExt cx="1856006" cy="1879600"/>
              </a:xfrm>
            </p:grpSpPr>
            <p:sp>
              <p:nvSpPr>
                <p:cNvPr id="136" name="Flowchart: Direct Access Storage 71"/>
                <p:cNvSpPr/>
                <p:nvPr/>
              </p:nvSpPr>
              <p:spPr>
                <a:xfrm>
                  <a:off x="1143000" y="3581400"/>
                  <a:ext cx="1003345" cy="1337794"/>
                </a:xfrm>
                <a:prstGeom prst="flowChartMagneticDrum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7" name="Block Arc 136"/>
                <p:cNvSpPr>
                  <a:spLocks noChangeAspect="1"/>
                </p:cNvSpPr>
                <p:nvPr/>
              </p:nvSpPr>
              <p:spPr>
                <a:xfrm>
                  <a:off x="1624606" y="3654979"/>
                  <a:ext cx="1201825" cy="1204014"/>
                </a:xfrm>
                <a:prstGeom prst="blockArc">
                  <a:avLst>
                    <a:gd name="adj1" fmla="val 10800000"/>
                    <a:gd name="adj2" fmla="val 15883239"/>
                    <a:gd name="adj3" fmla="val 2612"/>
                  </a:avLst>
                </a:prstGeom>
                <a:solidFill>
                  <a:srgbClr val="FFFF00"/>
                </a:solidFill>
                <a:ln>
                  <a:noFill/>
                </a:ln>
                <a:scene3d>
                  <a:camera prst="orthographicFront">
                    <a:rot lat="0" lon="45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" name="Donut 137"/>
                <p:cNvSpPr/>
                <p:nvPr/>
              </p:nvSpPr>
              <p:spPr>
                <a:xfrm>
                  <a:off x="1504204" y="3775380"/>
                  <a:ext cx="963211" cy="963211"/>
                </a:xfrm>
                <a:prstGeom prst="donut">
                  <a:avLst>
                    <a:gd name="adj" fmla="val 3055"/>
                  </a:avLst>
                </a:prstGeom>
                <a:solidFill>
                  <a:srgbClr val="FFFF00"/>
                </a:solidFill>
                <a:ln>
                  <a:noFill/>
                </a:ln>
                <a:scene3d>
                  <a:camera prst="orthographicFront">
                    <a:rot lat="0" lon="45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" name="Block Arc 138"/>
                <p:cNvSpPr>
                  <a:spLocks noChangeAspect="1"/>
                </p:cNvSpPr>
                <p:nvPr/>
              </p:nvSpPr>
              <p:spPr>
                <a:xfrm>
                  <a:off x="1785141" y="4216852"/>
                  <a:ext cx="1201825" cy="1204014"/>
                </a:xfrm>
                <a:prstGeom prst="blockArc">
                  <a:avLst>
                    <a:gd name="adj1" fmla="val 10800000"/>
                    <a:gd name="adj2" fmla="val 15931455"/>
                    <a:gd name="adj3" fmla="val 2669"/>
                  </a:avLst>
                </a:prstGeom>
                <a:solidFill>
                  <a:srgbClr val="FFFF00"/>
                </a:solidFill>
                <a:ln>
                  <a:noFill/>
                </a:ln>
                <a:scene3d>
                  <a:camera prst="orthographicFront">
                    <a:rot lat="0" lon="4500000" rev="108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" name="Block Arc 139"/>
                <p:cNvSpPr>
                  <a:spLocks noChangeAspect="1"/>
                </p:cNvSpPr>
                <p:nvPr/>
              </p:nvSpPr>
              <p:spPr>
                <a:xfrm>
                  <a:off x="1797181" y="3614845"/>
                  <a:ext cx="1201825" cy="1204014"/>
                </a:xfrm>
                <a:prstGeom prst="blockArc">
                  <a:avLst>
                    <a:gd name="adj1" fmla="val 10800000"/>
                    <a:gd name="adj2" fmla="val 15737807"/>
                    <a:gd name="adj3" fmla="val 2552"/>
                  </a:avLst>
                </a:prstGeom>
                <a:solidFill>
                  <a:srgbClr val="FFFF00"/>
                </a:solidFill>
                <a:ln>
                  <a:noFill/>
                </a:ln>
                <a:scene3d>
                  <a:camera prst="orthographicFront">
                    <a:rot lat="4500000" lon="0" rev="162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" name="Block Arc 140"/>
                <p:cNvSpPr>
                  <a:spLocks noChangeAspect="1"/>
                </p:cNvSpPr>
                <p:nvPr/>
              </p:nvSpPr>
              <p:spPr>
                <a:xfrm>
                  <a:off x="1644673" y="4256986"/>
                  <a:ext cx="1201825" cy="1204014"/>
                </a:xfrm>
                <a:prstGeom prst="blockArc">
                  <a:avLst>
                    <a:gd name="adj1" fmla="val 10800000"/>
                    <a:gd name="adj2" fmla="val 15737807"/>
                    <a:gd name="adj3" fmla="val 2552"/>
                  </a:avLst>
                </a:prstGeom>
                <a:solidFill>
                  <a:srgbClr val="FFFF00"/>
                </a:solidFill>
                <a:ln>
                  <a:noFill/>
                </a:ln>
                <a:scene3d>
                  <a:camera prst="orthographicFront">
                    <a:rot lat="4500000" lon="0" rev="54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" name="Donut 141"/>
                <p:cNvSpPr>
                  <a:spLocks noChangeAspect="1"/>
                </p:cNvSpPr>
                <p:nvPr/>
              </p:nvSpPr>
              <p:spPr>
                <a:xfrm>
                  <a:off x="1600200" y="3870960"/>
                  <a:ext cx="777240" cy="777240"/>
                </a:xfrm>
                <a:prstGeom prst="donut">
                  <a:avLst>
                    <a:gd name="adj" fmla="val 3055"/>
                  </a:avLst>
                </a:prstGeom>
                <a:solidFill>
                  <a:srgbClr val="FFFF00"/>
                </a:solidFill>
                <a:ln>
                  <a:noFill/>
                </a:ln>
                <a:scene3d>
                  <a:camera prst="orthographicFront">
                    <a:rot lat="0" lon="45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1" name="Group 100"/>
              <p:cNvGrpSpPr/>
              <p:nvPr/>
            </p:nvGrpSpPr>
            <p:grpSpPr>
              <a:xfrm>
                <a:off x="1706880" y="3778727"/>
                <a:ext cx="184114" cy="1023547"/>
                <a:chOff x="1752600" y="4159727"/>
                <a:chExt cx="184114" cy="1023547"/>
              </a:xfrm>
            </p:grpSpPr>
            <p:sp>
              <p:nvSpPr>
                <p:cNvPr id="134" name="Freeform 133"/>
                <p:cNvSpPr/>
                <p:nvPr/>
              </p:nvSpPr>
              <p:spPr>
                <a:xfrm>
                  <a:off x="1752600" y="4159727"/>
                  <a:ext cx="107914" cy="1022754"/>
                </a:xfrm>
                <a:custGeom>
                  <a:avLst/>
                  <a:gdLst>
                    <a:gd name="connsiteX0" fmla="*/ 4845 w 107914"/>
                    <a:gd name="connsiteY0" fmla="*/ 0 h 1022754"/>
                    <a:gd name="connsiteX1" fmla="*/ 4845 w 107914"/>
                    <a:gd name="connsiteY1" fmla="*/ 589339 h 1022754"/>
                    <a:gd name="connsiteX2" fmla="*/ 33916 w 107914"/>
                    <a:gd name="connsiteY2" fmla="*/ 882687 h 1022754"/>
                    <a:gd name="connsiteX3" fmla="*/ 107914 w 107914"/>
                    <a:gd name="connsiteY3" fmla="*/ 1022754 h 1022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914" h="1022754">
                      <a:moveTo>
                        <a:pt x="4845" y="0"/>
                      </a:moveTo>
                      <a:cubicBezTo>
                        <a:pt x="2422" y="221112"/>
                        <a:pt x="0" y="442225"/>
                        <a:pt x="4845" y="589339"/>
                      </a:cubicBezTo>
                      <a:cubicBezTo>
                        <a:pt x="9690" y="736453"/>
                        <a:pt x="16738" y="810451"/>
                        <a:pt x="33916" y="882687"/>
                      </a:cubicBezTo>
                      <a:cubicBezTo>
                        <a:pt x="51094" y="954923"/>
                        <a:pt x="79504" y="988838"/>
                        <a:pt x="107914" y="1022754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" name="Freeform 134"/>
                <p:cNvSpPr/>
                <p:nvPr/>
              </p:nvSpPr>
              <p:spPr>
                <a:xfrm>
                  <a:off x="1828800" y="4160520"/>
                  <a:ext cx="107914" cy="1022754"/>
                </a:xfrm>
                <a:custGeom>
                  <a:avLst/>
                  <a:gdLst>
                    <a:gd name="connsiteX0" fmla="*/ 4845 w 107914"/>
                    <a:gd name="connsiteY0" fmla="*/ 0 h 1022754"/>
                    <a:gd name="connsiteX1" fmla="*/ 4845 w 107914"/>
                    <a:gd name="connsiteY1" fmla="*/ 589339 h 1022754"/>
                    <a:gd name="connsiteX2" fmla="*/ 33916 w 107914"/>
                    <a:gd name="connsiteY2" fmla="*/ 882687 h 1022754"/>
                    <a:gd name="connsiteX3" fmla="*/ 107914 w 107914"/>
                    <a:gd name="connsiteY3" fmla="*/ 1022754 h 1022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914" h="1022754">
                      <a:moveTo>
                        <a:pt x="4845" y="0"/>
                      </a:moveTo>
                      <a:cubicBezTo>
                        <a:pt x="2422" y="221112"/>
                        <a:pt x="0" y="442225"/>
                        <a:pt x="4845" y="589339"/>
                      </a:cubicBezTo>
                      <a:cubicBezTo>
                        <a:pt x="9690" y="736453"/>
                        <a:pt x="16738" y="810451"/>
                        <a:pt x="33916" y="882687"/>
                      </a:cubicBezTo>
                      <a:cubicBezTo>
                        <a:pt x="51094" y="954923"/>
                        <a:pt x="79504" y="988838"/>
                        <a:pt x="107914" y="1022754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defTabSz="816136" hangingPunct="1"/>
                  <a:endParaRPr lang="en-US" sz="1400" b="0" kern="1200">
                    <a:solidFill>
                      <a:prstClr val="black"/>
                    </a:solidFill>
                  </a:endParaRPr>
                </a:p>
              </p:txBody>
            </p:sp>
          </p:grpSp>
          <p:cxnSp>
            <p:nvCxnSpPr>
              <p:cNvPr id="102" name="Straight Connector 101"/>
              <p:cNvCxnSpPr/>
              <p:nvPr/>
            </p:nvCxnSpPr>
            <p:spPr>
              <a:xfrm rot="5400000">
                <a:off x="1679448" y="3771900"/>
                <a:ext cx="76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rot="5400000">
                <a:off x="1752600" y="3771900"/>
                <a:ext cx="76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 rot="5400000">
                <a:off x="1333500" y="4991100"/>
                <a:ext cx="990600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 rot="5400000">
                <a:off x="1181100" y="4991100"/>
                <a:ext cx="990600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 rot="5400000">
                <a:off x="326136" y="4038600"/>
                <a:ext cx="609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5400000">
                <a:off x="399288" y="4038600"/>
                <a:ext cx="6096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16200000" flipH="1">
                <a:off x="467934" y="2982534"/>
                <a:ext cx="381000" cy="547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rot="16200000" flipH="1">
                <a:off x="522666" y="2982534"/>
                <a:ext cx="381000" cy="547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 rot="5400000">
                <a:off x="807852" y="2830068"/>
                <a:ext cx="381000" cy="54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 rot="5400000">
                <a:off x="751332" y="2830068"/>
                <a:ext cx="381000" cy="54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Flowchart: Direct Access Storage 35"/>
              <p:cNvSpPr/>
              <p:nvPr/>
            </p:nvSpPr>
            <p:spPr>
              <a:xfrm>
                <a:off x="457200" y="21336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13" name="Flowchart: Direct Access Storage 34"/>
              <p:cNvSpPr/>
              <p:nvPr/>
            </p:nvSpPr>
            <p:spPr>
              <a:xfrm>
                <a:off x="304800" y="25146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Cube 113"/>
              <p:cNvSpPr/>
              <p:nvPr/>
            </p:nvSpPr>
            <p:spPr>
              <a:xfrm>
                <a:off x="381000" y="1981200"/>
                <a:ext cx="914400" cy="838200"/>
              </a:xfrm>
              <a:prstGeom prst="cube">
                <a:avLst>
                  <a:gd name="adj" fmla="val 4942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15" name="Flowchart: Direct Access Storage 31"/>
              <p:cNvSpPr/>
              <p:nvPr/>
            </p:nvSpPr>
            <p:spPr>
              <a:xfrm>
                <a:off x="914400" y="19050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scene3d>
                <a:camera prst="orthographicFront">
                  <a:rot lat="0" lon="0" rev="54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Oval 9"/>
              <p:cNvSpPr>
                <a:spLocks noChangeArrowheads="1"/>
              </p:cNvSpPr>
              <p:nvPr/>
            </p:nvSpPr>
            <p:spPr bwMode="auto">
              <a:xfrm>
                <a:off x="533400" y="2514600"/>
                <a:ext cx="152400" cy="152400"/>
              </a:xfrm>
              <a:prstGeom prst="ellipse">
                <a:avLst/>
              </a:prstGeom>
              <a:solidFill>
                <a:srgbClr val="FFC000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txBody>
              <a:bodyPr wrap="none" anchor="ctr"/>
              <a:lstStyle/>
              <a:p>
                <a:pPr algn="l" defTabSz="816136" hangingPunct="1"/>
                <a:endParaRPr lang="en-US" sz="1400" b="0" kern="1200">
                  <a:solidFill>
                    <a:prstClr val="black"/>
                  </a:solidFill>
                  <a:latin typeface="Calibri" pitchFamily="34" charset="0"/>
                  <a:ea typeface="+mn-ea"/>
                  <a:cs typeface="Arial" charset="0"/>
                </a:endParaRPr>
              </a:p>
            </p:txBody>
          </p:sp>
          <p:cxnSp>
            <p:nvCxnSpPr>
              <p:cNvPr id="117" name="Straight Connector 116"/>
              <p:cNvCxnSpPr/>
              <p:nvPr/>
            </p:nvCxnSpPr>
            <p:spPr>
              <a:xfrm rot="16200000" flipH="1">
                <a:off x="1556070" y="2982534"/>
                <a:ext cx="381000" cy="547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 rot="16200000" flipH="1">
                <a:off x="1610802" y="2982534"/>
                <a:ext cx="381000" cy="547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 rot="5400000">
                <a:off x="1874652" y="2830068"/>
                <a:ext cx="381000" cy="54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rot="5400000">
                <a:off x="1818132" y="2830068"/>
                <a:ext cx="381000" cy="5486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Cube 120"/>
              <p:cNvSpPr/>
              <p:nvPr/>
            </p:nvSpPr>
            <p:spPr>
              <a:xfrm>
                <a:off x="1447800" y="1981200"/>
                <a:ext cx="914400" cy="838200"/>
              </a:xfrm>
              <a:prstGeom prst="cube">
                <a:avLst>
                  <a:gd name="adj" fmla="val 4942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2" name="Flowchart: Direct Access Storage 50"/>
              <p:cNvSpPr/>
              <p:nvPr/>
            </p:nvSpPr>
            <p:spPr>
              <a:xfrm>
                <a:off x="1981200" y="19050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scene3d>
                <a:camera prst="orthographicFront">
                  <a:rot lat="0" lon="0" rev="54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3" name="Flowchart: Direct Access Storage 37"/>
              <p:cNvSpPr/>
              <p:nvPr/>
            </p:nvSpPr>
            <p:spPr>
              <a:xfrm>
                <a:off x="2133600" y="21336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4" name="Flowchart: Direct Access Storage 38"/>
              <p:cNvSpPr/>
              <p:nvPr/>
            </p:nvSpPr>
            <p:spPr>
              <a:xfrm>
                <a:off x="1981200" y="25146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5" name="Flowchart: Direct Access Storage 54"/>
              <p:cNvSpPr/>
              <p:nvPr/>
            </p:nvSpPr>
            <p:spPr>
              <a:xfrm>
                <a:off x="2286000" y="22098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6" name="Straight Connector 125"/>
              <p:cNvCxnSpPr/>
              <p:nvPr/>
            </p:nvCxnSpPr>
            <p:spPr>
              <a:xfrm rot="16200000" flipH="1">
                <a:off x="429834" y="1877634"/>
                <a:ext cx="533400" cy="1309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 rot="5400000">
                <a:off x="728472" y="1754124"/>
                <a:ext cx="533400" cy="7315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Flowchart: Direct Access Storage 32"/>
              <p:cNvSpPr/>
              <p:nvPr/>
            </p:nvSpPr>
            <p:spPr>
              <a:xfrm>
                <a:off x="685800" y="21336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scene3d>
                <a:camera prst="orthographicFront">
                  <a:rot lat="0" lon="0" rev="54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9" name="Straight Connector 128"/>
              <p:cNvCxnSpPr/>
              <p:nvPr/>
            </p:nvCxnSpPr>
            <p:spPr>
              <a:xfrm rot="16200000" flipH="1">
                <a:off x="1496568" y="1877634"/>
                <a:ext cx="533400" cy="1309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rot="5400000">
                <a:off x="1798320" y="1754124"/>
                <a:ext cx="533400" cy="7315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Flowchart: Direct Access Storage 51"/>
              <p:cNvSpPr/>
              <p:nvPr/>
            </p:nvSpPr>
            <p:spPr>
              <a:xfrm>
                <a:off x="1752600" y="2133600"/>
                <a:ext cx="152400" cy="152400"/>
              </a:xfrm>
              <a:prstGeom prst="flowChartMagneticDrum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scene3d>
                <a:camera prst="orthographicFront">
                  <a:rot lat="0" lon="0" rev="54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32" name="Freeform 131"/>
              <p:cNvSpPr/>
              <p:nvPr/>
            </p:nvSpPr>
            <p:spPr>
              <a:xfrm>
                <a:off x="627888" y="4424363"/>
                <a:ext cx="119062" cy="1524000"/>
              </a:xfrm>
              <a:custGeom>
                <a:avLst/>
                <a:gdLst>
                  <a:gd name="connsiteX0" fmla="*/ 0 w 119062"/>
                  <a:gd name="connsiteY0" fmla="*/ 0 h 1524000"/>
                  <a:gd name="connsiteX1" fmla="*/ 9525 w 119062"/>
                  <a:gd name="connsiteY1" fmla="*/ 1119187 h 1524000"/>
                  <a:gd name="connsiteX2" fmla="*/ 47625 w 119062"/>
                  <a:gd name="connsiteY2" fmla="*/ 1409700 h 1524000"/>
                  <a:gd name="connsiteX3" fmla="*/ 119062 w 119062"/>
                  <a:gd name="connsiteY3" fmla="*/ 1524000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62" h="1524000">
                    <a:moveTo>
                      <a:pt x="0" y="0"/>
                    </a:moveTo>
                    <a:cubicBezTo>
                      <a:pt x="794" y="442118"/>
                      <a:pt x="1588" y="884237"/>
                      <a:pt x="9525" y="1119187"/>
                    </a:cubicBezTo>
                    <a:cubicBezTo>
                      <a:pt x="17463" y="1354137"/>
                      <a:pt x="29369" y="1342231"/>
                      <a:pt x="47625" y="1409700"/>
                    </a:cubicBezTo>
                    <a:cubicBezTo>
                      <a:pt x="65881" y="1477169"/>
                      <a:pt x="119062" y="1524000"/>
                      <a:pt x="119062" y="152400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132"/>
              <p:cNvSpPr/>
              <p:nvPr/>
            </p:nvSpPr>
            <p:spPr>
              <a:xfrm>
                <a:off x="701040" y="4428744"/>
                <a:ext cx="119062" cy="1524000"/>
              </a:xfrm>
              <a:custGeom>
                <a:avLst/>
                <a:gdLst>
                  <a:gd name="connsiteX0" fmla="*/ 0 w 119062"/>
                  <a:gd name="connsiteY0" fmla="*/ 0 h 1524000"/>
                  <a:gd name="connsiteX1" fmla="*/ 9525 w 119062"/>
                  <a:gd name="connsiteY1" fmla="*/ 1119187 h 1524000"/>
                  <a:gd name="connsiteX2" fmla="*/ 47625 w 119062"/>
                  <a:gd name="connsiteY2" fmla="*/ 1409700 h 1524000"/>
                  <a:gd name="connsiteX3" fmla="*/ 119062 w 119062"/>
                  <a:gd name="connsiteY3" fmla="*/ 1524000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62" h="1524000">
                    <a:moveTo>
                      <a:pt x="0" y="0"/>
                    </a:moveTo>
                    <a:cubicBezTo>
                      <a:pt x="794" y="442118"/>
                      <a:pt x="1588" y="884237"/>
                      <a:pt x="9525" y="1119187"/>
                    </a:cubicBezTo>
                    <a:cubicBezTo>
                      <a:pt x="17463" y="1354137"/>
                      <a:pt x="29369" y="1342231"/>
                      <a:pt x="47625" y="1409700"/>
                    </a:cubicBezTo>
                    <a:cubicBezTo>
                      <a:pt x="65881" y="1477169"/>
                      <a:pt x="119062" y="1524000"/>
                      <a:pt x="119062" y="152400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defTabSz="816136" hangingPunct="1"/>
                <a:endParaRPr lang="en-US" sz="1400" b="0" kern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5238388" y="288235"/>
              <a:ext cx="1674431" cy="789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16136" hangingPunct="1"/>
              <a:r>
                <a:rPr lang="en-US" sz="1400" b="0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Arial" charset="0"/>
                </a:rPr>
                <a:t>Main (test) Chain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049620" y="288235"/>
              <a:ext cx="1390784" cy="789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16136" hangingPunct="1"/>
              <a:r>
                <a:rPr lang="en-US" sz="1400" b="0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Arial" charset="0"/>
                </a:rPr>
                <a:t>Reaction Chain</a:t>
              </a:r>
            </a:p>
          </p:txBody>
        </p:sp>
      </p:grpSp>
      <p:sp>
        <p:nvSpPr>
          <p:cNvPr id="145" name="Text Placeholder 2"/>
          <p:cNvSpPr txBox="1">
            <a:spLocks/>
          </p:cNvSpPr>
          <p:nvPr/>
        </p:nvSpPr>
        <p:spPr>
          <a:xfrm>
            <a:off x="175460" y="3262952"/>
            <a:ext cx="3081319" cy="1490368"/>
          </a:xfrm>
          <a:prstGeom prst="rect">
            <a:avLst/>
          </a:prstGeom>
        </p:spPr>
        <p:txBody>
          <a:bodyPr vert="horz" lIns="81609" tIns="40805" rIns="81609" bIns="40805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9875" indent="-269875"/>
            <a:r>
              <a:rPr lang="en-US" sz="2500" b="0" dirty="0">
                <a:solidFill>
                  <a:prstClr val="black"/>
                </a:solidFill>
                <a:latin typeface="Calibri" panose="020F0502020204030204"/>
              </a:rPr>
              <a:t>2. Coupling mechanisms, including suspension coupling from length drive to angle, and  back to DARM</a:t>
            </a:r>
          </a:p>
        </p:txBody>
      </p:sp>
      <p:pic>
        <p:nvPicPr>
          <p:cNvPr id="146" name="Picture 145" descr="Screen Shot 2015-06-28 at 12.43.09 PM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991" y="1099441"/>
            <a:ext cx="1976151" cy="1939404"/>
          </a:xfrm>
          <a:prstGeom prst="rect">
            <a:avLst/>
          </a:prstGeom>
        </p:spPr>
      </p:pic>
      <p:sp>
        <p:nvSpPr>
          <p:cNvPr id="147" name="TextBox 146"/>
          <p:cNvSpPr txBox="1"/>
          <p:nvPr/>
        </p:nvSpPr>
        <p:spPr>
          <a:xfrm>
            <a:off x="7730625" y="1718177"/>
            <a:ext cx="1305983" cy="636405"/>
          </a:xfrm>
          <a:prstGeom prst="rect">
            <a:avLst/>
          </a:prstGeom>
          <a:noFill/>
        </p:spPr>
        <p:txBody>
          <a:bodyPr wrap="square" lIns="81609" tIns="40805" rIns="81609" bIns="40805" rtlCol="0">
            <a:spAutoFit/>
          </a:bodyPr>
          <a:lstStyle/>
          <a:p>
            <a:pPr algn="l" defTabSz="816136" hangingPunct="1"/>
            <a:r>
              <a:rPr lang="en-US" sz="1800" b="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Arial" charset="0"/>
              </a:rPr>
              <a:t>Driggers</a:t>
            </a:r>
            <a:r>
              <a:rPr lang="en-US" sz="1800" b="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Arial" charset="0"/>
              </a:rPr>
              <a:t>, G1500001</a:t>
            </a:r>
          </a:p>
        </p:txBody>
      </p:sp>
      <p:sp>
        <p:nvSpPr>
          <p:cNvPr id="148" name="Text Placeholder 2"/>
          <p:cNvSpPr txBox="1">
            <a:spLocks/>
          </p:cNvSpPr>
          <p:nvPr/>
        </p:nvSpPr>
        <p:spPr>
          <a:xfrm>
            <a:off x="5199109" y="68578"/>
            <a:ext cx="3765381" cy="1042106"/>
          </a:xfrm>
          <a:prstGeom prst="rect">
            <a:avLst/>
          </a:prstGeom>
        </p:spPr>
        <p:txBody>
          <a:bodyPr vert="horz" lIns="81609" tIns="40805" rIns="81609" bIns="40805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9875" indent="-269875"/>
            <a:r>
              <a:rPr lang="en-US" sz="2500" b="0" dirty="0">
                <a:solidFill>
                  <a:prstClr val="black"/>
                </a:solidFill>
                <a:latin typeface="Calibri" panose="020F0502020204030204"/>
              </a:rPr>
              <a:t>3. The length drive is necessary because the isolation tables aren’t perfectly quiet…</a:t>
            </a:r>
          </a:p>
        </p:txBody>
      </p:sp>
      <p:sp>
        <p:nvSpPr>
          <p:cNvPr id="3" name="Rectangle 2"/>
          <p:cNvSpPr/>
          <p:nvPr/>
        </p:nvSpPr>
        <p:spPr>
          <a:xfrm>
            <a:off x="1832249" y="4599162"/>
            <a:ext cx="3855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0" dirty="0">
                <a:latin typeface="Open Sans"/>
              </a:rPr>
              <a:t>(</a:t>
            </a:r>
            <a:r>
              <a:rPr lang="en-GB" sz="1400" b="0" dirty="0" err="1">
                <a:latin typeface="Open Sans"/>
              </a:rPr>
              <a:t>UoB</a:t>
            </a:r>
            <a:r>
              <a:rPr lang="en-GB" sz="1400" b="0" dirty="0">
                <a:latin typeface="Open Sans"/>
              </a:rPr>
              <a:t> workshop on low-frequency noise, 2018)</a:t>
            </a:r>
            <a:br>
              <a:rPr lang="en-GB" sz="1400" b="0" dirty="0">
                <a:latin typeface="Open Sans"/>
              </a:rPr>
            </a:br>
            <a:r>
              <a:rPr lang="en-GB" sz="1400" b="0" dirty="0">
                <a:latin typeface="Open Sans"/>
                <a:hlinkClick r:id="rId13"/>
              </a:rPr>
              <a:t>https://dcc.ligo.org/LIGO-G1801755</a:t>
            </a:r>
            <a:endParaRPr lang="en-GB" sz="1400" b="0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780072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728" y="117153"/>
            <a:ext cx="7804548" cy="654100"/>
          </a:xfrm>
        </p:spPr>
        <p:txBody>
          <a:bodyPr/>
          <a:lstStyle/>
          <a:p>
            <a:r>
              <a:rPr lang="en-GB" dirty="0"/>
              <a:t>Q3: Scatter (corner and ends)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69728" y="1218802"/>
            <a:ext cx="7804547" cy="3233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Can we mitigate or eliminate scattered light noise between optics, suspension frames, and detection benches?</a:t>
            </a:r>
          </a:p>
          <a:p>
            <a:pPr lvl="2"/>
            <a:r>
              <a:rPr lang="en-US" dirty="0"/>
              <a:t>Suspending all phase-sensitive elements? What are the boundaries here, set by, </a:t>
            </a:r>
            <a:r>
              <a:rPr lang="en-US" dirty="0" err="1"/>
              <a:t>eg</a:t>
            </a:r>
            <a:r>
              <a:rPr lang="en-US" dirty="0"/>
              <a:t> Input and Output isolators?</a:t>
            </a:r>
          </a:p>
          <a:p>
            <a:pPr lvl="2"/>
            <a:r>
              <a:rPr lang="en-US" dirty="0"/>
              <a:t>Can we measure and control inter-platform motion with new sensors (</a:t>
            </a:r>
            <a:r>
              <a:rPr lang="en-US" dirty="0" err="1"/>
              <a:t>eg</a:t>
            </a:r>
            <a:r>
              <a:rPr lang="en-US" dirty="0"/>
              <a:t> SPI) or with virtual sensors (</a:t>
            </a:r>
            <a:r>
              <a:rPr lang="en-US" dirty="0" err="1"/>
              <a:t>eg</a:t>
            </a:r>
            <a:r>
              <a:rPr lang="en-US" dirty="0"/>
              <a:t> 'tracking')?</a:t>
            </a:r>
          </a:p>
          <a:p>
            <a:pPr lvl="2"/>
            <a:r>
              <a:rPr lang="en-US" dirty="0"/>
              <a:t>Can we set a 'speed limit'? (</a:t>
            </a:r>
            <a:r>
              <a:rPr lang="en-US" dirty="0" err="1"/>
              <a:t>eg</a:t>
            </a:r>
            <a:r>
              <a:rPr lang="en-US" dirty="0"/>
              <a:t> sub-radian rms velocity)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64EE5-04B2-4DBD-94A5-B1C4B9A3FDCA}"/>
              </a:ext>
            </a:extLst>
          </p:cNvPr>
          <p:cNvSpPr txBox="1"/>
          <p:nvPr/>
        </p:nvSpPr>
        <p:spPr>
          <a:xfrm>
            <a:off x="1399880" y="765017"/>
            <a:ext cx="6240545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000" b="0" dirty="0">
                <a:latin typeface="Open Sans"/>
              </a:rPr>
              <a:t>Thomas  </a:t>
            </a:r>
            <a:r>
              <a:rPr lang="en-GB" sz="2000" b="0" dirty="0" err="1">
                <a:latin typeface="Open Sans"/>
              </a:rPr>
              <a:t>Bretz</a:t>
            </a:r>
            <a:r>
              <a:rPr lang="en-GB" sz="2000" b="0" dirty="0">
                <a:latin typeface="Open Sans"/>
              </a:rPr>
              <a:t>, </a:t>
            </a:r>
            <a:r>
              <a:rPr lang="en-GB" sz="2000" b="0" dirty="0" err="1">
                <a:latin typeface="Open Sans"/>
              </a:rPr>
              <a:t>Sina</a:t>
            </a:r>
            <a:r>
              <a:rPr lang="en-GB" sz="2000" b="0" dirty="0">
                <a:latin typeface="Open Sans"/>
              </a:rPr>
              <a:t> </a:t>
            </a:r>
            <a:r>
              <a:rPr lang="en-GB" sz="2000" b="0" dirty="0" err="1">
                <a:latin typeface="Open Sans"/>
              </a:rPr>
              <a:t>Koehlenbeck</a:t>
            </a:r>
            <a:r>
              <a:rPr lang="en-GB" sz="2000" b="0" dirty="0">
                <a:latin typeface="Open Sans"/>
              </a:rPr>
              <a:t>, Michal Was</a:t>
            </a:r>
            <a:endParaRPr lang="en-AU" sz="2000" b="0" dirty="0">
              <a:latin typeface="Open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4EFF23-D834-4901-BEE2-8216A58A8228}"/>
              </a:ext>
            </a:extLst>
          </p:cNvPr>
          <p:cNvSpPr txBox="1"/>
          <p:nvPr/>
        </p:nvSpPr>
        <p:spPr>
          <a:xfrm>
            <a:off x="4039385" y="3624606"/>
            <a:ext cx="4429098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2000" dirty="0">
                <a:solidFill>
                  <a:srgbClr val="FF0000"/>
                </a:solidFill>
                <a:latin typeface="Open Sans"/>
              </a:rPr>
              <a:t>Can we keep all our scatterers slow?</a:t>
            </a:r>
            <a:endParaRPr lang="en-AU" sz="2000" dirty="0">
              <a:solidFill>
                <a:srgbClr val="FF0000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976830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474" y="0"/>
            <a:ext cx="6870526" cy="5141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75" y="394400"/>
            <a:ext cx="3043825" cy="1941704"/>
          </a:xfrm>
        </p:spPr>
        <p:txBody>
          <a:bodyPr>
            <a:normAutofit/>
          </a:bodyPr>
          <a:lstStyle/>
          <a:p>
            <a:pPr algn="l"/>
            <a:r>
              <a:rPr lang="en-GB" sz="2400" dirty="0"/>
              <a:t>“Systems” considerations in GWDs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575" y="3581591"/>
            <a:ext cx="3009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0" dirty="0">
                <a:latin typeface="Open Sans"/>
                <a:hlinkClick r:id="rId3"/>
              </a:rPr>
              <a:t>https://dcc.ligo.org/LIGO-G2001539</a:t>
            </a:r>
            <a:endParaRPr lang="en-GB" sz="1400" b="0" dirty="0">
              <a:latin typeface="Open San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575" y="3118072"/>
            <a:ext cx="3009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1400" b="0" dirty="0"/>
              <a:t>Taken from Brian Lantz’s recent LVK talk at:</a:t>
            </a:r>
          </a:p>
        </p:txBody>
      </p:sp>
    </p:spTree>
    <p:extLst>
      <p:ext uri="{BB962C8B-B14F-4D97-AF65-F5344CB8AC3E}">
        <p14:creationId xmlns:p14="http://schemas.microsoft.com/office/powerpoint/2010/main" val="268016073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-2133"/>
            <a:ext cx="6858001" cy="514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780224"/>
            <a:ext cx="22859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1600" b="0" dirty="0">
                <a:latin typeface="Open Sans"/>
              </a:rPr>
              <a:t>For ET we need to plan, from the beginning, to deal with the auxiliary controls, dynamic range, and realistic considerations of non-linearities.</a:t>
            </a:r>
          </a:p>
        </p:txBody>
      </p:sp>
    </p:spTree>
    <p:extLst>
      <p:ext uri="{BB962C8B-B14F-4D97-AF65-F5344CB8AC3E}">
        <p14:creationId xmlns:p14="http://schemas.microsoft.com/office/powerpoint/2010/main" val="160970932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728" y="117153"/>
            <a:ext cx="7804548" cy="654100"/>
          </a:xfrm>
        </p:spPr>
        <p:txBody>
          <a:bodyPr/>
          <a:lstStyle/>
          <a:p>
            <a:r>
              <a:rPr lang="en-GB" dirty="0"/>
              <a:t>Q4: Seismic platform and Suspension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69728" y="1218802"/>
            <a:ext cx="7804547" cy="3233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are the requirements for the seismic platform and the suspension?</a:t>
            </a:r>
          </a:p>
          <a:p>
            <a:pPr lvl="2"/>
            <a:r>
              <a:rPr lang="en-US" dirty="0"/>
              <a:t>Expressed as a spectral density + RMS, not as a transfer-function or attenuation factor.</a:t>
            </a:r>
          </a:p>
          <a:p>
            <a:pPr lvl="2"/>
            <a:r>
              <a:rPr lang="en-US" dirty="0"/>
              <a:t>What is the achievable performance with a single-stage active platform?</a:t>
            </a:r>
          </a:p>
          <a:p>
            <a:pPr lvl="2"/>
            <a:r>
              <a:rPr lang="en-US" dirty="0"/>
              <a:t>How can controls be implemented in the chain, and what is the controlled RMS motion?</a:t>
            </a:r>
          </a:p>
          <a:p>
            <a:pPr lvl="2"/>
            <a:r>
              <a:rPr lang="en-US" dirty="0"/>
              <a:t>What are some of the practical limitations from Advanced instruments, especially concerning tilt and cross-coupling?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64EE5-04B2-4DBD-94A5-B1C4B9A3FDCA}"/>
              </a:ext>
            </a:extLst>
          </p:cNvPr>
          <p:cNvSpPr txBox="1"/>
          <p:nvPr/>
        </p:nvSpPr>
        <p:spPr>
          <a:xfrm>
            <a:off x="1109844" y="765017"/>
            <a:ext cx="6799245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000" b="0" dirty="0">
                <a:latin typeface="Open Sans"/>
              </a:rPr>
              <a:t>Francesco </a:t>
            </a:r>
            <a:r>
              <a:rPr lang="en-GB" sz="2000" b="0" dirty="0" err="1">
                <a:latin typeface="Open Sans"/>
              </a:rPr>
              <a:t>Fidecaro</a:t>
            </a:r>
            <a:r>
              <a:rPr lang="en-GB" sz="2000" b="0" dirty="0">
                <a:latin typeface="Open Sans"/>
              </a:rPr>
              <a:t>, Oliver Gerberding, Alberto </a:t>
            </a:r>
            <a:r>
              <a:rPr lang="en-GB" sz="2000" b="0" dirty="0" err="1">
                <a:latin typeface="Open Sans"/>
              </a:rPr>
              <a:t>Gennai</a:t>
            </a:r>
            <a:endParaRPr lang="en-AU" sz="2000" b="0" dirty="0">
              <a:latin typeface="Open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434AD7-7B19-42E1-9454-4F6BAE898EA5}"/>
              </a:ext>
            </a:extLst>
          </p:cNvPr>
          <p:cNvSpPr txBox="1"/>
          <p:nvPr/>
        </p:nvSpPr>
        <p:spPr>
          <a:xfrm>
            <a:off x="3577471" y="4095771"/>
            <a:ext cx="394819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2000" dirty="0">
                <a:solidFill>
                  <a:srgbClr val="FF0000"/>
                </a:solidFill>
                <a:latin typeface="Open Sans"/>
              </a:rPr>
              <a:t>Are 12m suspensions sufficient?</a:t>
            </a:r>
            <a:endParaRPr lang="en-AU" sz="2000" dirty="0">
              <a:solidFill>
                <a:srgbClr val="FF0000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4217779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691" y="1138413"/>
            <a:ext cx="5845020" cy="396292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0FA7891-AE2F-4F34-A587-11B5DCA7B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26" y="188626"/>
            <a:ext cx="7804547" cy="642674"/>
          </a:xfrm>
        </p:spPr>
        <p:txBody>
          <a:bodyPr>
            <a:normAutofit fontScale="90000"/>
          </a:bodyPr>
          <a:lstStyle/>
          <a:p>
            <a:r>
              <a:rPr lang="en-US" dirty="0"/>
              <a:t>Adopting a baseline target for the seismic platform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5456190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6039-BA46-4F2D-B1ED-A7A596036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27" y="221619"/>
            <a:ext cx="7804547" cy="642674"/>
          </a:xfrm>
        </p:spPr>
        <p:txBody>
          <a:bodyPr/>
          <a:lstStyle/>
          <a:p>
            <a:r>
              <a:rPr lang="en-US" dirty="0"/>
              <a:t>Converting SAT </a:t>
            </a:r>
            <a:r>
              <a:rPr lang="en-US" dirty="0" err="1"/>
              <a:t>transmissibilities</a:t>
            </a:r>
            <a:r>
              <a:rPr lang="en-US" dirty="0"/>
              <a:t> to spectra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77FFFE-81E7-4B16-BB8D-26C4A555E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39" y="1250006"/>
            <a:ext cx="7428322" cy="375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0456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ED4C0-FCEC-41B7-9F54-870B46998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27" y="169772"/>
            <a:ext cx="7804547" cy="642674"/>
          </a:xfrm>
        </p:spPr>
        <p:txBody>
          <a:bodyPr/>
          <a:lstStyle/>
          <a:p>
            <a:r>
              <a:rPr lang="en-US" dirty="0"/>
              <a:t>Adding local damping and controls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A5814F-1859-462C-A30E-6A203E1CD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099" y="1164210"/>
            <a:ext cx="5306901" cy="39792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D1ED60-FFA0-41F7-AF58-86BCB3D95CEF}"/>
              </a:ext>
            </a:extLst>
          </p:cNvPr>
          <p:cNvSpPr txBox="1"/>
          <p:nvPr/>
        </p:nvSpPr>
        <p:spPr>
          <a:xfrm>
            <a:off x="6259397" y="4491873"/>
            <a:ext cx="27764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1800" b="0" dirty="0">
                <a:solidFill>
                  <a:srgbClr val="FF0000"/>
                </a:solidFill>
                <a:latin typeface="Open Sans"/>
              </a:rPr>
              <a:t>Figure courtesy of B. Lantz</a:t>
            </a:r>
            <a:endParaRPr lang="en-AU" sz="1800" b="0" dirty="0">
              <a:solidFill>
                <a:srgbClr val="FF0000"/>
              </a:solidFill>
              <a:latin typeface="Open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E5FB60-6334-445B-B355-43C6441F5A6F}"/>
              </a:ext>
            </a:extLst>
          </p:cNvPr>
          <p:cNvSpPr txBox="1"/>
          <p:nvPr/>
        </p:nvSpPr>
        <p:spPr>
          <a:xfrm>
            <a:off x="155542" y="1311515"/>
            <a:ext cx="3893269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342900" indent="-342900" algn="l" defTabSz="584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Open Sans"/>
              </a:rPr>
              <a:t>Undamped peaks dominate RMS</a:t>
            </a:r>
          </a:p>
          <a:p>
            <a:pPr marL="342900" indent="-342900" algn="l" defTabSz="584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Open Sans"/>
              </a:rPr>
              <a:t>Damping sensors can inject noise in-band</a:t>
            </a:r>
          </a:p>
          <a:p>
            <a:pPr marL="342900" indent="-342900" algn="l" defTabSz="584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Open Sans"/>
              </a:rPr>
              <a:t>Controllers can add ‘ground’ motion into the chain</a:t>
            </a:r>
          </a:p>
          <a:p>
            <a:pPr marL="342900" indent="-342900" algn="l" defTabSz="584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latin typeface="Open Sans"/>
              </a:rPr>
              <a:t>Undamped modes reduce operating time</a:t>
            </a:r>
            <a:endParaRPr lang="en-AU" sz="2000" b="0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72431003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06F8D-79B7-4914-87C0-852152EBF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‘concrete’ suggestions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182908-2B68-4EB1-BB68-678A4AEF1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 a flow of requirements from IFO down</a:t>
            </a:r>
          </a:p>
          <a:p>
            <a:r>
              <a:rPr lang="en-US" dirty="0"/>
              <a:t>Assemble existing inputs and models</a:t>
            </a:r>
          </a:p>
          <a:p>
            <a:r>
              <a:rPr lang="en-US" dirty="0"/>
              <a:t>Identify critical unknowns</a:t>
            </a:r>
          </a:p>
          <a:p>
            <a:r>
              <a:rPr lang="en-US" dirty="0"/>
              <a:t>Make first estimates for controls effects</a:t>
            </a:r>
          </a:p>
          <a:p>
            <a:endParaRPr lang="en-AU" dirty="0"/>
          </a:p>
          <a:p>
            <a:r>
              <a:rPr lang="en-AU" dirty="0"/>
              <a:t>Anchor simulations and estimations in 2</a:t>
            </a:r>
            <a:r>
              <a:rPr lang="en-AU" baseline="30000" dirty="0"/>
              <a:t>nd</a:t>
            </a:r>
            <a:r>
              <a:rPr lang="en-AU" dirty="0"/>
              <a:t> gen experience</a:t>
            </a:r>
          </a:p>
        </p:txBody>
      </p:sp>
    </p:spTree>
    <p:extLst>
      <p:ext uri="{BB962C8B-B14F-4D97-AF65-F5344CB8AC3E}">
        <p14:creationId xmlns:p14="http://schemas.microsoft.com/office/powerpoint/2010/main" val="325563780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9215-DFE6-E15C-6F78-17186EC34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27" y="137323"/>
            <a:ext cx="7804548" cy="654100"/>
          </a:xfrm>
        </p:spPr>
        <p:txBody>
          <a:bodyPr/>
          <a:lstStyle/>
          <a:p>
            <a:r>
              <a:rPr lang="en-US" dirty="0"/>
              <a:t>Where are we now? (random thoughts)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42878-9347-681E-707C-C0DB2EFED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66489"/>
            <a:ext cx="7804547" cy="3737072"/>
          </a:xfrm>
        </p:spPr>
        <p:txBody>
          <a:bodyPr>
            <a:normAutofit/>
          </a:bodyPr>
          <a:lstStyle/>
          <a:p>
            <a:r>
              <a:rPr lang="en-US" dirty="0"/>
              <a:t>WFS: Good modelling, anchored in Virgo measurements, that suggests a path for stable arm control.</a:t>
            </a:r>
          </a:p>
          <a:p>
            <a:r>
              <a:rPr lang="en-US" dirty="0"/>
              <a:t>Suspensions: focus on tool development. Big interface problems (cryostat, height, active isolation). A </a:t>
            </a:r>
            <a:r>
              <a:rPr lang="en-US" i="1" dirty="0"/>
              <a:t>lot</a:t>
            </a:r>
            <a:r>
              <a:rPr lang="en-US" dirty="0"/>
              <a:t> of R&amp;D activities with little coordination.</a:t>
            </a:r>
          </a:p>
          <a:p>
            <a:r>
              <a:rPr lang="en-US" dirty="0"/>
              <a:t>Requirements: many still unclear, but some progress (DAC noise).</a:t>
            </a:r>
          </a:p>
          <a:p>
            <a:r>
              <a:rPr lang="en-US" dirty="0"/>
              <a:t>SPI: Good R&amp;D progress. Connection to ET still limited.</a:t>
            </a:r>
          </a:p>
          <a:p>
            <a:r>
              <a:rPr lang="en-US" dirty="0"/>
              <a:t>Scatter? SQZ? ISC Requirements?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95362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39434-71AC-5506-2C3B-92670045C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forward – what is ET Project Work?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B5C0B-2617-D44A-00D7-23BCBD531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1030265"/>
            <a:ext cx="7804547" cy="3473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If it isn’t in the PBS, it isn’t project work. </a:t>
            </a:r>
          </a:p>
          <a:p>
            <a:pPr marL="0" indent="0" algn="ctr">
              <a:buNone/>
            </a:pPr>
            <a:r>
              <a:rPr lang="en-US" dirty="0"/>
              <a:t>If you think it </a:t>
            </a:r>
            <a:r>
              <a:rPr lang="en-US" i="1" dirty="0"/>
              <a:t>is</a:t>
            </a:r>
            <a:r>
              <a:rPr lang="en-US" dirty="0"/>
              <a:t> project work and not in the PBS, put it in.</a:t>
            </a:r>
          </a:p>
          <a:p>
            <a:pPr marL="0" indent="0" algn="ctr">
              <a:buNone/>
            </a:pPr>
            <a:r>
              <a:rPr lang="en-US" dirty="0"/>
              <a:t>(Many caveats; we don’t have a WBS.)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What’s in the PBS now?</a:t>
            </a:r>
          </a:p>
          <a:p>
            <a:pPr marL="0" indent="0" algn="ctr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99909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3DC7C-9F14-88CF-F745-7A5100212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PBS (IPM, LF-Controls)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ADD6B-5DC5-3090-BB9C-0874D2D67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 hardware</a:t>
            </a:r>
          </a:p>
          <a:p>
            <a:pPr lvl="1"/>
            <a:r>
              <a:rPr lang="en-US" dirty="0"/>
              <a:t>For a chosen design solution. Limited interfaces discussed. Not (yet) a clear path to requirements.</a:t>
            </a:r>
          </a:p>
          <a:p>
            <a:r>
              <a:rPr lang="en-US" dirty="0"/>
              <a:t>Models and tools</a:t>
            </a:r>
          </a:p>
          <a:p>
            <a:pPr lvl="1"/>
            <a:r>
              <a:rPr lang="en-US" dirty="0"/>
              <a:t>Ground motion in, drawn from ‘approved’ site data</a:t>
            </a:r>
          </a:p>
          <a:p>
            <a:pPr lvl="1"/>
            <a:r>
              <a:rPr lang="en-AU" dirty="0"/>
              <a:t>Input motion </a:t>
            </a:r>
            <a:r>
              <a:rPr lang="en-AU" dirty="0">
                <a:sym typeface="Wingdings" panose="05000000000000000000" pitchFamily="2" charset="2"/>
              </a:rPr>
              <a:t> Optic motion</a:t>
            </a:r>
          </a:p>
          <a:p>
            <a:pPr lvl="1"/>
            <a:r>
              <a:rPr lang="en-AU" dirty="0">
                <a:sym typeface="Wingdings" panose="05000000000000000000" pitchFamily="2" charset="2"/>
              </a:rPr>
              <a:t>Optic motion  ISC </a:t>
            </a:r>
            <a:r>
              <a:rPr lang="en-AU" dirty="0" err="1">
                <a:sym typeface="Wingdings" panose="05000000000000000000" pitchFamily="2" charset="2"/>
              </a:rPr>
              <a:t>DoFs</a:t>
            </a:r>
            <a:endParaRPr lang="en-AU" dirty="0">
              <a:sym typeface="Wingdings" panose="05000000000000000000" pitchFamily="2" charset="2"/>
            </a:endParaRPr>
          </a:p>
          <a:p>
            <a:pPr lvl="1"/>
            <a:r>
              <a:rPr lang="en-AU" dirty="0">
                <a:sym typeface="Wingdings" panose="05000000000000000000" pitchFamily="2" charset="2"/>
              </a:rPr>
              <a:t>Controls models to project to DARM and (thereby) derive upstream requirements.</a:t>
            </a:r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B409B2-8F27-1509-CAA4-4B72266FF153}"/>
              </a:ext>
            </a:extLst>
          </p:cNvPr>
          <p:cNvSpPr txBox="1">
            <a:spLocks/>
          </p:cNvSpPr>
          <p:nvPr/>
        </p:nvSpPr>
        <p:spPr>
          <a:xfrm rot="20540678">
            <a:off x="6083057" y="2387208"/>
            <a:ext cx="2884805" cy="1183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>
            <a:lvl1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hangingPunct="1"/>
            <a:r>
              <a:rPr lang="en-US" b="1" dirty="0">
                <a:solidFill>
                  <a:srgbClr val="FF0000"/>
                </a:solidFill>
              </a:rPr>
              <a:t>Is this right? </a:t>
            </a:r>
          </a:p>
          <a:p>
            <a:pPr hangingPunct="1"/>
            <a:r>
              <a:rPr lang="en-US" b="1" dirty="0">
                <a:solidFill>
                  <a:srgbClr val="FF0000"/>
                </a:solidFill>
              </a:rPr>
              <a:t>Is it enough?</a:t>
            </a:r>
            <a:endParaRPr lang="en-A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97604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7F60F-2511-4013-5C53-897805A9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2C031-DC88-E97A-0973-A89A194C8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5430093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indent="0" algn="l" defTabSz="584200">
          <a:defRPr sz="2000" b="0" dirty="0" smtClean="0">
            <a:latin typeface="Open San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952</Words>
  <Application>Microsoft Office PowerPoint</Application>
  <PresentationFormat>On-screen Show (16:9)</PresentationFormat>
  <Paragraphs>123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Cambria Math</vt:lpstr>
      <vt:lpstr>Helvetica Neue</vt:lpstr>
      <vt:lpstr>Helvetica Neue Light</vt:lpstr>
      <vt:lpstr>Helvetica Neue Medium</vt:lpstr>
      <vt:lpstr>Helvetica Neue Thin</vt:lpstr>
      <vt:lpstr>Open Sans</vt:lpstr>
      <vt:lpstr>Times New Roman</vt:lpstr>
      <vt:lpstr>Wingdings</vt:lpstr>
      <vt:lpstr>White</vt:lpstr>
      <vt:lpstr>1_White</vt:lpstr>
      <vt:lpstr>ET-ISB workshop 29 &amp; 31 March (2021)</vt:lpstr>
      <vt:lpstr>PowerPoint Presentation</vt:lpstr>
      <vt:lpstr>Spanning (at least) 4 divisions</vt:lpstr>
      <vt:lpstr>PowerPoint Presentation</vt:lpstr>
      <vt:lpstr>PowerPoint Presentation</vt:lpstr>
      <vt:lpstr>Q1: IFO requirements</vt:lpstr>
      <vt:lpstr>Q2: Angular controls</vt:lpstr>
      <vt:lpstr>An example problem</vt:lpstr>
      <vt:lpstr>Q3: Scatter (corner and ends)</vt:lpstr>
      <vt:lpstr>“Systems” considerations in GWDs</vt:lpstr>
      <vt:lpstr>PowerPoint Presentation</vt:lpstr>
      <vt:lpstr>Q4: Seismic platform and Suspension</vt:lpstr>
      <vt:lpstr>Adopting a baseline target for the seismic platform</vt:lpstr>
      <vt:lpstr>Converting SAT transmissibilities to spectra</vt:lpstr>
      <vt:lpstr>Adding local damping and controls</vt:lpstr>
      <vt:lpstr>Some ‘concrete’ suggestions</vt:lpstr>
      <vt:lpstr>Where are we now? (random thoughts)</vt:lpstr>
      <vt:lpstr>Path forward – what is ET Project Work?</vt:lpstr>
      <vt:lpstr>Current PBS (IPM, LF-Controls)</vt:lpstr>
      <vt:lpstr>This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Example</dc:title>
  <dc:creator>Conor</dc:creator>
  <cp:lastModifiedBy>Conor Mow-Lowry</cp:lastModifiedBy>
  <cp:revision>46</cp:revision>
  <dcterms:modified xsi:type="dcterms:W3CDTF">2024-03-03T14:48:47Z</dcterms:modified>
</cp:coreProperties>
</file>