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5" d="100"/>
          <a:sy n="85" d="100"/>
        </p:scale>
        <p:origin x="-700" y="-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F71BB2-6279-4F02-BCFF-CAA4A65BE210}" type="datetimeFigureOut">
              <a:rPr lang="en-US" smtClean="0"/>
              <a:pPr/>
              <a:t>5/21/2015</a:t>
            </a:fld>
            <a:endParaRPr lang="en-US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3668DD-F267-46B3-A9FE-CD08E32D0170}" type="slidenum">
              <a:rPr lang="en-US" smtClean="0"/>
              <a:pPr/>
              <a:t>‹N›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017826-DF74-4AE4-B950-37B0224DC00C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80017B-C2A5-446E-8B45-FE8D2A753A75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34C5D-258D-45D6-A2A4-3FB66A18F898}" type="datetime1">
              <a:rPr lang="en-US" smtClean="0"/>
              <a:pPr/>
              <a:t>5/21/2015</a:t>
            </a:fld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GWADW 2015</a:t>
            </a:r>
            <a:endParaRPr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0FC6F-C497-424B-8E57-5C997C16AF7F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43600-D02D-41F0-9A3B-BD8D6CD4A236}" type="datetime1">
              <a:rPr lang="en-US" smtClean="0"/>
              <a:pPr/>
              <a:t>5/21/2015</a:t>
            </a:fld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GWADW 2015</a:t>
            </a:r>
            <a:endParaRPr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0FC6F-C497-424B-8E57-5C997C16AF7F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4A3FD-5025-49D1-9AC1-BB45ABF66F2D}" type="datetime1">
              <a:rPr lang="en-US" smtClean="0"/>
              <a:pPr/>
              <a:t>5/21/2015</a:t>
            </a:fld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GWADW 2015</a:t>
            </a:r>
            <a:endParaRPr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0FC6F-C497-424B-8E57-5C997C16AF7F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1B497-7329-4E87-9B3C-578CEC19EED6}" type="datetime1">
              <a:rPr lang="en-US" smtClean="0"/>
              <a:pPr/>
              <a:t>5/21/2015</a:t>
            </a:fld>
            <a:endParaRPr lang="en-US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GWADW 2015</a:t>
            </a:r>
            <a:endParaRPr lang="en-US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0FC6F-C497-424B-8E57-5C997C16AF7F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7BB2D-EF5D-43C8-A266-266BABE4777B}" type="datetime1">
              <a:rPr lang="en-US" smtClean="0"/>
              <a:pPr/>
              <a:t>5/21/2015</a:t>
            </a:fld>
            <a:endParaRPr lang="en-US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GWADW 2015</a:t>
            </a:r>
            <a:endParaRPr lang="en-US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0FC6F-C497-424B-8E57-5C997C16AF7F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F1832-345E-4DAD-9EC0-E6B97E164B49}" type="datetime1">
              <a:rPr lang="en-US" smtClean="0"/>
              <a:pPr/>
              <a:t>5/21/2015</a:t>
            </a:fld>
            <a:endParaRPr lang="en-US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GWADW 2015</a:t>
            </a:r>
            <a:endParaRPr lang="en-US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0FC6F-C497-424B-8E57-5C997C16AF7F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EF6FB-D2C1-40DE-BF0F-18D8A013D917}" type="datetime1">
              <a:rPr lang="en-US" smtClean="0"/>
              <a:pPr/>
              <a:t>5/21/2015</a:t>
            </a:fld>
            <a:endParaRPr lang="en-US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GWADW 2015</a:t>
            </a:r>
            <a:endParaRPr lang="en-US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0FC6F-C497-424B-8E57-5C997C16AF7F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94AA4-108B-434E-9678-E9411E497C37}" type="datetime1">
              <a:rPr lang="en-US" smtClean="0"/>
              <a:pPr/>
              <a:t>5/21/2015</a:t>
            </a:fld>
            <a:endParaRPr lang="en-US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GWADW 2015</a:t>
            </a:r>
            <a:endParaRPr lang="en-US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0FC6F-C497-424B-8E57-5C997C16AF7F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4BCDF-A6DF-438D-BB27-3052ABC561BF}" type="datetime1">
              <a:rPr lang="en-US" smtClean="0"/>
              <a:pPr/>
              <a:t>5/21/2015</a:t>
            </a:fld>
            <a:endParaRPr lang="en-US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GWADW 2015</a:t>
            </a:r>
            <a:endParaRPr lang="en-US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0FC6F-C497-424B-8E57-5C997C16AF7F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669AC-FCFB-4432-AE92-D38E6726C513}" type="datetime1">
              <a:rPr lang="en-US" smtClean="0"/>
              <a:pPr/>
              <a:t>5/21/2015</a:t>
            </a:fld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GWADW 2015</a:t>
            </a:r>
            <a:endParaRPr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0FC6F-C497-424B-8E57-5C997C16AF7F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F99E0-F1C1-445B-9E1B-DB0EC18A784B}" type="datetime1">
              <a:rPr lang="en-US" smtClean="0"/>
              <a:pPr/>
              <a:t>5/21/2015</a:t>
            </a:fld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GWADW 2015</a:t>
            </a:r>
            <a:endParaRPr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0FC6F-C497-424B-8E57-5C997C16AF7F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0082"/>
            </a:gs>
            <a:gs pos="13000">
              <a:srgbClr val="0047FF"/>
            </a:gs>
            <a:gs pos="28000">
              <a:srgbClr val="000082"/>
            </a:gs>
            <a:gs pos="42999">
              <a:srgbClr val="0047FF"/>
            </a:gs>
            <a:gs pos="58000">
              <a:srgbClr val="000082"/>
            </a:gs>
            <a:gs pos="72000">
              <a:srgbClr val="0047FF"/>
            </a:gs>
            <a:gs pos="87000">
              <a:srgbClr val="000082"/>
            </a:gs>
            <a:gs pos="100000">
              <a:srgbClr val="0047FF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C383BB-A714-4DDD-9DC8-5FEC42F94601}" type="datetime1">
              <a:rPr lang="en-US" smtClean="0"/>
              <a:pPr/>
              <a:t>5/21/2015</a:t>
            </a:fld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GWADW 2015</a:t>
            </a:r>
            <a:endParaRPr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E0FC6F-C497-424B-8E57-5C997C16AF7F}" type="slidenum">
              <a:rPr lang="en-US" smtClean="0"/>
              <a:pPr/>
              <a:t>‹N›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454152"/>
            <a:ext cx="6400800" cy="1752600"/>
          </a:xfrm>
        </p:spPr>
        <p:txBody>
          <a:bodyPr/>
          <a:lstStyle/>
          <a:p>
            <a:r>
              <a:rPr lang="en-US" dirty="0" smtClean="0"/>
              <a:t>Michele Punturo</a:t>
            </a:r>
          </a:p>
          <a:p>
            <a:r>
              <a:rPr lang="en-US" i="1" dirty="0" smtClean="0"/>
              <a:t>INFN Perugia and EGO</a:t>
            </a:r>
            <a:endParaRPr lang="en-US" i="1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0FC6F-C497-424B-8E57-5C997C16AF7F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GWADW 2015</a:t>
            </a:r>
            <a:endParaRPr lang="en-US"/>
          </a:p>
        </p:txBody>
      </p:sp>
      <p:pic>
        <p:nvPicPr>
          <p:cNvPr id="7" name="Immagine 6" descr="EuropeanFlag-icon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9252267">
            <a:off x="2690822" y="1781456"/>
            <a:ext cx="635000" cy="425450"/>
          </a:xfrm>
          <a:prstGeom prst="rect">
            <a:avLst/>
          </a:prstGeom>
        </p:spPr>
      </p:pic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1698377"/>
            <a:ext cx="7772400" cy="1470025"/>
          </a:xfrm>
        </p:spPr>
        <p:txBody>
          <a:bodyPr/>
          <a:lstStyle/>
          <a:p>
            <a:r>
              <a:rPr lang="en-US" dirty="0" smtClean="0"/>
              <a:t>Future (3G) </a:t>
            </a:r>
            <a:r>
              <a:rPr lang="en-US" dirty="0" smtClean="0"/>
              <a:t>GWO infrastructures </a:t>
            </a:r>
            <a:br>
              <a:rPr lang="en-US" dirty="0" smtClean="0"/>
            </a:br>
            <a:r>
              <a:rPr lang="en-US" sz="2800" i="1" dirty="0" smtClean="0"/>
              <a:t>“personal thoughts” </a:t>
            </a:r>
            <a:endParaRPr lang="en-US" sz="2800" i="1" dirty="0"/>
          </a:p>
        </p:txBody>
      </p:sp>
      <p:sp>
        <p:nvSpPr>
          <p:cNvPr id="8" name="CasellaDiTesto 7"/>
          <p:cNvSpPr txBox="1"/>
          <p:nvPr/>
        </p:nvSpPr>
        <p:spPr>
          <a:xfrm>
            <a:off x="3419872" y="4941168"/>
            <a:ext cx="241604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ET-0008A-15 </a:t>
            </a:r>
            <a:endParaRPr lang="en-US" sz="3200" dirty="0"/>
          </a:p>
        </p:txBody>
      </p:sp>
      <p:sp>
        <p:nvSpPr>
          <p:cNvPr id="9" name="CasellaDiTesto 8"/>
          <p:cNvSpPr txBox="1"/>
          <p:nvPr/>
        </p:nvSpPr>
        <p:spPr>
          <a:xfrm>
            <a:off x="179512" y="6309320"/>
            <a:ext cx="33732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https://tds.ego-gw.it/ql/?c=10969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Infrastructure-Detector conflicts</a:t>
            </a:r>
            <a:endParaRPr lang="en-US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251520" y="1600200"/>
            <a:ext cx="8435280" cy="4853136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Just digging in my memory about Virgo:</a:t>
            </a:r>
          </a:p>
          <a:p>
            <a:pPr lvl="1"/>
            <a:r>
              <a:rPr lang="en-US" dirty="0" smtClean="0"/>
              <a:t>Electronics (fan, switching power suppliers)</a:t>
            </a:r>
          </a:p>
          <a:p>
            <a:pPr lvl="2"/>
            <a:r>
              <a:rPr lang="en-US" dirty="0" smtClean="0"/>
              <a:t>Electronic room, technical gallery, …</a:t>
            </a:r>
          </a:p>
          <a:p>
            <a:pPr lvl="1"/>
            <a:r>
              <a:rPr lang="en-US" dirty="0" smtClean="0"/>
              <a:t>Air conditioning (moving AC systems away, DAQ room, …)</a:t>
            </a:r>
          </a:p>
          <a:p>
            <a:pPr lvl="1"/>
            <a:r>
              <a:rPr lang="en-US" dirty="0" smtClean="0"/>
              <a:t>Marginally stable cavities </a:t>
            </a:r>
            <a:r>
              <a:rPr lang="en-US" dirty="0" err="1" smtClean="0"/>
              <a:t>vs</a:t>
            </a:r>
            <a:r>
              <a:rPr lang="en-US" dirty="0" smtClean="0"/>
              <a:t> non-degenerate recycling cavities</a:t>
            </a:r>
          </a:p>
          <a:p>
            <a:pPr lvl="1"/>
            <a:r>
              <a:rPr lang="en-US" dirty="0" smtClean="0"/>
              <a:t>Minitowers </a:t>
            </a:r>
          </a:p>
          <a:p>
            <a:pPr lvl="1"/>
            <a:r>
              <a:rPr lang="en-US" dirty="0" smtClean="0"/>
              <a:t>(future) filtering cavities</a:t>
            </a:r>
          </a:p>
          <a:p>
            <a:r>
              <a:rPr lang="en-US" dirty="0" smtClean="0"/>
              <a:t>Often, we had to adapt detector choices to the infrastructure limitations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0FC6F-C497-424B-8E57-5C997C16AF7F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GWADW 2015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Infrastructure requirements</a:t>
            </a:r>
            <a:endParaRPr lang="en-US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Virgo/LIGO/GEO infrastructures are approaching/passing 20 years</a:t>
            </a:r>
          </a:p>
          <a:p>
            <a:r>
              <a:rPr lang="en-US" dirty="0" smtClean="0"/>
              <a:t>ET/cosmic explorer first stones/holes are thought to “appear” in 10 years from now </a:t>
            </a:r>
          </a:p>
          <a:p>
            <a:pPr lvl="1"/>
            <a:r>
              <a:rPr lang="en-US" dirty="0" smtClean="0"/>
              <a:t>Let suppose that their life will be 50 years</a:t>
            </a:r>
          </a:p>
          <a:p>
            <a:pPr lvl="2"/>
            <a:r>
              <a:rPr lang="en-US" dirty="0" smtClean="0"/>
              <a:t>What are the technologies that they will host in 20 years from now? And what in 30 years from now?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0FC6F-C497-424B-8E57-5C997C16AF7F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GWADW 2015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Infrastructure requirements</a:t>
            </a:r>
            <a:endParaRPr lang="en-US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79512" y="980728"/>
            <a:ext cx="8784976" cy="5328592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A future infrastructure will be a O(1G€/$) object</a:t>
            </a:r>
          </a:p>
          <a:p>
            <a:pPr lvl="1"/>
            <a:r>
              <a:rPr lang="en-US" dirty="0" smtClean="0"/>
              <a:t>We cannot ask for 1G€ every 10/20 years</a:t>
            </a:r>
          </a:p>
          <a:p>
            <a:r>
              <a:rPr lang="en-US" dirty="0" smtClean="0"/>
              <a:t>We (and the GWIC roadmap) should decouple the future infrastructures strategy by the technology strategy</a:t>
            </a:r>
          </a:p>
          <a:p>
            <a:r>
              <a:rPr lang="en-US" dirty="0" smtClean="0"/>
              <a:t>ET approach, requirements:</a:t>
            </a:r>
          </a:p>
          <a:p>
            <a:pPr lvl="1"/>
            <a:r>
              <a:rPr lang="en-US" dirty="0" smtClean="0"/>
              <a:t>Observatory (able to work “alone” and to give the maximum scientific information)</a:t>
            </a:r>
          </a:p>
          <a:p>
            <a:pPr lvl="2"/>
            <a:r>
              <a:rPr lang="en-US" dirty="0" smtClean="0"/>
              <a:t>Resolve GW </a:t>
            </a:r>
            <a:r>
              <a:rPr lang="en-US" dirty="0" err="1" smtClean="0"/>
              <a:t>polarisations</a:t>
            </a:r>
            <a:r>
              <a:rPr lang="en-US" dirty="0" smtClean="0"/>
              <a:t> (host more than one detector, having the right geometry)</a:t>
            </a:r>
          </a:p>
          <a:p>
            <a:pPr lvl="3"/>
            <a:r>
              <a:rPr lang="en-US" dirty="0" smtClean="0"/>
              <a:t>Is “LUNGO” an observatory? Or it is better to call it LUNGHI?</a:t>
            </a:r>
          </a:p>
          <a:p>
            <a:pPr lvl="1"/>
            <a:r>
              <a:rPr lang="en-US" dirty="0" smtClean="0"/>
              <a:t>Reduce all the possible limitations</a:t>
            </a:r>
          </a:p>
          <a:p>
            <a:pPr lvl="2"/>
            <a:r>
              <a:rPr lang="en-US" dirty="0"/>
              <a:t>S</a:t>
            </a:r>
            <a:r>
              <a:rPr lang="en-US" dirty="0" smtClean="0"/>
              <a:t>ize </a:t>
            </a:r>
          </a:p>
          <a:p>
            <a:pPr lvl="2"/>
            <a:r>
              <a:rPr lang="en-US" dirty="0" smtClean="0"/>
              <a:t>Environmental noises</a:t>
            </a:r>
            <a:endParaRPr lang="en-US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0FC6F-C497-424B-8E57-5C997C16AF7F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GWADW 2015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72008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Size/Reduce environmental noise</a:t>
            </a:r>
            <a:endParaRPr lang="en-US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251520" y="908720"/>
            <a:ext cx="8640960" cy="54292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Size</a:t>
            </a:r>
          </a:p>
          <a:p>
            <a:pPr lvl="1"/>
            <a:r>
              <a:rPr lang="en-US" dirty="0" smtClean="0"/>
              <a:t>Obviously larger is better (“larger” is more than “longer”)</a:t>
            </a:r>
          </a:p>
          <a:p>
            <a:pPr lvl="2"/>
            <a:r>
              <a:rPr lang="en-US" dirty="0" smtClean="0"/>
              <a:t>“Longer” </a:t>
            </a:r>
            <a:r>
              <a:rPr lang="en-US" dirty="0" smtClean="0">
                <a:sym typeface="Symbol"/>
              </a:rPr>
              <a:t> arm length </a:t>
            </a:r>
          </a:p>
          <a:p>
            <a:pPr lvl="2"/>
            <a:r>
              <a:rPr lang="en-US" dirty="0" smtClean="0">
                <a:sym typeface="Symbol"/>
              </a:rPr>
              <a:t>“Larger”:</a:t>
            </a:r>
          </a:p>
          <a:p>
            <a:pPr lvl="3"/>
            <a:r>
              <a:rPr lang="en-US" dirty="0" smtClean="0">
                <a:sym typeface="Symbol"/>
              </a:rPr>
              <a:t>Arm length </a:t>
            </a:r>
          </a:p>
          <a:p>
            <a:pPr lvl="3"/>
            <a:r>
              <a:rPr lang="en-US" dirty="0" smtClean="0">
                <a:sym typeface="Symbol"/>
              </a:rPr>
              <a:t>Possibility to accommodate more than one detectors (</a:t>
            </a:r>
            <a:r>
              <a:rPr lang="en-US" dirty="0" err="1" smtClean="0">
                <a:sym typeface="Symbol"/>
              </a:rPr>
              <a:t>polarisations</a:t>
            </a:r>
            <a:r>
              <a:rPr lang="en-US" dirty="0" smtClean="0">
                <a:sym typeface="Symbol"/>
              </a:rPr>
              <a:t>)</a:t>
            </a:r>
          </a:p>
          <a:p>
            <a:pPr lvl="3"/>
            <a:r>
              <a:rPr lang="en-US" dirty="0" smtClean="0">
                <a:sym typeface="Symbol"/>
              </a:rPr>
              <a:t>Possibility to accommodate more than one interferometer per detector (Xylophone)</a:t>
            </a:r>
          </a:p>
          <a:p>
            <a:pPr lvl="3"/>
            <a:r>
              <a:rPr lang="en-US" dirty="0" smtClean="0">
                <a:sym typeface="Symbol"/>
              </a:rPr>
              <a:t>Possibility to accommodate different topologies (</a:t>
            </a:r>
            <a:r>
              <a:rPr lang="en-US" dirty="0" err="1" smtClean="0">
                <a:sym typeface="Symbol"/>
              </a:rPr>
              <a:t>Sagnac</a:t>
            </a:r>
            <a:r>
              <a:rPr lang="en-US" dirty="0" smtClean="0">
                <a:sym typeface="Symbol"/>
              </a:rPr>
              <a:t>, …)</a:t>
            </a:r>
            <a:endParaRPr lang="en-US" dirty="0" smtClean="0"/>
          </a:p>
          <a:p>
            <a:pPr lvl="1"/>
            <a:r>
              <a:rPr lang="en-US" dirty="0" smtClean="0"/>
              <a:t>Tradeoff between costs and design characteristics</a:t>
            </a:r>
          </a:p>
          <a:p>
            <a:r>
              <a:rPr lang="en-US" dirty="0" smtClean="0"/>
              <a:t>Environmental noises:</a:t>
            </a:r>
          </a:p>
          <a:p>
            <a:pPr lvl="1"/>
            <a:r>
              <a:rPr lang="en-US" dirty="0" smtClean="0"/>
              <a:t>Seismic</a:t>
            </a:r>
          </a:p>
          <a:p>
            <a:pPr lvl="1"/>
            <a:r>
              <a:rPr lang="en-US" dirty="0" smtClean="0"/>
              <a:t>Newtonian (+atmospheric) </a:t>
            </a:r>
          </a:p>
          <a:p>
            <a:pPr lvl="1"/>
            <a:r>
              <a:rPr lang="en-US" dirty="0" smtClean="0"/>
              <a:t>Wind</a:t>
            </a:r>
          </a:p>
          <a:p>
            <a:pPr lvl="1"/>
            <a:r>
              <a:rPr lang="en-US" dirty="0" smtClean="0"/>
              <a:t>Acoustic (airplanes, …) </a:t>
            </a:r>
          </a:p>
          <a:p>
            <a:pPr lvl="1"/>
            <a:r>
              <a:rPr lang="en-US" dirty="0" smtClean="0"/>
              <a:t>Environmental impact </a:t>
            </a:r>
            <a:endParaRPr lang="en-US" dirty="0"/>
          </a:p>
        </p:txBody>
      </p:sp>
      <p:sp>
        <p:nvSpPr>
          <p:cNvPr id="4" name="CasellaDiTesto 3"/>
          <p:cNvSpPr txBox="1"/>
          <p:nvPr/>
        </p:nvSpPr>
        <p:spPr>
          <a:xfrm>
            <a:off x="5004048" y="4221088"/>
            <a:ext cx="320486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OK, there are quiet site in surface, but are they better than an underground site in all these points?</a:t>
            </a:r>
            <a:endParaRPr lang="en-US" sz="2400" dirty="0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0FC6F-C497-424B-8E57-5C997C16AF7F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GWADW 2015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864096"/>
          </a:xfrm>
        </p:spPr>
        <p:txBody>
          <a:bodyPr/>
          <a:lstStyle/>
          <a:p>
            <a:r>
              <a:rPr lang="en-US" dirty="0" smtClean="0"/>
              <a:t>GWIC Roadmap</a:t>
            </a:r>
            <a:endParaRPr lang="en-US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484784"/>
            <a:ext cx="8363272" cy="5112568"/>
          </a:xfrm>
        </p:spPr>
        <p:txBody>
          <a:bodyPr/>
          <a:lstStyle/>
          <a:p>
            <a:r>
              <a:rPr lang="en-US" dirty="0" smtClean="0"/>
              <a:t>The GWIC roadmap should focus on two separate aspects:</a:t>
            </a:r>
          </a:p>
          <a:p>
            <a:pPr lvl="1"/>
            <a:r>
              <a:rPr lang="en-US" dirty="0" smtClean="0"/>
              <a:t>Large future GWO infrastructure(s)</a:t>
            </a:r>
          </a:p>
          <a:p>
            <a:pPr lvl="2"/>
            <a:r>
              <a:rPr lang="en-US" dirty="0" smtClean="0"/>
              <a:t>A CERN of the GW terrestrial detector?</a:t>
            </a:r>
          </a:p>
          <a:p>
            <a:pPr lvl="2"/>
            <a:r>
              <a:rPr lang="en-US" dirty="0" smtClean="0"/>
              <a:t>A ESO/SKA of the GW terrestrial detectors?</a:t>
            </a:r>
          </a:p>
          <a:p>
            <a:pPr lvl="2"/>
            <a:r>
              <a:rPr lang="en-US" dirty="0" smtClean="0"/>
              <a:t>…</a:t>
            </a:r>
          </a:p>
          <a:p>
            <a:pPr lvl="1"/>
            <a:r>
              <a:rPr lang="en-US" dirty="0" smtClean="0"/>
              <a:t>Technologies for next, intermediate, future implementation of the detectors</a:t>
            </a:r>
          </a:p>
          <a:p>
            <a:pPr lvl="2"/>
            <a:r>
              <a:rPr lang="en-US" dirty="0" smtClean="0"/>
              <a:t>Cryogenics, silicon, …..</a:t>
            </a:r>
          </a:p>
          <a:p>
            <a:pPr lvl="2"/>
            <a:r>
              <a:rPr lang="en-US" dirty="0" smtClean="0"/>
              <a:t>Common R&amp;D strategy</a:t>
            </a:r>
          </a:p>
          <a:p>
            <a:pPr lvl="2"/>
            <a:endParaRPr lang="en-US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0FC6F-C497-424B-8E57-5C997C16AF7F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GWADW 2015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ET roadmap has been presented in several occasion</a:t>
            </a:r>
          </a:p>
          <a:p>
            <a:r>
              <a:rPr lang="en-US" dirty="0" smtClean="0"/>
              <a:t>To be realistic/possible needs crucial milestones:</a:t>
            </a:r>
          </a:p>
          <a:p>
            <a:pPr lvl="1"/>
            <a:r>
              <a:rPr lang="en-US" dirty="0" smtClean="0"/>
              <a:t>Detection</a:t>
            </a:r>
          </a:p>
          <a:p>
            <a:pPr lvl="1"/>
            <a:r>
              <a:rPr lang="en-US" dirty="0" smtClean="0"/>
              <a:t>A Technical Design Report</a:t>
            </a:r>
          </a:p>
          <a:p>
            <a:pPr lvl="1"/>
            <a:r>
              <a:rPr lang="en-US" dirty="0" smtClean="0"/>
              <a:t>Funding (agreement between countries)</a:t>
            </a:r>
            <a:endParaRPr lang="en-US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GWADW 2015</a:t>
            </a:r>
            <a:endParaRPr lang="en-US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0FC6F-C497-424B-8E57-5C997C16AF7F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7" name="Fumetto 2 6"/>
          <p:cNvSpPr/>
          <p:nvPr/>
        </p:nvSpPr>
        <p:spPr>
          <a:xfrm>
            <a:off x="3851920" y="3212976"/>
            <a:ext cx="3168352" cy="576064"/>
          </a:xfrm>
          <a:prstGeom prst="wedgeRoundRectCallout">
            <a:avLst>
              <a:gd name="adj1" fmla="val -89791"/>
              <a:gd name="adj2" fmla="val 72909"/>
              <a:gd name="adj3" fmla="val 16667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Competence of the current detectors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Fumetto 2 7"/>
          <p:cNvSpPr/>
          <p:nvPr/>
        </p:nvSpPr>
        <p:spPr>
          <a:xfrm>
            <a:off x="4644008" y="5301208"/>
            <a:ext cx="3168352" cy="576064"/>
          </a:xfrm>
          <a:prstGeom prst="wedgeRoundRectCallout">
            <a:avLst>
              <a:gd name="adj1" fmla="val -114393"/>
              <a:gd name="adj2" fmla="val -50694"/>
              <a:gd name="adj3" fmla="val 16667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Future step, GWIC will have surely a lobbying role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Fumetto 2 8"/>
          <p:cNvSpPr/>
          <p:nvPr/>
        </p:nvSpPr>
        <p:spPr>
          <a:xfrm>
            <a:off x="5796136" y="4149080"/>
            <a:ext cx="3168352" cy="576064"/>
          </a:xfrm>
          <a:prstGeom prst="wedgeRoundRectCallout">
            <a:avLst>
              <a:gd name="adj1" fmla="val -74414"/>
              <a:gd name="adj2" fmla="val 6554"/>
              <a:gd name="adj3" fmla="val 16667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Next step, GWIC could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</a:rPr>
              <a:t>harmonise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the efforts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0" name="Immagine 9" descr="EuropeanFlag-icon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9252267">
            <a:off x="2978853" y="269288"/>
            <a:ext cx="635000" cy="425450"/>
          </a:xfrm>
          <a:prstGeom prst="rect">
            <a:avLst/>
          </a:prstGeom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67544" y="346646"/>
            <a:ext cx="8229600" cy="778098"/>
          </a:xfrm>
        </p:spPr>
        <p:txBody>
          <a:bodyPr/>
          <a:lstStyle/>
          <a:p>
            <a:r>
              <a:rPr lang="en-US" dirty="0" smtClean="0"/>
              <a:t>ET/ 3G </a:t>
            </a:r>
            <a:r>
              <a:rPr lang="en-US" dirty="0" smtClean="0"/>
              <a:t>GWO roadmap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Freccia in giù 32"/>
          <p:cNvSpPr/>
          <p:nvPr/>
        </p:nvSpPr>
        <p:spPr>
          <a:xfrm>
            <a:off x="916209" y="116632"/>
            <a:ext cx="797627" cy="662473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CasellaDiTesto 35"/>
          <p:cNvSpPr txBox="1"/>
          <p:nvPr/>
        </p:nvSpPr>
        <p:spPr>
          <a:xfrm>
            <a:off x="1596707" y="44624"/>
            <a:ext cx="7625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Virgo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" name="CasellaDiTesto 36"/>
          <p:cNvSpPr txBox="1"/>
          <p:nvPr/>
        </p:nvSpPr>
        <p:spPr>
          <a:xfrm>
            <a:off x="1596706" y="415698"/>
            <a:ext cx="5741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R&amp;D</a:t>
            </a:r>
            <a:endParaRPr lang="en-US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CasellaDiTesto 37"/>
          <p:cNvSpPr txBox="1"/>
          <p:nvPr/>
        </p:nvSpPr>
        <p:spPr>
          <a:xfrm>
            <a:off x="1596706" y="1052737"/>
            <a:ext cx="20529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White Paper, CDR (1989)</a:t>
            </a:r>
            <a:endParaRPr lang="en-US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" name="CasellaDiTesto 38"/>
          <p:cNvSpPr txBox="1"/>
          <p:nvPr/>
        </p:nvSpPr>
        <p:spPr>
          <a:xfrm>
            <a:off x="1596706" y="1412777"/>
            <a:ext cx="5741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R&amp;D</a:t>
            </a:r>
            <a:endParaRPr lang="en-US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" name="CasellaDiTesto 40"/>
          <p:cNvSpPr txBox="1"/>
          <p:nvPr/>
        </p:nvSpPr>
        <p:spPr>
          <a:xfrm>
            <a:off x="1596706" y="1844825"/>
            <a:ext cx="207614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Final Design, TDR (1995)</a:t>
            </a:r>
            <a:endParaRPr lang="en-US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3" name="CasellaDiTesto 42"/>
          <p:cNvSpPr txBox="1"/>
          <p:nvPr/>
        </p:nvSpPr>
        <p:spPr>
          <a:xfrm>
            <a:off x="1596706" y="2060848"/>
            <a:ext cx="16834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Beginning</a:t>
            </a:r>
          </a:p>
          <a:p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Infrastructure (1996)</a:t>
            </a:r>
            <a:endParaRPr lang="en-US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5" name="CasellaDiTesto 44"/>
          <p:cNvSpPr txBox="1"/>
          <p:nvPr/>
        </p:nvSpPr>
        <p:spPr>
          <a:xfrm>
            <a:off x="1596707" y="2722493"/>
            <a:ext cx="192071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Completion installation </a:t>
            </a:r>
          </a:p>
          <a:p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Detector (2003)</a:t>
            </a:r>
            <a:endParaRPr lang="en-US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7" name="CasellaDiTesto 46"/>
          <p:cNvSpPr txBox="1"/>
          <p:nvPr/>
        </p:nvSpPr>
        <p:spPr>
          <a:xfrm>
            <a:off x="1596707" y="3501008"/>
            <a:ext cx="175560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Scientific data taking </a:t>
            </a:r>
          </a:p>
          <a:p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(2007)</a:t>
            </a:r>
            <a:endParaRPr lang="en-US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9" name="CasellaDiTesto 48"/>
          <p:cNvSpPr txBox="1"/>
          <p:nvPr/>
        </p:nvSpPr>
        <p:spPr>
          <a:xfrm>
            <a:off x="1596707" y="4077073"/>
            <a:ext cx="200862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Decommissioning (2011)</a:t>
            </a:r>
            <a:endParaRPr lang="en-US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0" name="CasellaDiTesto 49"/>
          <p:cNvSpPr txBox="1"/>
          <p:nvPr/>
        </p:nvSpPr>
        <p:spPr>
          <a:xfrm>
            <a:off x="3480058" y="44624"/>
            <a:ext cx="68480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AdV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2" name="CasellaDiTesto 51"/>
          <p:cNvSpPr txBox="1"/>
          <p:nvPr/>
        </p:nvSpPr>
        <p:spPr>
          <a:xfrm>
            <a:off x="3480058" y="2874893"/>
            <a:ext cx="221887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First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AdV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sensitivity projection (2004)</a:t>
            </a:r>
            <a:endParaRPr lang="en-US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4" name="CasellaDiTesto 53"/>
          <p:cNvSpPr txBox="1"/>
          <p:nvPr/>
        </p:nvSpPr>
        <p:spPr>
          <a:xfrm>
            <a:off x="3480057" y="3296018"/>
            <a:ext cx="24407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AdV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White Paper, CDR (2005)</a:t>
            </a:r>
            <a:endParaRPr lang="en-US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6" name="CasellaDiTesto 55"/>
          <p:cNvSpPr txBox="1"/>
          <p:nvPr/>
        </p:nvSpPr>
        <p:spPr>
          <a:xfrm>
            <a:off x="3480057" y="3717033"/>
            <a:ext cx="138531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Approval (2009)</a:t>
            </a:r>
            <a:endParaRPr lang="en-US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7" name="CasellaDiTesto 56"/>
          <p:cNvSpPr txBox="1"/>
          <p:nvPr/>
        </p:nvSpPr>
        <p:spPr>
          <a:xfrm>
            <a:off x="3480057" y="4016098"/>
            <a:ext cx="152958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First orders (2010)</a:t>
            </a:r>
            <a:endParaRPr lang="en-US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8" name="CasellaDiTesto 57"/>
          <p:cNvSpPr txBox="1"/>
          <p:nvPr/>
        </p:nvSpPr>
        <p:spPr>
          <a:xfrm>
            <a:off x="3480057" y="4221089"/>
            <a:ext cx="106631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TDR (2012)</a:t>
            </a:r>
            <a:endParaRPr lang="en-US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9" name="CasellaDiTesto 58"/>
          <p:cNvSpPr txBox="1"/>
          <p:nvPr/>
        </p:nvSpPr>
        <p:spPr>
          <a:xfrm>
            <a:off x="3480057" y="4725145"/>
            <a:ext cx="24080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Completion Installation (2015)</a:t>
            </a:r>
            <a:endParaRPr lang="en-US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0" name="CasellaDiTesto 59"/>
          <p:cNvSpPr txBox="1"/>
          <p:nvPr/>
        </p:nvSpPr>
        <p:spPr>
          <a:xfrm>
            <a:off x="3480058" y="4952202"/>
            <a:ext cx="18742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First data taking (2016)</a:t>
            </a:r>
            <a:endParaRPr lang="en-US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1" name="CasellaDiTesto 60"/>
          <p:cNvSpPr txBox="1"/>
          <p:nvPr/>
        </p:nvSpPr>
        <p:spPr>
          <a:xfrm>
            <a:off x="3480057" y="2492897"/>
            <a:ext cx="5741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R&amp;D</a:t>
            </a:r>
            <a:endParaRPr lang="en-US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4" name="Rettangolo 63"/>
          <p:cNvSpPr/>
          <p:nvPr/>
        </p:nvSpPr>
        <p:spPr>
          <a:xfrm>
            <a:off x="783271" y="548680"/>
            <a:ext cx="8042740" cy="720080"/>
          </a:xfrm>
          <a:prstGeom prst="rect">
            <a:avLst/>
          </a:prstGeom>
          <a:noFill/>
          <a:ln w="9525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Rettangolo 64"/>
          <p:cNvSpPr/>
          <p:nvPr/>
        </p:nvSpPr>
        <p:spPr>
          <a:xfrm>
            <a:off x="783271" y="1988840"/>
            <a:ext cx="8042740" cy="720080"/>
          </a:xfrm>
          <a:prstGeom prst="rect">
            <a:avLst/>
          </a:prstGeom>
          <a:noFill/>
          <a:ln w="9525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ttangolo 70"/>
          <p:cNvSpPr/>
          <p:nvPr/>
        </p:nvSpPr>
        <p:spPr>
          <a:xfrm>
            <a:off x="783271" y="3429000"/>
            <a:ext cx="8042740" cy="720080"/>
          </a:xfrm>
          <a:prstGeom prst="rect">
            <a:avLst/>
          </a:prstGeom>
          <a:noFill/>
          <a:ln w="9525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Rettangolo 71"/>
          <p:cNvSpPr/>
          <p:nvPr/>
        </p:nvSpPr>
        <p:spPr>
          <a:xfrm>
            <a:off x="783271" y="4869160"/>
            <a:ext cx="8042740" cy="720080"/>
          </a:xfrm>
          <a:prstGeom prst="rect">
            <a:avLst/>
          </a:prstGeom>
          <a:noFill/>
          <a:ln w="9525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5" name="Connettore 1 74"/>
          <p:cNvCxnSpPr/>
          <p:nvPr/>
        </p:nvCxnSpPr>
        <p:spPr>
          <a:xfrm flipH="1">
            <a:off x="783271" y="6309320"/>
            <a:ext cx="8109209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CasellaDiTesto 75"/>
          <p:cNvSpPr txBox="1"/>
          <p:nvPr/>
        </p:nvSpPr>
        <p:spPr>
          <a:xfrm>
            <a:off x="5738694" y="44624"/>
            <a:ext cx="9124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aLIGO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7" name="CasellaDiTesto 76"/>
          <p:cNvSpPr txBox="1"/>
          <p:nvPr/>
        </p:nvSpPr>
        <p:spPr>
          <a:xfrm>
            <a:off x="5738694" y="1639834"/>
            <a:ext cx="5741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R&amp;D</a:t>
            </a:r>
            <a:endParaRPr lang="en-US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8" name="CasellaDiTesto 77"/>
          <p:cNvSpPr txBox="1"/>
          <p:nvPr/>
        </p:nvSpPr>
        <p:spPr>
          <a:xfrm>
            <a:off x="5738694" y="2503930"/>
            <a:ext cx="10775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CDR (1999)</a:t>
            </a:r>
            <a:endParaRPr lang="en-US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9" name="CasellaDiTesto 78"/>
          <p:cNvSpPr txBox="1"/>
          <p:nvPr/>
        </p:nvSpPr>
        <p:spPr>
          <a:xfrm>
            <a:off x="5738694" y="2935978"/>
            <a:ext cx="5741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R&amp;D</a:t>
            </a:r>
            <a:endParaRPr lang="en-US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0" name="CasellaDiTesto 79"/>
          <p:cNvSpPr txBox="1"/>
          <p:nvPr/>
        </p:nvSpPr>
        <p:spPr>
          <a:xfrm>
            <a:off x="5738694" y="3429001"/>
            <a:ext cx="130516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Funding (2006)</a:t>
            </a:r>
            <a:endParaRPr lang="en-US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1" name="CasellaDiTesto 80"/>
          <p:cNvSpPr txBox="1"/>
          <p:nvPr/>
        </p:nvSpPr>
        <p:spPr>
          <a:xfrm>
            <a:off x="5738693" y="3656058"/>
            <a:ext cx="133562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Building (2008)</a:t>
            </a:r>
            <a:endParaRPr lang="en-US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2" name="CasellaDiTesto 81"/>
          <p:cNvSpPr txBox="1"/>
          <p:nvPr/>
        </p:nvSpPr>
        <p:spPr>
          <a:xfrm>
            <a:off x="5738694" y="4437112"/>
            <a:ext cx="176041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Installing completion </a:t>
            </a:r>
          </a:p>
          <a:p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(2014)</a:t>
            </a:r>
            <a:endParaRPr lang="en-US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3" name="CasellaDiTesto 82"/>
          <p:cNvSpPr txBox="1"/>
          <p:nvPr/>
        </p:nvSpPr>
        <p:spPr>
          <a:xfrm>
            <a:off x="5738694" y="4797153"/>
            <a:ext cx="15408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Data taking (2015)</a:t>
            </a:r>
            <a:endParaRPr lang="en-US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4" name="CasellaDiTesto 83"/>
          <p:cNvSpPr txBox="1"/>
          <p:nvPr/>
        </p:nvSpPr>
        <p:spPr>
          <a:xfrm>
            <a:off x="7409882" y="44624"/>
            <a:ext cx="4988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ET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5" name="CasellaDiTesto 84"/>
          <p:cNvSpPr txBox="1"/>
          <p:nvPr/>
        </p:nvSpPr>
        <p:spPr>
          <a:xfrm>
            <a:off x="7409882" y="3284984"/>
            <a:ext cx="13901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First Idea (2005)</a:t>
            </a:r>
            <a:endParaRPr lang="en-US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6" name="CasellaDiTesto 85"/>
          <p:cNvSpPr txBox="1"/>
          <p:nvPr/>
        </p:nvSpPr>
        <p:spPr>
          <a:xfrm>
            <a:off x="7409882" y="4077073"/>
            <a:ext cx="107087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CDR (2011)</a:t>
            </a:r>
            <a:endParaRPr lang="en-US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7" name="CasellaDiTesto 86"/>
          <p:cNvSpPr txBox="1"/>
          <p:nvPr/>
        </p:nvSpPr>
        <p:spPr>
          <a:xfrm>
            <a:off x="7409882" y="3728066"/>
            <a:ext cx="5741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R&amp;D</a:t>
            </a:r>
            <a:endParaRPr lang="en-US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8" name="CasellaDiTesto 87"/>
          <p:cNvSpPr txBox="1"/>
          <p:nvPr/>
        </p:nvSpPr>
        <p:spPr>
          <a:xfrm>
            <a:off x="7409882" y="4592162"/>
            <a:ext cx="5741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R&amp;D</a:t>
            </a:r>
            <a:endParaRPr lang="en-US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9" name="CasellaDiTesto 88"/>
          <p:cNvSpPr txBox="1"/>
          <p:nvPr/>
        </p:nvSpPr>
        <p:spPr>
          <a:xfrm>
            <a:off x="7409882" y="5384250"/>
            <a:ext cx="66877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TDR ?</a:t>
            </a:r>
            <a:endParaRPr lang="en-US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1" name="CasellaDiTesto 90"/>
          <p:cNvSpPr txBox="1"/>
          <p:nvPr/>
        </p:nvSpPr>
        <p:spPr>
          <a:xfrm>
            <a:off x="7409882" y="6073551"/>
            <a:ext cx="12378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Construction ?</a:t>
            </a:r>
            <a:endParaRPr lang="en-US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CasellaDiTesto 34"/>
          <p:cNvSpPr txBox="1"/>
          <p:nvPr/>
        </p:nvSpPr>
        <p:spPr>
          <a:xfrm>
            <a:off x="232173" y="404665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1985</a:t>
            </a:r>
            <a:endParaRPr lang="en-US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" name="CasellaDiTesto 39"/>
          <p:cNvSpPr txBox="1"/>
          <p:nvPr/>
        </p:nvSpPr>
        <p:spPr>
          <a:xfrm>
            <a:off x="232173" y="1124745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1990</a:t>
            </a:r>
            <a:endParaRPr lang="en-US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2" name="CasellaDiTesto 41"/>
          <p:cNvSpPr txBox="1"/>
          <p:nvPr/>
        </p:nvSpPr>
        <p:spPr>
          <a:xfrm>
            <a:off x="232173" y="1855858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1995</a:t>
            </a:r>
            <a:endParaRPr lang="en-US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6" name="CasellaDiTesto 65"/>
          <p:cNvSpPr txBox="1"/>
          <p:nvPr/>
        </p:nvSpPr>
        <p:spPr>
          <a:xfrm>
            <a:off x="251520" y="2575938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2000</a:t>
            </a:r>
            <a:endParaRPr lang="en-US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7" name="CasellaDiTesto 66"/>
          <p:cNvSpPr txBox="1"/>
          <p:nvPr/>
        </p:nvSpPr>
        <p:spPr>
          <a:xfrm>
            <a:off x="251520" y="3296018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2005</a:t>
            </a:r>
            <a:endParaRPr lang="en-US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8" name="CasellaDiTesto 67"/>
          <p:cNvSpPr txBox="1"/>
          <p:nvPr/>
        </p:nvSpPr>
        <p:spPr>
          <a:xfrm>
            <a:off x="251520" y="4016098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2010</a:t>
            </a:r>
            <a:endParaRPr lang="en-US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9" name="CasellaDiTesto 68"/>
          <p:cNvSpPr txBox="1"/>
          <p:nvPr/>
        </p:nvSpPr>
        <p:spPr>
          <a:xfrm>
            <a:off x="251520" y="4736178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2015</a:t>
            </a:r>
            <a:endParaRPr lang="en-US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0" name="CasellaDiTesto 69"/>
          <p:cNvSpPr txBox="1"/>
          <p:nvPr/>
        </p:nvSpPr>
        <p:spPr>
          <a:xfrm>
            <a:off x="251520" y="5456258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2020</a:t>
            </a:r>
            <a:endParaRPr lang="en-US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0" name="CasellaDiTesto 89"/>
          <p:cNvSpPr txBox="1"/>
          <p:nvPr/>
        </p:nvSpPr>
        <p:spPr>
          <a:xfrm>
            <a:off x="251520" y="6176338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2025</a:t>
            </a:r>
            <a:endParaRPr lang="en-US" sz="14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95" name="Connettore 1 94"/>
          <p:cNvCxnSpPr/>
          <p:nvPr/>
        </p:nvCxnSpPr>
        <p:spPr>
          <a:xfrm>
            <a:off x="3442028" y="72008"/>
            <a:ext cx="0" cy="666936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Connettore 1 95"/>
          <p:cNvCxnSpPr/>
          <p:nvPr/>
        </p:nvCxnSpPr>
        <p:spPr>
          <a:xfrm>
            <a:off x="5698660" y="72008"/>
            <a:ext cx="0" cy="666936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Connettore 1 96"/>
          <p:cNvCxnSpPr/>
          <p:nvPr/>
        </p:nvCxnSpPr>
        <p:spPr>
          <a:xfrm>
            <a:off x="7339785" y="72008"/>
            <a:ext cx="0" cy="666936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CasellaDiTesto 97"/>
          <p:cNvSpPr txBox="1"/>
          <p:nvPr/>
        </p:nvSpPr>
        <p:spPr>
          <a:xfrm>
            <a:off x="1580899" y="1639834"/>
            <a:ext cx="138531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Approval (1994)</a:t>
            </a:r>
            <a:endParaRPr lang="en-US" sz="1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/>
          <p:cNvSpPr>
            <a:spLocks noGrp="1"/>
          </p:cNvSpPr>
          <p:nvPr>
            <p:ph type="title"/>
          </p:nvPr>
        </p:nvSpPr>
        <p:spPr>
          <a:xfrm>
            <a:off x="539552" y="2420888"/>
            <a:ext cx="8229600" cy="1143000"/>
          </a:xfrm>
        </p:spPr>
        <p:txBody>
          <a:bodyPr/>
          <a:lstStyle/>
          <a:p>
            <a:r>
              <a:rPr lang="en-US" dirty="0" smtClean="0"/>
              <a:t>END</a:t>
            </a:r>
            <a:endParaRPr lang="en-US" dirty="0"/>
          </a:p>
        </p:txBody>
      </p:sp>
      <p:sp>
        <p:nvSpPr>
          <p:cNvPr id="2" name="Segnaposto piè di pa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GWADW 2015</a:t>
            </a:r>
            <a:endParaRPr lang="en-US"/>
          </a:p>
        </p:txBody>
      </p:sp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0FC6F-C497-424B-8E57-5C997C16AF7F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Ovale 77"/>
          <p:cNvSpPr/>
          <p:nvPr/>
        </p:nvSpPr>
        <p:spPr>
          <a:xfrm>
            <a:off x="-612576" y="44624"/>
            <a:ext cx="576064" cy="576064"/>
          </a:xfrm>
          <a:prstGeom prst="ellipse">
            <a:avLst/>
          </a:prstGeom>
          <a:solidFill>
            <a:srgbClr val="9A2EA2"/>
          </a:solidFill>
          <a:scene3d>
            <a:camera prst="orthographicFront">
              <a:rot lat="0" lon="4500000" rev="0"/>
            </a:camera>
            <a:lightRig rig="sunset" dir="t"/>
          </a:scene3d>
          <a:sp3d prstMaterial="translucentPowder">
            <a:bevelB h="635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Ovale 76"/>
          <p:cNvSpPr/>
          <p:nvPr/>
        </p:nvSpPr>
        <p:spPr>
          <a:xfrm>
            <a:off x="3491880" y="1340768"/>
            <a:ext cx="648072" cy="288032"/>
          </a:xfrm>
          <a:prstGeom prst="ellipse">
            <a:avLst/>
          </a:prstGeom>
          <a:solidFill>
            <a:srgbClr val="B0028B"/>
          </a:solidFill>
          <a:scene3d>
            <a:camera prst="orthographicFront">
              <a:rot lat="0" lon="15599976" rev="0"/>
            </a:camera>
            <a:lightRig rig="threePt" dir="t"/>
          </a:scene3d>
          <a:sp3d prstMaterial="flat">
            <a:bevelT w="114300" h="444500"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Connettore 2 6"/>
          <p:cNvCxnSpPr/>
          <p:nvPr/>
        </p:nvCxnSpPr>
        <p:spPr>
          <a:xfrm flipV="1">
            <a:off x="-35496" y="6018204"/>
            <a:ext cx="9144000" cy="3084"/>
          </a:xfrm>
          <a:prstGeom prst="straightConnector1">
            <a:avLst/>
          </a:prstGeom>
          <a:ln w="254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ttore 1 24"/>
          <p:cNvCxnSpPr/>
          <p:nvPr/>
        </p:nvCxnSpPr>
        <p:spPr>
          <a:xfrm rot="5400000">
            <a:off x="-2340448" y="3212656"/>
            <a:ext cx="5760000" cy="0"/>
          </a:xfrm>
          <a:prstGeom prst="line">
            <a:avLst/>
          </a:prstGeom>
          <a:ln w="127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ttore 1 25"/>
          <p:cNvCxnSpPr/>
          <p:nvPr/>
        </p:nvCxnSpPr>
        <p:spPr>
          <a:xfrm rot="5400000">
            <a:off x="-1844864" y="3212656"/>
            <a:ext cx="5760000" cy="0"/>
          </a:xfrm>
          <a:prstGeom prst="line">
            <a:avLst/>
          </a:prstGeom>
          <a:ln w="127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ttore 1 26"/>
          <p:cNvCxnSpPr/>
          <p:nvPr/>
        </p:nvCxnSpPr>
        <p:spPr>
          <a:xfrm rot="5400000">
            <a:off x="-1349280" y="3212657"/>
            <a:ext cx="5760000" cy="0"/>
          </a:xfrm>
          <a:prstGeom prst="line">
            <a:avLst/>
          </a:prstGeom>
          <a:ln w="127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ttore 1 27"/>
          <p:cNvCxnSpPr/>
          <p:nvPr/>
        </p:nvCxnSpPr>
        <p:spPr>
          <a:xfrm rot="5400000">
            <a:off x="-853696" y="3212656"/>
            <a:ext cx="5760000" cy="0"/>
          </a:xfrm>
          <a:prstGeom prst="line">
            <a:avLst/>
          </a:prstGeom>
          <a:ln w="127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ttore 1 28"/>
          <p:cNvCxnSpPr/>
          <p:nvPr/>
        </p:nvCxnSpPr>
        <p:spPr>
          <a:xfrm rot="5400000">
            <a:off x="-358112" y="3212656"/>
            <a:ext cx="5760000" cy="0"/>
          </a:xfrm>
          <a:prstGeom prst="line">
            <a:avLst/>
          </a:prstGeom>
          <a:ln w="127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ttore 1 29"/>
          <p:cNvCxnSpPr/>
          <p:nvPr/>
        </p:nvCxnSpPr>
        <p:spPr>
          <a:xfrm rot="5400000">
            <a:off x="137472" y="3212656"/>
            <a:ext cx="5760000" cy="0"/>
          </a:xfrm>
          <a:prstGeom prst="line">
            <a:avLst/>
          </a:prstGeom>
          <a:ln w="127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ttore 1 30"/>
          <p:cNvCxnSpPr/>
          <p:nvPr/>
        </p:nvCxnSpPr>
        <p:spPr>
          <a:xfrm rot="5400000">
            <a:off x="633056" y="3212656"/>
            <a:ext cx="5760000" cy="0"/>
          </a:xfrm>
          <a:prstGeom prst="line">
            <a:avLst/>
          </a:prstGeom>
          <a:ln w="127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ttore 1 31"/>
          <p:cNvCxnSpPr/>
          <p:nvPr/>
        </p:nvCxnSpPr>
        <p:spPr>
          <a:xfrm rot="5400000">
            <a:off x="1128640" y="3212656"/>
            <a:ext cx="5760000" cy="0"/>
          </a:xfrm>
          <a:prstGeom prst="line">
            <a:avLst/>
          </a:prstGeom>
          <a:ln w="127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nettore 1 33"/>
          <p:cNvCxnSpPr/>
          <p:nvPr/>
        </p:nvCxnSpPr>
        <p:spPr>
          <a:xfrm rot="5400000">
            <a:off x="2119808" y="3212656"/>
            <a:ext cx="5760000" cy="0"/>
          </a:xfrm>
          <a:prstGeom prst="line">
            <a:avLst/>
          </a:prstGeom>
          <a:ln w="127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ttore 1 34"/>
          <p:cNvCxnSpPr/>
          <p:nvPr/>
        </p:nvCxnSpPr>
        <p:spPr>
          <a:xfrm rot="5400000">
            <a:off x="2615392" y="3212656"/>
            <a:ext cx="5760000" cy="0"/>
          </a:xfrm>
          <a:prstGeom prst="line">
            <a:avLst/>
          </a:prstGeom>
          <a:ln w="127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ttore 1 36"/>
          <p:cNvCxnSpPr/>
          <p:nvPr/>
        </p:nvCxnSpPr>
        <p:spPr>
          <a:xfrm rot="5400000">
            <a:off x="3110976" y="3212656"/>
            <a:ext cx="5760000" cy="0"/>
          </a:xfrm>
          <a:prstGeom prst="line">
            <a:avLst/>
          </a:prstGeom>
          <a:ln w="127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nettore 1 37"/>
          <p:cNvCxnSpPr/>
          <p:nvPr/>
        </p:nvCxnSpPr>
        <p:spPr>
          <a:xfrm rot="5400000">
            <a:off x="3606560" y="3212656"/>
            <a:ext cx="5760000" cy="0"/>
          </a:xfrm>
          <a:prstGeom prst="line">
            <a:avLst/>
          </a:prstGeom>
          <a:ln w="127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nettore 1 38"/>
          <p:cNvCxnSpPr/>
          <p:nvPr/>
        </p:nvCxnSpPr>
        <p:spPr>
          <a:xfrm rot="5400000">
            <a:off x="4102144" y="3212656"/>
            <a:ext cx="5760000" cy="0"/>
          </a:xfrm>
          <a:prstGeom prst="line">
            <a:avLst/>
          </a:prstGeom>
          <a:ln w="127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nettore 1 39"/>
          <p:cNvCxnSpPr/>
          <p:nvPr/>
        </p:nvCxnSpPr>
        <p:spPr>
          <a:xfrm rot="5400000">
            <a:off x="4597728" y="3212656"/>
            <a:ext cx="5760000" cy="0"/>
          </a:xfrm>
          <a:prstGeom prst="line">
            <a:avLst/>
          </a:prstGeom>
          <a:ln w="127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CasellaDiTesto 42"/>
          <p:cNvSpPr txBox="1"/>
          <p:nvPr/>
        </p:nvSpPr>
        <p:spPr>
          <a:xfrm rot="16200000">
            <a:off x="4149273" y="6302338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2020</a:t>
            </a:r>
            <a:endParaRPr lang="en-US" dirty="0"/>
          </a:p>
        </p:txBody>
      </p:sp>
      <p:sp>
        <p:nvSpPr>
          <p:cNvPr id="44" name="CasellaDiTesto 43"/>
          <p:cNvSpPr txBox="1"/>
          <p:nvPr/>
        </p:nvSpPr>
        <p:spPr>
          <a:xfrm rot="16200000">
            <a:off x="206153" y="6302338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2012</a:t>
            </a:r>
            <a:endParaRPr lang="en-US" dirty="0"/>
          </a:p>
        </p:txBody>
      </p:sp>
      <p:sp>
        <p:nvSpPr>
          <p:cNvPr id="45" name="CasellaDiTesto 44"/>
          <p:cNvSpPr txBox="1"/>
          <p:nvPr/>
        </p:nvSpPr>
        <p:spPr>
          <a:xfrm rot="16200000">
            <a:off x="699043" y="6302338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2013</a:t>
            </a:r>
            <a:endParaRPr lang="en-US" dirty="0"/>
          </a:p>
        </p:txBody>
      </p:sp>
      <p:sp>
        <p:nvSpPr>
          <p:cNvPr id="46" name="CasellaDiTesto 45"/>
          <p:cNvSpPr txBox="1"/>
          <p:nvPr/>
        </p:nvSpPr>
        <p:spPr>
          <a:xfrm rot="16200000">
            <a:off x="1191933" y="6302338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2014</a:t>
            </a:r>
            <a:endParaRPr lang="en-US" dirty="0"/>
          </a:p>
        </p:txBody>
      </p:sp>
      <p:sp>
        <p:nvSpPr>
          <p:cNvPr id="47" name="CasellaDiTesto 46"/>
          <p:cNvSpPr txBox="1"/>
          <p:nvPr/>
        </p:nvSpPr>
        <p:spPr>
          <a:xfrm rot="16200000">
            <a:off x="1684823" y="6302338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2015</a:t>
            </a:r>
            <a:endParaRPr lang="en-US" dirty="0"/>
          </a:p>
        </p:txBody>
      </p:sp>
      <p:sp>
        <p:nvSpPr>
          <p:cNvPr id="48" name="CasellaDiTesto 47"/>
          <p:cNvSpPr txBox="1"/>
          <p:nvPr/>
        </p:nvSpPr>
        <p:spPr>
          <a:xfrm rot="16200000">
            <a:off x="2177713" y="6302338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2016</a:t>
            </a:r>
            <a:endParaRPr lang="en-US" dirty="0"/>
          </a:p>
        </p:txBody>
      </p:sp>
      <p:sp>
        <p:nvSpPr>
          <p:cNvPr id="49" name="CasellaDiTesto 48"/>
          <p:cNvSpPr txBox="1"/>
          <p:nvPr/>
        </p:nvSpPr>
        <p:spPr>
          <a:xfrm rot="16200000">
            <a:off x="2670603" y="6302338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2017</a:t>
            </a:r>
            <a:endParaRPr lang="en-US" dirty="0"/>
          </a:p>
        </p:txBody>
      </p:sp>
      <p:sp>
        <p:nvSpPr>
          <p:cNvPr id="50" name="CasellaDiTesto 49"/>
          <p:cNvSpPr txBox="1"/>
          <p:nvPr/>
        </p:nvSpPr>
        <p:spPr>
          <a:xfrm rot="16200000">
            <a:off x="3163493" y="6302338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2018</a:t>
            </a:r>
            <a:endParaRPr lang="en-US" dirty="0"/>
          </a:p>
        </p:txBody>
      </p:sp>
      <p:sp>
        <p:nvSpPr>
          <p:cNvPr id="51" name="CasellaDiTesto 50"/>
          <p:cNvSpPr txBox="1"/>
          <p:nvPr/>
        </p:nvSpPr>
        <p:spPr>
          <a:xfrm rot="16200000">
            <a:off x="3656383" y="6302338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2019</a:t>
            </a:r>
            <a:endParaRPr lang="en-US" dirty="0"/>
          </a:p>
        </p:txBody>
      </p:sp>
      <p:sp>
        <p:nvSpPr>
          <p:cNvPr id="53" name="CasellaDiTesto 52"/>
          <p:cNvSpPr txBox="1"/>
          <p:nvPr/>
        </p:nvSpPr>
        <p:spPr>
          <a:xfrm rot="16200000">
            <a:off x="4642163" y="6302338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2021</a:t>
            </a:r>
            <a:endParaRPr lang="en-US" dirty="0"/>
          </a:p>
        </p:txBody>
      </p:sp>
      <p:sp>
        <p:nvSpPr>
          <p:cNvPr id="54" name="CasellaDiTesto 53"/>
          <p:cNvSpPr txBox="1"/>
          <p:nvPr/>
        </p:nvSpPr>
        <p:spPr>
          <a:xfrm rot="16200000">
            <a:off x="5135053" y="6302338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2022</a:t>
            </a:r>
            <a:endParaRPr lang="en-US" dirty="0"/>
          </a:p>
        </p:txBody>
      </p:sp>
      <p:sp>
        <p:nvSpPr>
          <p:cNvPr id="55" name="CasellaDiTesto 54"/>
          <p:cNvSpPr txBox="1"/>
          <p:nvPr/>
        </p:nvSpPr>
        <p:spPr>
          <a:xfrm rot="16200000">
            <a:off x="5627943" y="6302338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2023</a:t>
            </a:r>
            <a:endParaRPr lang="en-US" dirty="0"/>
          </a:p>
        </p:txBody>
      </p:sp>
      <p:sp>
        <p:nvSpPr>
          <p:cNvPr id="56" name="CasellaDiTesto 55"/>
          <p:cNvSpPr txBox="1"/>
          <p:nvPr/>
        </p:nvSpPr>
        <p:spPr>
          <a:xfrm rot="16200000">
            <a:off x="6120833" y="6302338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2024</a:t>
            </a:r>
            <a:endParaRPr lang="en-US" dirty="0"/>
          </a:p>
        </p:txBody>
      </p:sp>
      <p:sp>
        <p:nvSpPr>
          <p:cNvPr id="57" name="CasellaDiTesto 56"/>
          <p:cNvSpPr txBox="1"/>
          <p:nvPr/>
        </p:nvSpPr>
        <p:spPr>
          <a:xfrm rot="16200000">
            <a:off x="6613723" y="6302338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2025</a:t>
            </a:r>
            <a:endParaRPr lang="en-US" dirty="0"/>
          </a:p>
        </p:txBody>
      </p:sp>
      <p:sp>
        <p:nvSpPr>
          <p:cNvPr id="71" name="CasellaDiTesto 70"/>
          <p:cNvSpPr txBox="1"/>
          <p:nvPr/>
        </p:nvSpPr>
        <p:spPr>
          <a:xfrm>
            <a:off x="5436096" y="620688"/>
            <a:ext cx="6094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R&amp;D</a:t>
            </a:r>
            <a:endParaRPr lang="en-US" dirty="0"/>
          </a:p>
        </p:txBody>
      </p:sp>
      <p:sp>
        <p:nvSpPr>
          <p:cNvPr id="73" name="CasellaDiTesto 72"/>
          <p:cNvSpPr txBox="1"/>
          <p:nvPr/>
        </p:nvSpPr>
        <p:spPr>
          <a:xfrm>
            <a:off x="3995936" y="1331476"/>
            <a:ext cx="17091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Technical design</a:t>
            </a:r>
            <a:endParaRPr lang="en-US" dirty="0"/>
          </a:p>
        </p:txBody>
      </p:sp>
      <p:sp>
        <p:nvSpPr>
          <p:cNvPr id="74" name="Ovale 73"/>
          <p:cNvSpPr/>
          <p:nvPr/>
        </p:nvSpPr>
        <p:spPr>
          <a:xfrm>
            <a:off x="1115616" y="1196752"/>
            <a:ext cx="576064" cy="576064"/>
          </a:xfrm>
          <a:prstGeom prst="ellipse">
            <a:avLst/>
          </a:prstGeom>
          <a:solidFill>
            <a:srgbClr val="B0028B"/>
          </a:solidFill>
          <a:scene3d>
            <a:camera prst="orthographicFront">
              <a:rot lat="0" lon="3900000" rev="0"/>
            </a:camera>
            <a:lightRig rig="threePt" dir="t"/>
          </a:scene3d>
          <a:sp3d prstMaterial="flat">
            <a:bevelT h="1079500"/>
            <a:bevelB h="1079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Ovale 75"/>
          <p:cNvSpPr/>
          <p:nvPr/>
        </p:nvSpPr>
        <p:spPr>
          <a:xfrm>
            <a:off x="755576" y="1340768"/>
            <a:ext cx="648072" cy="288032"/>
          </a:xfrm>
          <a:prstGeom prst="ellipse">
            <a:avLst/>
          </a:prstGeom>
          <a:solidFill>
            <a:srgbClr val="B0028B"/>
          </a:solidFill>
          <a:scene3d>
            <a:camera prst="orthographicFront">
              <a:rot lat="0" lon="3900000" rev="0"/>
            </a:camera>
            <a:lightRig rig="threePt" dir="t"/>
          </a:scene3d>
          <a:sp3d prstMaterial="flat">
            <a:bevelT w="114300" h="444500"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e 78"/>
          <p:cNvSpPr/>
          <p:nvPr/>
        </p:nvSpPr>
        <p:spPr>
          <a:xfrm>
            <a:off x="-324544" y="620688"/>
            <a:ext cx="576064" cy="432048"/>
          </a:xfrm>
          <a:prstGeom prst="ellipse">
            <a:avLst/>
          </a:prstGeom>
          <a:ln>
            <a:solidFill>
              <a:srgbClr val="002060"/>
            </a:solidFill>
          </a:ln>
          <a:scene3d>
            <a:camera prst="orthographicFront">
              <a:rot lat="0" lon="3900000" rev="0"/>
            </a:camera>
            <a:lightRig rig="threePt" dir="t"/>
          </a:scene3d>
          <a:sp3d prstMaterial="flat">
            <a:bevelT w="317500" h="2540000"/>
            <a:bevelB w="254000" h="33020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Ovale 83"/>
          <p:cNvSpPr/>
          <p:nvPr/>
        </p:nvSpPr>
        <p:spPr>
          <a:xfrm>
            <a:off x="2915816" y="2420888"/>
            <a:ext cx="576064" cy="576064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>
              <a:rot lat="0" lon="3900000" rev="0"/>
            </a:camera>
            <a:lightRig rig="threePt" dir="t"/>
          </a:scene3d>
          <a:sp3d prstMaterial="flat">
            <a:bevelT h="635000"/>
            <a:bevelB h="635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Ovale 84"/>
          <p:cNvSpPr/>
          <p:nvPr/>
        </p:nvSpPr>
        <p:spPr>
          <a:xfrm>
            <a:off x="2555776" y="2564904"/>
            <a:ext cx="648072" cy="28803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scene3d>
            <a:camera prst="orthographicFront">
              <a:rot lat="0" lon="3900000" rev="0"/>
            </a:camera>
            <a:lightRig rig="threePt" dir="t"/>
          </a:scene3d>
          <a:sp3d prstMaterial="flat">
            <a:bevelT w="114300" h="355600"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Ovale 89"/>
          <p:cNvSpPr/>
          <p:nvPr/>
        </p:nvSpPr>
        <p:spPr>
          <a:xfrm>
            <a:off x="5185921" y="3140968"/>
            <a:ext cx="648072" cy="288032"/>
          </a:xfrm>
          <a:prstGeom prst="ellipse">
            <a:avLst/>
          </a:prstGeom>
          <a:solidFill>
            <a:srgbClr val="92D050"/>
          </a:solidFill>
          <a:scene3d>
            <a:camera prst="orthographicFront">
              <a:rot lat="0" lon="15599976" rev="0"/>
            </a:camera>
            <a:lightRig rig="threePt" dir="t"/>
          </a:scene3d>
          <a:sp3d prstMaterial="flat">
            <a:bevelT w="114300" h="355600"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Ovale 90"/>
          <p:cNvSpPr/>
          <p:nvPr/>
        </p:nvSpPr>
        <p:spPr>
          <a:xfrm>
            <a:off x="4033793" y="2996952"/>
            <a:ext cx="576064" cy="576064"/>
          </a:xfrm>
          <a:prstGeom prst="ellipse">
            <a:avLst/>
          </a:prstGeom>
          <a:solidFill>
            <a:srgbClr val="92D050"/>
          </a:solidFill>
          <a:scene3d>
            <a:camera prst="orthographicFront">
              <a:rot lat="0" lon="3900000" rev="0"/>
            </a:camera>
            <a:lightRig rig="threePt" dir="t"/>
          </a:scene3d>
          <a:sp3d prstMaterial="flat">
            <a:bevelT h="444500"/>
            <a:bevelB h="444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Ovale 91"/>
          <p:cNvSpPr/>
          <p:nvPr/>
        </p:nvSpPr>
        <p:spPr>
          <a:xfrm>
            <a:off x="3673753" y="3140968"/>
            <a:ext cx="648072" cy="288032"/>
          </a:xfrm>
          <a:prstGeom prst="ellipse">
            <a:avLst/>
          </a:prstGeom>
          <a:solidFill>
            <a:srgbClr val="92D050"/>
          </a:solidFill>
          <a:scene3d>
            <a:camera prst="orthographicFront">
              <a:rot lat="0" lon="3900000" rev="0"/>
            </a:camera>
            <a:lightRig rig="threePt" dir="t"/>
          </a:scene3d>
          <a:sp3d prstMaterial="flat">
            <a:bevelT w="114300" h="355600"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CasellaDiTesto 92"/>
          <p:cNvSpPr txBox="1"/>
          <p:nvPr/>
        </p:nvSpPr>
        <p:spPr>
          <a:xfrm>
            <a:off x="5689977" y="3068960"/>
            <a:ext cx="16903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Site preparation</a:t>
            </a:r>
            <a:endParaRPr lang="en-US" dirty="0"/>
          </a:p>
        </p:txBody>
      </p:sp>
      <p:cxnSp>
        <p:nvCxnSpPr>
          <p:cNvPr id="110" name="Connettore 1 109"/>
          <p:cNvCxnSpPr/>
          <p:nvPr/>
        </p:nvCxnSpPr>
        <p:spPr>
          <a:xfrm rot="5400000">
            <a:off x="1619992" y="3356672"/>
            <a:ext cx="5760000" cy="0"/>
          </a:xfrm>
          <a:prstGeom prst="line">
            <a:avLst/>
          </a:prstGeom>
          <a:ln w="127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Connettore 1 110"/>
          <p:cNvCxnSpPr/>
          <p:nvPr/>
        </p:nvCxnSpPr>
        <p:spPr>
          <a:xfrm rot="5400000">
            <a:off x="5093312" y="3212656"/>
            <a:ext cx="5760000" cy="0"/>
          </a:xfrm>
          <a:prstGeom prst="line">
            <a:avLst/>
          </a:prstGeom>
          <a:ln w="127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Connettore 1 111"/>
          <p:cNvCxnSpPr/>
          <p:nvPr/>
        </p:nvCxnSpPr>
        <p:spPr>
          <a:xfrm rot="5400000">
            <a:off x="5588896" y="3212656"/>
            <a:ext cx="5760000" cy="0"/>
          </a:xfrm>
          <a:prstGeom prst="line">
            <a:avLst/>
          </a:prstGeom>
          <a:ln w="127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Connettore 1 112"/>
          <p:cNvCxnSpPr/>
          <p:nvPr/>
        </p:nvCxnSpPr>
        <p:spPr>
          <a:xfrm rot="5400000">
            <a:off x="6084488" y="3212656"/>
            <a:ext cx="5760000" cy="0"/>
          </a:xfrm>
          <a:prstGeom prst="line">
            <a:avLst/>
          </a:prstGeom>
          <a:ln w="127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6" name="CasellaDiTesto 115"/>
          <p:cNvSpPr txBox="1"/>
          <p:nvPr/>
        </p:nvSpPr>
        <p:spPr>
          <a:xfrm rot="16200000">
            <a:off x="7106613" y="6302338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2026</a:t>
            </a:r>
            <a:endParaRPr lang="en-US" dirty="0"/>
          </a:p>
        </p:txBody>
      </p:sp>
      <p:sp>
        <p:nvSpPr>
          <p:cNvPr id="117" name="CasellaDiTesto 116"/>
          <p:cNvSpPr txBox="1"/>
          <p:nvPr/>
        </p:nvSpPr>
        <p:spPr>
          <a:xfrm rot="16200000">
            <a:off x="7599503" y="6302338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2027</a:t>
            </a:r>
            <a:endParaRPr lang="en-US" dirty="0"/>
          </a:p>
        </p:txBody>
      </p:sp>
      <p:sp>
        <p:nvSpPr>
          <p:cNvPr id="118" name="CasellaDiTesto 117"/>
          <p:cNvSpPr txBox="1"/>
          <p:nvPr/>
        </p:nvSpPr>
        <p:spPr>
          <a:xfrm rot="16200000">
            <a:off x="8092393" y="6302338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2028</a:t>
            </a:r>
            <a:endParaRPr lang="en-US" dirty="0"/>
          </a:p>
        </p:txBody>
      </p:sp>
      <p:sp>
        <p:nvSpPr>
          <p:cNvPr id="119" name="Esplosione 1 118"/>
          <p:cNvSpPr/>
          <p:nvPr/>
        </p:nvSpPr>
        <p:spPr>
          <a:xfrm>
            <a:off x="2483768" y="1772816"/>
            <a:ext cx="1080120" cy="648072"/>
          </a:xfrm>
          <a:prstGeom prst="irregularSeal1">
            <a:avLst/>
          </a:prstGeom>
          <a:solidFill>
            <a:srgbClr val="FF0000"/>
          </a:solidFill>
          <a:scene3d>
            <a:camera prst="orthographicFront"/>
            <a:lightRig rig="threePt" dir="t"/>
          </a:scene3d>
          <a:sp3d>
            <a:bevelT w="203200" h="2032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CasellaDiTesto 119"/>
          <p:cNvSpPr txBox="1"/>
          <p:nvPr/>
        </p:nvSpPr>
        <p:spPr>
          <a:xfrm>
            <a:off x="3500154" y="1844824"/>
            <a:ext cx="43122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First detection on advanced interferometers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88" name="CasellaDiTesto 87"/>
          <p:cNvSpPr txBox="1"/>
          <p:nvPr/>
        </p:nvSpPr>
        <p:spPr>
          <a:xfrm rot="16200000">
            <a:off x="8597466" y="6302338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2029</a:t>
            </a:r>
            <a:endParaRPr lang="en-US" dirty="0"/>
          </a:p>
        </p:txBody>
      </p:sp>
      <p:pic>
        <p:nvPicPr>
          <p:cNvPr id="89" name="Immagine 88" descr="ET-new-logo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500958" y="0"/>
            <a:ext cx="1643042" cy="530717"/>
          </a:xfrm>
          <a:prstGeom prst="rect">
            <a:avLst/>
          </a:prstGeom>
        </p:spPr>
      </p:pic>
      <p:sp>
        <p:nvSpPr>
          <p:cNvPr id="114" name="Segnaposto numero diapositiva 1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10</a:t>
            </a:fld>
            <a:endParaRPr kumimoji="0" lang="en-US"/>
          </a:p>
        </p:txBody>
      </p:sp>
      <p:sp>
        <p:nvSpPr>
          <p:cNvPr id="70" name="CasellaDiTesto 69"/>
          <p:cNvSpPr txBox="1"/>
          <p:nvPr/>
        </p:nvSpPr>
        <p:spPr>
          <a:xfrm>
            <a:off x="395536" y="116632"/>
            <a:ext cx="21889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ET Conceptual design</a:t>
            </a:r>
            <a:endParaRPr lang="en-US" dirty="0"/>
          </a:p>
        </p:txBody>
      </p:sp>
      <p:sp>
        <p:nvSpPr>
          <p:cNvPr id="86" name="CasellaDiTesto 85"/>
          <p:cNvSpPr txBox="1"/>
          <p:nvPr/>
        </p:nvSpPr>
        <p:spPr>
          <a:xfrm>
            <a:off x="5000471" y="2492896"/>
            <a:ext cx="25038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ET Observatory Funding</a:t>
            </a:r>
            <a:endParaRPr lang="en-US" dirty="0"/>
          </a:p>
        </p:txBody>
      </p:sp>
      <p:sp>
        <p:nvSpPr>
          <p:cNvPr id="161" name="Rettangolo arrotondato 160"/>
          <p:cNvSpPr/>
          <p:nvPr/>
        </p:nvSpPr>
        <p:spPr>
          <a:xfrm>
            <a:off x="755576" y="620688"/>
            <a:ext cx="2016224" cy="720080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0" name="CasellaDiTesto 159"/>
          <p:cNvSpPr txBox="1"/>
          <p:nvPr/>
        </p:nvSpPr>
        <p:spPr>
          <a:xfrm>
            <a:off x="827584" y="692696"/>
            <a:ext cx="1944216" cy="58477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solidFill>
                  <a:srgbClr val="000000"/>
                </a:solidFill>
                <a:latin typeface="Lucida Handwriting" pitchFamily="66" charset="0"/>
              </a:rPr>
              <a:t>ELiTES</a:t>
            </a:r>
            <a:endParaRPr lang="en-US" sz="3200" dirty="0">
              <a:solidFill>
                <a:srgbClr val="000000"/>
              </a:solidFill>
              <a:latin typeface="Lucida Handwriting" pitchFamily="66" charset="0"/>
            </a:endParaRPr>
          </a:p>
        </p:txBody>
      </p:sp>
      <p:pic>
        <p:nvPicPr>
          <p:cNvPr id="133" name="Immagine 132" descr="european_flag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325869">
            <a:off x="2525190" y="456632"/>
            <a:ext cx="756576" cy="499140"/>
          </a:xfrm>
          <a:prstGeom prst="rect">
            <a:avLst/>
          </a:prstGeom>
        </p:spPr>
      </p:pic>
      <p:pic>
        <p:nvPicPr>
          <p:cNvPr id="148" name="Immagine 147" descr="aspera_logo_small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043608" y="1124744"/>
            <a:ext cx="1512168" cy="1152128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 cstate="print"/>
          <a:srcRect l="10248" r="8055"/>
          <a:stretch>
            <a:fillRect/>
          </a:stretch>
        </p:blipFill>
        <p:spPr bwMode="auto">
          <a:xfrm>
            <a:off x="1547664" y="4077072"/>
            <a:ext cx="3456384" cy="1872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3" name="Ovale 82"/>
          <p:cNvSpPr/>
          <p:nvPr/>
        </p:nvSpPr>
        <p:spPr>
          <a:xfrm>
            <a:off x="7596336" y="3717032"/>
            <a:ext cx="648072" cy="288032"/>
          </a:xfrm>
          <a:prstGeom prst="ellipse">
            <a:avLst/>
          </a:prstGeom>
          <a:solidFill>
            <a:srgbClr val="00B0F0"/>
          </a:solidFill>
          <a:scene3d>
            <a:camera prst="orthographicFront">
              <a:rot lat="0" lon="15599976" rev="0"/>
            </a:camera>
            <a:lightRig rig="threePt" dir="t"/>
          </a:scene3d>
          <a:sp3d prstMaterial="flat">
            <a:bevelT w="114300" h="609600"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Ovale 96"/>
          <p:cNvSpPr/>
          <p:nvPr/>
        </p:nvSpPr>
        <p:spPr>
          <a:xfrm>
            <a:off x="4932040" y="3573016"/>
            <a:ext cx="576064" cy="576064"/>
          </a:xfrm>
          <a:prstGeom prst="ellipse">
            <a:avLst/>
          </a:prstGeom>
          <a:solidFill>
            <a:srgbClr val="00B0F0"/>
          </a:solidFill>
          <a:scene3d>
            <a:camera prst="orthographicFront">
              <a:rot lat="0" lon="3900000" rev="0"/>
            </a:camera>
            <a:lightRig rig="threePt" dir="t"/>
          </a:scene3d>
          <a:sp3d prstMaterial="flat">
            <a:bevelT h="1143000"/>
            <a:bevelB h="1143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Ovale 97"/>
          <p:cNvSpPr/>
          <p:nvPr/>
        </p:nvSpPr>
        <p:spPr>
          <a:xfrm>
            <a:off x="4283968" y="3717032"/>
            <a:ext cx="648072" cy="288032"/>
          </a:xfrm>
          <a:prstGeom prst="ellipse">
            <a:avLst/>
          </a:prstGeom>
          <a:solidFill>
            <a:srgbClr val="00B0F0"/>
          </a:solidFill>
          <a:scene3d>
            <a:camera prst="orthographicFront">
              <a:rot lat="0" lon="3900000" rev="0"/>
            </a:camera>
            <a:lightRig rig="threePt" dir="t"/>
          </a:scene3d>
          <a:sp3d prstMaterial="flat">
            <a:bevelT w="114300" h="609600"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CasellaDiTesto 98"/>
          <p:cNvSpPr txBox="1"/>
          <p:nvPr/>
        </p:nvSpPr>
        <p:spPr>
          <a:xfrm>
            <a:off x="827584" y="3645024"/>
            <a:ext cx="37320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ET Site  and infrastructures </a:t>
            </a:r>
            <a:r>
              <a:rPr lang="en-US" dirty="0" err="1" smtClean="0"/>
              <a:t>realisation</a:t>
            </a:r>
            <a:endParaRPr lang="en-US" dirty="0"/>
          </a:p>
        </p:txBody>
      </p:sp>
      <p:sp>
        <p:nvSpPr>
          <p:cNvPr id="72" name="Rettangolo 71"/>
          <p:cNvSpPr/>
          <p:nvPr/>
        </p:nvSpPr>
        <p:spPr>
          <a:xfrm>
            <a:off x="1691680" y="1052736"/>
            <a:ext cx="2016224" cy="504056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solidFill>
                  <a:srgbClr val="002060"/>
                </a:solidFill>
              </a:rPr>
              <a:t>GraWIToN</a:t>
            </a:r>
            <a:endParaRPr lang="en-US" sz="2400" dirty="0">
              <a:solidFill>
                <a:srgbClr val="002060"/>
              </a:solidFill>
            </a:endParaRPr>
          </a:p>
        </p:txBody>
      </p:sp>
      <p:sp>
        <p:nvSpPr>
          <p:cNvPr id="75" name="CasellaDiTesto 74"/>
          <p:cNvSpPr txBox="1"/>
          <p:nvPr/>
        </p:nvSpPr>
        <p:spPr>
          <a:xfrm>
            <a:off x="2987824" y="5229200"/>
            <a:ext cx="792088" cy="646331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ESFRI</a:t>
            </a:r>
          </a:p>
          <a:p>
            <a:pPr algn="ctr"/>
            <a:r>
              <a:rPr lang="en-US" dirty="0" smtClean="0"/>
              <a:t>2018</a:t>
            </a:r>
            <a:endParaRPr lang="en-US" dirty="0"/>
          </a:p>
        </p:txBody>
      </p:sp>
      <p:sp>
        <p:nvSpPr>
          <p:cNvPr id="81" name="CasellaDiTesto 80"/>
          <p:cNvSpPr txBox="1"/>
          <p:nvPr/>
        </p:nvSpPr>
        <p:spPr>
          <a:xfrm>
            <a:off x="3995936" y="5230941"/>
            <a:ext cx="720080" cy="646331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ESFRI</a:t>
            </a:r>
          </a:p>
          <a:p>
            <a:pPr algn="ctr"/>
            <a:r>
              <a:rPr lang="en-US" dirty="0" smtClean="0"/>
              <a:t>2020</a:t>
            </a:r>
            <a:endParaRPr lang="en-US" dirty="0"/>
          </a:p>
        </p:txBody>
      </p:sp>
      <p:sp>
        <p:nvSpPr>
          <p:cNvPr id="82" name="CasellaDiTesto 81"/>
          <p:cNvSpPr txBox="1"/>
          <p:nvPr/>
        </p:nvSpPr>
        <p:spPr>
          <a:xfrm>
            <a:off x="4572000" y="46365"/>
            <a:ext cx="30243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ET Roadmap </a:t>
            </a:r>
            <a:endParaRPr lang="en-US" sz="3600" dirty="0"/>
          </a:p>
        </p:txBody>
      </p:sp>
      <p:pic>
        <p:nvPicPr>
          <p:cNvPr id="87" name="Immagine 86" descr="FP7-logo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07504" y="1412776"/>
            <a:ext cx="804208" cy="5760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1" grpId="0" animBg="1"/>
      <p:bldP spid="160" grpId="0" animBg="1"/>
      <p:bldP spid="72" grpId="0" animBg="1"/>
      <p:bldP spid="75" grpId="0" animBg="1"/>
      <p:bldP spid="81" grpId="0" animBg="1"/>
    </p:bldLst>
  </p:timing>
</p:sld>
</file>

<file path=ppt/theme/theme1.xml><?xml version="1.0" encoding="utf-8"?>
<a:theme xmlns:a="http://schemas.openxmlformats.org/drawingml/2006/main" name="Tema di Office">
  <a:themeElements>
    <a:clrScheme name="MicheleEU">
      <a:dk1>
        <a:srgbClr val="FFFFFF"/>
      </a:dk1>
      <a:lt1>
        <a:srgbClr val="646B86"/>
      </a:lt1>
      <a:dk2>
        <a:srgbClr val="FFFFFF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935</TotalTime>
  <Words>650</Words>
  <Application>Microsoft Office PowerPoint</Application>
  <PresentationFormat>Presentazione su schermo (4:3)</PresentationFormat>
  <Paragraphs>165</Paragraphs>
  <Slides>10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10</vt:i4>
      </vt:variant>
    </vt:vector>
  </HeadingPairs>
  <TitlesOfParts>
    <vt:vector size="11" baseType="lpstr">
      <vt:lpstr>Tema di Office</vt:lpstr>
      <vt:lpstr>Future (3G) GWO infrastructures  “personal thoughts” </vt:lpstr>
      <vt:lpstr>Infrastructure-Detector conflicts</vt:lpstr>
      <vt:lpstr>Infrastructure requirements</vt:lpstr>
      <vt:lpstr>Infrastructure requirements</vt:lpstr>
      <vt:lpstr>Size/Reduce environmental noise</vt:lpstr>
      <vt:lpstr>GWIC Roadmap</vt:lpstr>
      <vt:lpstr>ET/ 3G GWO roadmap</vt:lpstr>
      <vt:lpstr>Diapositiva 8</vt:lpstr>
      <vt:lpstr>END</vt:lpstr>
      <vt:lpstr>Diapositiva 10</vt:lpstr>
    </vt:vector>
  </TitlesOfParts>
  <Company>INFN Sezione di Perugia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Future</dc:title>
  <dc:creator>Michele Punturo</dc:creator>
  <cp:lastModifiedBy>Michele Punturo</cp:lastModifiedBy>
  <cp:revision>39</cp:revision>
  <dcterms:created xsi:type="dcterms:W3CDTF">2015-05-19T15:43:56Z</dcterms:created>
  <dcterms:modified xsi:type="dcterms:W3CDTF">2015-05-21T16:25:50Z</dcterms:modified>
</cp:coreProperties>
</file>