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24"/>
  </p:notesMasterIdLst>
  <p:sldIdLst>
    <p:sldId id="433" r:id="rId3"/>
    <p:sldId id="435" r:id="rId4"/>
    <p:sldId id="436" r:id="rId5"/>
    <p:sldId id="441" r:id="rId6"/>
    <p:sldId id="440" r:id="rId7"/>
    <p:sldId id="466" r:id="rId8"/>
    <p:sldId id="461" r:id="rId9"/>
    <p:sldId id="455" r:id="rId10"/>
    <p:sldId id="457" r:id="rId11"/>
    <p:sldId id="439" r:id="rId12"/>
    <p:sldId id="462" r:id="rId13"/>
    <p:sldId id="456" r:id="rId14"/>
    <p:sldId id="464" r:id="rId15"/>
    <p:sldId id="444" r:id="rId16"/>
    <p:sldId id="445" r:id="rId17"/>
    <p:sldId id="450" r:id="rId18"/>
    <p:sldId id="463" r:id="rId19"/>
    <p:sldId id="451" r:id="rId20"/>
    <p:sldId id="454" r:id="rId21"/>
    <p:sldId id="453" r:id="rId22"/>
    <p:sldId id="467" r:id="rId23"/>
  </p:sldIdLst>
  <p:sldSz cx="9144000" cy="5143500" type="screen16x9"/>
  <p:notesSz cx="6858000" cy="9144000"/>
  <p:defaultTextStyle>
    <a:defPPr marL="0" marR="0" indent="0" algn="l" defTabSz="57374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143434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286870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430305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573740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717175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860609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004046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147480" algn="ctr" defTabSz="3665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9F1E"/>
    <a:srgbClr val="C62828"/>
    <a:srgbClr val="000000"/>
    <a:srgbClr val="DA22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42" autoAdjust="0"/>
    <p:restoredTop sz="93360" autoAdjust="0"/>
  </p:normalViewPr>
  <p:slideViewPr>
    <p:cSldViewPr snapToGrid="0" snapToObjects="1">
      <p:cViewPr varScale="1">
        <p:scale>
          <a:sx n="131" d="100"/>
          <a:sy n="131" d="100"/>
        </p:scale>
        <p:origin x="138" y="2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6" name="Shape 7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60171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1pPr>
    <a:lvl2pPr indent="143434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2pPr>
    <a:lvl3pPr indent="286870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3pPr>
    <a:lvl4pPr indent="430305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4pPr>
    <a:lvl5pPr indent="573740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5pPr>
    <a:lvl6pPr indent="717175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6pPr>
    <a:lvl7pPr indent="860609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7pPr>
    <a:lvl8pPr indent="1004046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8pPr>
    <a:lvl9pPr indent="1147480" defTabSz="286870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2012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18285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114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20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90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f68927738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f68927738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7490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09D5F425-26AD-484E-997D-DB740416192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491"/>
            <a:ext cx="9144000" cy="5219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43F0D8B-2C85-495F-95DB-2FC430A5C283}"/>
              </a:ext>
            </a:extLst>
          </p:cNvPr>
          <p:cNvSpPr/>
          <p:nvPr userDrawn="1"/>
        </p:nvSpPr>
        <p:spPr>
          <a:xfrm>
            <a:off x="1474076" y="3442428"/>
            <a:ext cx="5856889" cy="918281"/>
          </a:xfrm>
          <a:prstGeom prst="round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A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867875" y="924947"/>
            <a:ext cx="7358063" cy="639977"/>
          </a:xfrm>
          <a:prstGeom prst="rect">
            <a:avLst/>
          </a:prstGeom>
        </p:spPr>
        <p:txBody>
          <a:bodyPr anchor="b"/>
          <a:lstStyle>
            <a:lvl1pPr>
              <a:defRPr sz="38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344250" y="1860550"/>
            <a:ext cx="4405313" cy="407988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600"/>
              </a:spcAft>
              <a:buNone/>
              <a:defRPr>
                <a:latin typeface="Open Sans"/>
              </a:defRPr>
            </a:lvl1pPr>
            <a:lvl5pPr>
              <a:defRPr/>
            </a:lvl5pPr>
          </a:lstStyle>
          <a:p>
            <a:pPr lvl="0"/>
            <a:r>
              <a:rPr lang="en-GB" dirty="0"/>
              <a:t>Authors/sub-title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016" y="3442428"/>
            <a:ext cx="1983145" cy="8992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72" y="3470732"/>
            <a:ext cx="2738847" cy="81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88064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669727" y="64871"/>
            <a:ext cx="7804548" cy="654100"/>
          </a:xfrm>
          <a:prstGeom prst="rect">
            <a:avLst/>
          </a:prstGeom>
        </p:spPr>
        <p:txBody>
          <a:bodyPr/>
          <a:lstStyle/>
          <a:p>
            <a:r>
              <a:rPr dirty="0"/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7" y="816253"/>
            <a:ext cx="7804547" cy="3233663"/>
          </a:xfrm>
          <a:prstGeom prst="rect">
            <a:avLst/>
          </a:prstGeom>
        </p:spPr>
        <p:txBody>
          <a:bodyPr anchor="t"/>
          <a:lstStyle>
            <a:lvl1pPr>
              <a:spcBef>
                <a:spcPts val="0"/>
              </a:spcBef>
              <a:spcAft>
                <a:spcPts val="1200"/>
              </a:spcAft>
              <a:buSzPct val="120000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marL="557802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800">
                <a:latin typeface="Open Sans"/>
                <a:ea typeface="Open Sans"/>
                <a:cs typeface="Open Sans"/>
                <a:sym typeface="Open Sans"/>
              </a:defRPr>
            </a:lvl2pPr>
            <a:lvl3pPr marL="836704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600">
                <a:latin typeface="Open Sans"/>
                <a:ea typeface="Open Sans"/>
                <a:cs typeface="Open Sans"/>
                <a:sym typeface="Open Sans"/>
              </a:defRPr>
            </a:lvl3pPr>
            <a:lvl4pPr marL="1115606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400">
                <a:latin typeface="Open Sans"/>
                <a:ea typeface="Open Sans"/>
                <a:cs typeface="Open Sans"/>
                <a:sym typeface="Open Sans"/>
              </a:defRPr>
            </a:lvl4pPr>
            <a:lvl5pPr marL="1394507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400">
                <a:latin typeface="Open Sans"/>
                <a:ea typeface="Open Sans"/>
                <a:cs typeface="Open Sans"/>
                <a:sym typeface="Open Sans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5152"/>
            <a:ext cx="1458506" cy="6613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824" y="4511025"/>
            <a:ext cx="2138176" cy="635509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Bullets 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B718A417-C800-5F39-9392-A1FCC8F6A8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89B741-AF8A-CC1B-482B-1D64D0F399D2}"/>
              </a:ext>
            </a:extLst>
          </p:cNvPr>
          <p:cNvSpPr/>
          <p:nvPr userDrawn="1"/>
        </p:nvSpPr>
        <p:spPr>
          <a:xfrm>
            <a:off x="6967538" y="4478807"/>
            <a:ext cx="2176462" cy="664693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A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669727" y="64871"/>
            <a:ext cx="7804548" cy="6541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7" y="816253"/>
            <a:ext cx="7804547" cy="3233663"/>
          </a:xfrm>
          <a:prstGeom prst="rect">
            <a:avLst/>
          </a:prstGeom>
        </p:spPr>
        <p:txBody>
          <a:bodyPr anchor="t"/>
          <a:lstStyle>
            <a:lvl1pPr>
              <a:spcBef>
                <a:spcPts val="0"/>
              </a:spcBef>
              <a:spcAft>
                <a:spcPts val="1200"/>
              </a:spcAft>
              <a:buSzPct val="120000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marL="557802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800">
                <a:latin typeface="Open Sans"/>
                <a:ea typeface="Open Sans"/>
                <a:cs typeface="Open Sans"/>
                <a:sym typeface="Open Sans"/>
              </a:defRPr>
            </a:lvl2pPr>
            <a:lvl3pPr marL="836704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600">
                <a:latin typeface="Open Sans"/>
                <a:ea typeface="Open Sans"/>
                <a:cs typeface="Open Sans"/>
                <a:sym typeface="Open Sans"/>
              </a:defRPr>
            </a:lvl3pPr>
            <a:lvl4pPr marL="1115606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400">
                <a:latin typeface="Open Sans"/>
                <a:ea typeface="Open Sans"/>
                <a:cs typeface="Open Sans"/>
                <a:sym typeface="Open Sans"/>
              </a:defRPr>
            </a:lvl4pPr>
            <a:lvl5pPr marL="1394507" indent="-278902">
              <a:spcBef>
                <a:spcPts val="0"/>
              </a:spcBef>
              <a:spcAft>
                <a:spcPts val="600"/>
              </a:spcAft>
              <a:buFontTx/>
              <a:buChar char="-"/>
              <a:defRPr sz="1400">
                <a:latin typeface="Open Sans"/>
                <a:ea typeface="Open Sans"/>
                <a:cs typeface="Open Sans"/>
                <a:sym typeface="Open Sans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0594"/>
            <a:ext cx="1458506" cy="6613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824" y="4505310"/>
            <a:ext cx="2138176" cy="63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6576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ck 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566108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White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57284" y="4902400"/>
            <a:ext cx="224673" cy="2182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639495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669729" y="381877"/>
            <a:ext cx="7804547" cy="6426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717783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149169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867875" y="924947"/>
            <a:ext cx="7358063" cy="639977"/>
          </a:xfrm>
          <a:prstGeom prst="rect">
            <a:avLst/>
          </a:prstGeom>
        </p:spPr>
        <p:txBody>
          <a:bodyPr anchor="b"/>
          <a:lstStyle>
            <a:lvl1pPr>
              <a:defRPr sz="38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344250" y="1860550"/>
            <a:ext cx="4405313" cy="407988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600"/>
              </a:spcAft>
              <a:buNone/>
              <a:defRPr>
                <a:latin typeface="Open Sans"/>
              </a:defRPr>
            </a:lvl1pPr>
            <a:lvl5pPr>
              <a:defRPr/>
            </a:lvl5pPr>
          </a:lstStyle>
          <a:p>
            <a:pPr lvl="0"/>
            <a:r>
              <a:rPr lang="en-GB" dirty="0"/>
              <a:t>Authors/sub-title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016" y="3442428"/>
            <a:ext cx="1983145" cy="8992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72" y="3423434"/>
            <a:ext cx="2738847" cy="81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67488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09D5F425-26AD-484E-997D-DB740416192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491"/>
            <a:ext cx="9144000" cy="5219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43F0D8B-2C85-495F-95DB-2FC430A5C283}"/>
              </a:ext>
            </a:extLst>
          </p:cNvPr>
          <p:cNvSpPr/>
          <p:nvPr userDrawn="1"/>
        </p:nvSpPr>
        <p:spPr>
          <a:xfrm>
            <a:off x="1474076" y="3442428"/>
            <a:ext cx="5856889" cy="918281"/>
          </a:xfrm>
          <a:prstGeom prst="round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A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867875" y="924947"/>
            <a:ext cx="7358063" cy="639977"/>
          </a:xfrm>
          <a:prstGeom prst="rect">
            <a:avLst/>
          </a:prstGeom>
        </p:spPr>
        <p:txBody>
          <a:bodyPr anchor="b"/>
          <a:lstStyle>
            <a:lvl1pPr>
              <a:defRPr sz="38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344250" y="1860550"/>
            <a:ext cx="4405313" cy="407988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600"/>
              </a:spcAft>
              <a:buNone/>
              <a:defRPr>
                <a:latin typeface="Open Sans"/>
              </a:defRPr>
            </a:lvl1pPr>
            <a:lvl5pPr>
              <a:defRPr/>
            </a:lvl5pPr>
          </a:lstStyle>
          <a:p>
            <a:pPr lvl="0"/>
            <a:r>
              <a:rPr lang="en-GB" dirty="0"/>
              <a:t>Authors/sub-title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016" y="3442428"/>
            <a:ext cx="1983145" cy="8992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72" y="3470732"/>
            <a:ext cx="2738847" cy="81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74571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669727" y="376164"/>
            <a:ext cx="7804548" cy="6541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9" y="1030267"/>
            <a:ext cx="7804547" cy="3233663"/>
          </a:xfrm>
          <a:prstGeom prst="rect">
            <a:avLst/>
          </a:prstGeom>
        </p:spPr>
        <p:txBody>
          <a:bodyPr anchor="t"/>
          <a:lstStyle>
            <a:lvl1pPr>
              <a:spcBef>
                <a:spcPts val="0"/>
              </a:spcBef>
              <a:spcAft>
                <a:spcPts val="1200"/>
              </a:spcAft>
              <a:buSzPct val="120000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marL="557774" indent="-278888">
              <a:spcBef>
                <a:spcPts val="0"/>
              </a:spcBef>
              <a:spcAft>
                <a:spcPts val="600"/>
              </a:spcAft>
              <a:buFontTx/>
              <a:buChar char="-"/>
              <a:defRPr sz="1800">
                <a:latin typeface="Open Sans"/>
                <a:ea typeface="Open Sans"/>
                <a:cs typeface="Open Sans"/>
                <a:sym typeface="Open Sans"/>
              </a:defRPr>
            </a:lvl2pPr>
            <a:lvl3pPr marL="836662" indent="-278888">
              <a:spcBef>
                <a:spcPts val="0"/>
              </a:spcBef>
              <a:spcAft>
                <a:spcPts val="600"/>
              </a:spcAft>
              <a:buFontTx/>
              <a:buChar char="-"/>
              <a:defRPr sz="1600">
                <a:latin typeface="Open Sans"/>
                <a:ea typeface="Open Sans"/>
                <a:cs typeface="Open Sans"/>
                <a:sym typeface="Open Sans"/>
              </a:defRPr>
            </a:lvl3pPr>
            <a:lvl4pPr marL="1115550" indent="-278888">
              <a:spcBef>
                <a:spcPts val="0"/>
              </a:spcBef>
              <a:spcAft>
                <a:spcPts val="600"/>
              </a:spcAft>
              <a:buFontTx/>
              <a:buChar char="-"/>
              <a:defRPr sz="1600">
                <a:latin typeface="Open Sans"/>
                <a:ea typeface="Open Sans"/>
                <a:cs typeface="Open Sans"/>
                <a:sym typeface="Open Sans"/>
              </a:defRPr>
            </a:lvl4pPr>
            <a:lvl5pPr marL="1394438" indent="-278888">
              <a:spcBef>
                <a:spcPts val="0"/>
              </a:spcBef>
              <a:spcAft>
                <a:spcPts val="600"/>
              </a:spcAft>
              <a:buFontTx/>
              <a:buChar char="-"/>
              <a:defRPr sz="1600">
                <a:latin typeface="Open Sans"/>
                <a:ea typeface="Open Sans"/>
                <a:cs typeface="Open Sans"/>
                <a:sym typeface="Open Sans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85154"/>
            <a:ext cx="1458506" cy="6613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825" y="4511027"/>
            <a:ext cx="2138176" cy="63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80351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Title &amp; Bullets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312E408D-3F32-4803-BA90-D00167D82C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491"/>
            <a:ext cx="9144000" cy="5219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669727" y="376164"/>
            <a:ext cx="7804548" cy="6541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9" y="1030267"/>
            <a:ext cx="7804547" cy="3233663"/>
          </a:xfrm>
          <a:prstGeom prst="rect">
            <a:avLst/>
          </a:prstGeom>
        </p:spPr>
        <p:txBody>
          <a:bodyPr anchor="t"/>
          <a:lstStyle>
            <a:lvl1pPr>
              <a:spcBef>
                <a:spcPts val="0"/>
              </a:spcBef>
              <a:spcAft>
                <a:spcPts val="1200"/>
              </a:spcAft>
              <a:buSzPct val="120000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marL="557774" indent="-278888">
              <a:spcBef>
                <a:spcPts val="0"/>
              </a:spcBef>
              <a:spcAft>
                <a:spcPts val="600"/>
              </a:spcAft>
              <a:buFontTx/>
              <a:buChar char="-"/>
              <a:defRPr sz="1800">
                <a:latin typeface="Open Sans"/>
                <a:ea typeface="Open Sans"/>
                <a:cs typeface="Open Sans"/>
                <a:sym typeface="Open Sans"/>
              </a:defRPr>
            </a:lvl2pPr>
            <a:lvl3pPr marL="836662" indent="-278888">
              <a:spcBef>
                <a:spcPts val="0"/>
              </a:spcBef>
              <a:spcAft>
                <a:spcPts val="600"/>
              </a:spcAft>
              <a:buFontTx/>
              <a:buChar char="-"/>
              <a:defRPr sz="1600">
                <a:latin typeface="Open Sans"/>
                <a:ea typeface="Open Sans"/>
                <a:cs typeface="Open Sans"/>
                <a:sym typeface="Open Sans"/>
              </a:defRPr>
            </a:lvl3pPr>
            <a:lvl4pPr marL="1115550" indent="-278888">
              <a:spcBef>
                <a:spcPts val="0"/>
              </a:spcBef>
              <a:spcAft>
                <a:spcPts val="600"/>
              </a:spcAft>
              <a:buFontTx/>
              <a:buChar char="-"/>
              <a:defRPr sz="1600">
                <a:latin typeface="Open Sans"/>
                <a:ea typeface="Open Sans"/>
                <a:cs typeface="Open Sans"/>
                <a:sym typeface="Open Sans"/>
              </a:defRPr>
            </a:lvl4pPr>
            <a:lvl5pPr marL="1394438" indent="-278888">
              <a:spcBef>
                <a:spcPts val="0"/>
              </a:spcBef>
              <a:spcAft>
                <a:spcPts val="600"/>
              </a:spcAft>
              <a:buFontTx/>
              <a:buChar char="-"/>
              <a:defRPr sz="1600">
                <a:latin typeface="Open Sans"/>
                <a:ea typeface="Open Sans"/>
                <a:cs typeface="Open Sans"/>
                <a:sym typeface="Open Sans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85154"/>
            <a:ext cx="1458506" cy="6613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825" y="4511027"/>
            <a:ext cx="2138176" cy="63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31402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3937E-BAAB-40A2-A61A-DEE7D4967BE0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77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69727" y="133945"/>
            <a:ext cx="7804547" cy="1138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5" tIns="31875" rIns="31875" bIns="31875" anchor="ctr">
            <a:normAutofit/>
          </a:bodyPr>
          <a:lstStyle/>
          <a:p>
            <a:r>
              <a:rPr dirty="0"/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7" y="1366242"/>
            <a:ext cx="7804547" cy="3315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5" tIns="31875" rIns="31875" bIns="31875" anchor="ctr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58887" y="4902400"/>
            <a:ext cx="221467" cy="218261"/>
          </a:xfrm>
          <a:prstGeom prst="rect">
            <a:avLst/>
          </a:prstGeom>
          <a:ln w="12700">
            <a:miter lim="400000"/>
          </a:ln>
        </p:spPr>
        <p:txBody>
          <a:bodyPr wrap="none" lIns="31875" tIns="31875" rIns="31875" bIns="31875">
            <a:spAutoFit/>
          </a:bodyPr>
          <a:lstStyle>
            <a:lvl1pPr>
              <a:defRPr sz="10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3" r:id="rId2"/>
    <p:sldLayoutId id="2147483658" r:id="rId3"/>
    <p:sldLayoutId id="2147483656" r:id="rId4"/>
    <p:sldLayoutId id="2147483659" r:id="rId5"/>
    <p:sldLayoutId id="2147483661" r:id="rId6"/>
  </p:sldLayoutIdLst>
  <p:transition spd="med"/>
  <p:txStyles>
    <p:titleStyle>
      <a:lvl1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1pPr>
      <a:lvl2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2pPr>
      <a:lvl3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3pPr>
      <a:lvl4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4pPr>
      <a:lvl5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5pPr>
      <a:lvl6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6pPr>
      <a:lvl7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7pPr>
      <a:lvl8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8pPr>
      <a:lvl9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9pPr>
    </p:titleStyle>
    <p:bodyStyle>
      <a:lvl1pPr marL="278902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557802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836704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115606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394507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673408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1952310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231211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510112" marR="0" indent="-278902" algn="l" defTabSz="366556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43434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28687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30305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57374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717175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860609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004046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147480" algn="ctr" defTabSz="3665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69729" y="133947"/>
            <a:ext cx="7804547" cy="1138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4" tIns="31874" rIns="31874" bIns="31874" anchor="ctr">
            <a:normAutofit/>
          </a:bodyPr>
          <a:lstStyle/>
          <a:p>
            <a:r>
              <a:rPr dirty="0"/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9" y="1366243"/>
            <a:ext cx="7804547" cy="3315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4" tIns="31874" rIns="31874" bIns="31874" anchor="ctr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58889" y="4902402"/>
            <a:ext cx="221467" cy="218261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lvl1pPr>
              <a:defRPr sz="10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526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transition spd="med"/>
  <p:hf sldNum="0" hdr="0" ftr="0" dt="0"/>
  <p:txStyles>
    <p:titleStyle>
      <a:lvl1pPr marL="0" marR="0" indent="0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1pPr>
      <a:lvl2pPr marL="0" marR="0" indent="0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2pPr>
      <a:lvl3pPr marL="0" marR="0" indent="0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3pPr>
      <a:lvl4pPr marL="0" marR="0" indent="0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4pPr>
      <a:lvl5pPr marL="0" marR="0" indent="0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5pPr>
      <a:lvl6pPr marL="0" marR="0" indent="0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6pPr>
      <a:lvl7pPr marL="0" marR="0" indent="0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7pPr>
      <a:lvl8pPr marL="0" marR="0" indent="0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8pPr>
      <a:lvl9pPr marL="0" marR="0" indent="0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9pPr>
    </p:titleStyle>
    <p:bodyStyle>
      <a:lvl1pPr marL="278888" marR="0" indent="-278888" algn="l" defTabSz="366538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557774" marR="0" indent="-278888" algn="l" defTabSz="366538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836662" marR="0" indent="-278888" algn="l" defTabSz="366538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115550" marR="0" indent="-278888" algn="l" defTabSz="366538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394438" marR="0" indent="-278888" algn="l" defTabSz="366538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673324" marR="0" indent="-278888" algn="l" defTabSz="366538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1952213" marR="0" indent="-278888" algn="l" defTabSz="366538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231100" marR="0" indent="-278888" algn="l" defTabSz="366538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509986" marR="0" indent="-278888" algn="l" defTabSz="366538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145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43428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286856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30284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573712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717139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860567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003996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147422" algn="ctr" defTabSz="36653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logbook.virgo-gw.eu/virgo/?r=3798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journals.aps.org/prd/pdf/10.1103/PhysRevD.102.062003" TargetMode="External"/><Relationship Id="rId7" Type="http://schemas.openxmlformats.org/officeDocument/2006/relationships/image" Target="../media/image16.png"/><Relationship Id="rId12" Type="http://schemas.openxmlformats.org/officeDocument/2006/relationships/hyperlink" Target="https://apps.et-gw.eu/tds/?content=3&amp;r=1788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hyperlink" Target="https://apps.et-gw.eu/tds/?content=3&amp;r=17853" TargetMode="External"/><Relationship Id="rId5" Type="http://schemas.openxmlformats.org/officeDocument/2006/relationships/image" Target="../media/image14.png"/><Relationship Id="rId10" Type="http://schemas.openxmlformats.org/officeDocument/2006/relationships/hyperlink" Target="https://dcc.ligo.org/G2200844" TargetMode="External"/><Relationship Id="rId4" Type="http://schemas.openxmlformats.org/officeDocument/2006/relationships/image" Target="../media/image13.png"/><Relationship Id="rId9" Type="http://schemas.openxmlformats.org/officeDocument/2006/relationships/hyperlink" Target="https://www.gravity.phys.titech.ac.jp/GWADW2022/talks/Polini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cc.ligo.org/LIGO-G210110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et-gw.eu/tds/?content=3&amp;r=17853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tds.virgo-gw.eu/?content=3&amp;r=20526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et-gw.eu/tds/?content=3&amp;r=17713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ravity.phys.titech.ac.jp/GWADW2022/talks/Badaracco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87D8657-AE2D-AF06-31E8-55B78B874E6D}"/>
              </a:ext>
            </a:extLst>
          </p:cNvPr>
          <p:cNvSpPr txBox="1">
            <a:spLocks/>
          </p:cNvSpPr>
          <p:nvPr/>
        </p:nvSpPr>
        <p:spPr>
          <a:xfrm>
            <a:off x="669726" y="665982"/>
            <a:ext cx="7804548" cy="1359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5" tIns="31875" rIns="31875" bIns="31875" anchor="b">
            <a:normAutofit fontScale="90000" lnSpcReduction="20000"/>
          </a:bodyPr>
          <a:lstStyle>
            <a:lvl1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hangingPunct="1"/>
            <a:r>
              <a:rPr lang="en-US" b="1" dirty="0"/>
              <a:t>Low-frequency controls noise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Urgent tasks and cross-division work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1CBFA2A-E30E-50DE-6FDC-70D257C12F78}"/>
              </a:ext>
            </a:extLst>
          </p:cNvPr>
          <p:cNvSpPr txBox="1">
            <a:spLocks/>
          </p:cNvSpPr>
          <p:nvPr/>
        </p:nvSpPr>
        <p:spPr>
          <a:xfrm>
            <a:off x="718604" y="2025033"/>
            <a:ext cx="7889057" cy="1737650"/>
          </a:xfrm>
          <a:prstGeom prst="rect">
            <a:avLst/>
          </a:prstGeom>
        </p:spPr>
        <p:txBody>
          <a:bodyPr>
            <a:normAutofit/>
          </a:bodyPr>
          <a:lstStyle>
            <a:lvl1pPr marL="278902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557802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836704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115606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394507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673408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952310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231211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510112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hangingPunct="1">
              <a:spcBef>
                <a:spcPts val="600"/>
              </a:spcBef>
              <a:buFontTx/>
              <a:buNone/>
            </a:pPr>
            <a:endParaRPr lang="en-US" dirty="0"/>
          </a:p>
          <a:p>
            <a:pPr marL="0" indent="0" hangingPunct="1">
              <a:spcBef>
                <a:spcPts val="600"/>
              </a:spcBef>
              <a:buFontTx/>
              <a:buNone/>
            </a:pPr>
            <a:r>
              <a:rPr lang="en-US" dirty="0"/>
              <a:t>ANM meeting											Conor Mow-Lowry</a:t>
            </a:r>
          </a:p>
          <a:p>
            <a:pPr marL="0" indent="0" hangingPunct="1">
              <a:spcBef>
                <a:spcPts val="600"/>
              </a:spcBef>
              <a:buFontTx/>
              <a:buNone/>
            </a:pPr>
            <a:r>
              <a:rPr lang="en-US" dirty="0"/>
              <a:t>June 10, 2022													Kate Dooley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3F4A7B-A233-F142-58BA-2A7234D16B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941" y="3479261"/>
            <a:ext cx="885754" cy="8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1221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C6C4E-8B5D-6154-8E3C-8DDD2F5E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Recipe for reducing ‘controls’ noise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5EDCBC-03FE-7963-6FE3-5281FC32E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7" y="816253"/>
            <a:ext cx="7804547" cy="377098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Input motion</a:t>
            </a:r>
          </a:p>
          <a:p>
            <a:pPr lvl="1"/>
            <a:r>
              <a:rPr lang="en-US" dirty="0"/>
              <a:t>Underground, seismic platforms, soft suspensions</a:t>
            </a:r>
          </a:p>
          <a:p>
            <a:r>
              <a:rPr lang="en-US" dirty="0"/>
              <a:t>Mechatronic design</a:t>
            </a:r>
          </a:p>
          <a:p>
            <a:pPr lvl="1"/>
            <a:r>
              <a:rPr lang="en-US" dirty="0"/>
              <a:t>Payload dynamics, controls co-design, function + performance</a:t>
            </a:r>
          </a:p>
          <a:p>
            <a:r>
              <a:rPr lang="en-US" dirty="0"/>
              <a:t>Inter-platform motion</a:t>
            </a:r>
          </a:p>
          <a:p>
            <a:pPr lvl="1"/>
            <a:r>
              <a:rPr lang="en-US" dirty="0"/>
              <a:t>Corner-station </a:t>
            </a:r>
            <a:r>
              <a:rPr lang="en-US" dirty="0" err="1"/>
              <a:t>DoFs</a:t>
            </a:r>
            <a:r>
              <a:rPr lang="en-US" dirty="0"/>
              <a:t>, suspended benches, at least L+P+Y</a:t>
            </a:r>
          </a:p>
          <a:p>
            <a:endParaRPr lang="en-US" dirty="0"/>
          </a:p>
          <a:p>
            <a:r>
              <a:rPr lang="en-US" dirty="0"/>
              <a:t>Flow of requirements </a:t>
            </a:r>
          </a:p>
          <a:p>
            <a:pPr lvl="1"/>
            <a:r>
              <a:rPr lang="en-US" dirty="0"/>
              <a:t>Iterate with sub-system performance capabilities</a:t>
            </a:r>
          </a:p>
          <a:p>
            <a:r>
              <a:rPr lang="en-US" dirty="0"/>
              <a:t>‘Proper’ MIMO control</a:t>
            </a:r>
          </a:p>
          <a:p>
            <a:pPr lvl="1"/>
            <a:r>
              <a:rPr lang="en-AU" dirty="0"/>
              <a:t>Accelerate design, use information better before it is entangled.</a:t>
            </a:r>
          </a:p>
        </p:txBody>
      </p:sp>
    </p:spTree>
    <p:extLst>
      <p:ext uri="{BB962C8B-B14F-4D97-AF65-F5344CB8AC3E}">
        <p14:creationId xmlns:p14="http://schemas.microsoft.com/office/powerpoint/2010/main" val="99145967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0D7C4C7-CB29-4CD8-BC85-E1AB4C220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4000" y="247696"/>
            <a:ext cx="8070513" cy="48222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713C18-AEBB-0307-684F-CBA35C94CD74}"/>
              </a:ext>
            </a:extLst>
          </p:cNvPr>
          <p:cNvSpPr txBox="1"/>
          <p:nvPr/>
        </p:nvSpPr>
        <p:spPr>
          <a:xfrm>
            <a:off x="6624000" y="4820335"/>
            <a:ext cx="246240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200" b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Martynov</a:t>
            </a:r>
            <a:r>
              <a:rPr lang="en-AU" sz="12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, Virgo log 37982</a:t>
            </a:r>
            <a:endParaRPr lang="en-AU" sz="12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36128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19D9A3-444D-9BC9-D01B-76ECD62FA8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21" y="0"/>
            <a:ext cx="7413557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9C0697-31C9-CA6C-DAA8-7F9B9C9F41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13" y="-96984"/>
            <a:ext cx="74103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317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D56F2-43D0-16E2-3286-C3E3F19B7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isn’t Controls Noise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98F7F-E237-89DB-6ED9-E5ACCEBE8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3868" y="950750"/>
            <a:ext cx="3315929" cy="3400425"/>
          </a:xfrm>
        </p:spPr>
        <p:txBody>
          <a:bodyPr>
            <a:normAutofit/>
          </a:bodyPr>
          <a:lstStyle/>
          <a:p>
            <a:r>
              <a:rPr lang="en-US" sz="1800" dirty="0"/>
              <a:t>‘Fundamental’ noises are</a:t>
            </a:r>
            <a:r>
              <a:rPr lang="en-AU" sz="1800" dirty="0"/>
              <a:t> not show-stoppers for ET.</a:t>
            </a:r>
          </a:p>
          <a:p>
            <a:r>
              <a:rPr lang="en-AU" sz="1800" dirty="0"/>
              <a:t>Uncertainty about mirror temperature + thermal noise</a:t>
            </a:r>
          </a:p>
          <a:p>
            <a:r>
              <a:rPr lang="en-AU" sz="1800" dirty="0"/>
              <a:t>Newtonian noise needs site-specific models + mitigation models.</a:t>
            </a:r>
            <a:endParaRPr lang="en-US" sz="180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AA49F73-6740-ABB6-7CF7-34E4EA69E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9797" y="816253"/>
            <a:ext cx="5441324" cy="362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1884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754B60-96D9-DD21-823A-BAE6B2BC5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27" y="203859"/>
            <a:ext cx="7804548" cy="654100"/>
          </a:xfrm>
        </p:spPr>
        <p:txBody>
          <a:bodyPr/>
          <a:lstStyle/>
          <a:p>
            <a:r>
              <a:rPr lang="en-US" dirty="0"/>
              <a:t>Controls noise and Inter-platform motion</a:t>
            </a:r>
            <a:endParaRPr lang="en-A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93411-4DAB-190F-ECA0-F6D146367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7" y="1028397"/>
            <a:ext cx="7804547" cy="3233663"/>
          </a:xfrm>
        </p:spPr>
        <p:txBody>
          <a:bodyPr/>
          <a:lstStyle/>
          <a:p>
            <a:r>
              <a:rPr lang="en-US" dirty="0"/>
              <a:t>Naturally interlinked topics</a:t>
            </a:r>
            <a:endParaRPr lang="en-AU" dirty="0"/>
          </a:p>
          <a:p>
            <a:r>
              <a:rPr lang="en-AU" dirty="0"/>
              <a:t>IPM focusses more on </a:t>
            </a:r>
            <a:r>
              <a:rPr lang="en-AU" b="1" dirty="0">
                <a:solidFill>
                  <a:schemeClr val="accent5">
                    <a:lumMod val="50000"/>
                  </a:schemeClr>
                </a:solidFill>
              </a:rPr>
              <a:t>inputs</a:t>
            </a:r>
            <a:r>
              <a:rPr lang="en-AU" dirty="0"/>
              <a:t> (noise and motion) and novel </a:t>
            </a:r>
            <a:r>
              <a:rPr lang="en-AU" b="1" dirty="0">
                <a:solidFill>
                  <a:schemeClr val="accent5">
                    <a:lumMod val="50000"/>
                  </a:schemeClr>
                </a:solidFill>
              </a:rPr>
              <a:t>sensors </a:t>
            </a:r>
          </a:p>
          <a:p>
            <a:r>
              <a:rPr lang="en-AU" dirty="0"/>
              <a:t>Controls noise focusses more on </a:t>
            </a:r>
            <a:r>
              <a:rPr lang="en-AU" b="1" dirty="0">
                <a:solidFill>
                  <a:schemeClr val="accent1">
                    <a:lumMod val="50000"/>
                  </a:schemeClr>
                </a:solidFill>
              </a:rPr>
              <a:t>requirements</a:t>
            </a:r>
            <a:r>
              <a:rPr lang="en-AU" dirty="0"/>
              <a:t> and control </a:t>
            </a:r>
            <a:r>
              <a:rPr lang="en-AU" b="1" dirty="0">
                <a:solidFill>
                  <a:schemeClr val="accent1">
                    <a:lumMod val="50000"/>
                  </a:schemeClr>
                </a:solidFill>
              </a:rPr>
              <a:t>strategies</a:t>
            </a:r>
          </a:p>
          <a:p>
            <a:endParaRPr lang="en-AU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AU" dirty="0"/>
              <a:t>Both need </a:t>
            </a:r>
            <a:r>
              <a:rPr lang="en-AU" b="1" dirty="0">
                <a:solidFill>
                  <a:schemeClr val="accent2">
                    <a:lumMod val="50000"/>
                  </a:schemeClr>
                </a:solidFill>
              </a:rPr>
              <a:t>modelling tools </a:t>
            </a:r>
            <a:r>
              <a:rPr lang="en-AU" dirty="0"/>
              <a:t>and </a:t>
            </a:r>
            <a:r>
              <a:rPr lang="en-AU" b="1" dirty="0">
                <a:solidFill>
                  <a:schemeClr val="accent2">
                    <a:lumMod val="50000"/>
                  </a:schemeClr>
                </a:solidFill>
              </a:rPr>
              <a:t>cross-division engagement 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99445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0C2611-9722-FD7F-BC86-32AA21DAB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26" y="60540"/>
            <a:ext cx="7804547" cy="642674"/>
          </a:xfrm>
        </p:spPr>
        <p:txBody>
          <a:bodyPr/>
          <a:lstStyle/>
          <a:p>
            <a:r>
              <a:rPr lang="en-US" dirty="0"/>
              <a:t>The four horsemen of technical noise</a:t>
            </a:r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FA9F6-7454-3FD9-4C1E-2C13C7F6D6E7}"/>
              </a:ext>
            </a:extLst>
          </p:cNvPr>
          <p:cNvSpPr txBox="1"/>
          <p:nvPr/>
        </p:nvSpPr>
        <p:spPr>
          <a:xfrm>
            <a:off x="1433511" y="2240152"/>
            <a:ext cx="1764010" cy="261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11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PRD 102, 062003 (2020)</a:t>
            </a:r>
            <a:endParaRPr lang="en-AU" sz="11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E4AC57-608D-2383-036B-25784005D258}"/>
              </a:ext>
            </a:extLst>
          </p:cNvPr>
          <p:cNvSpPr txBox="1"/>
          <p:nvPr/>
        </p:nvSpPr>
        <p:spPr>
          <a:xfrm>
            <a:off x="923539" y="2407303"/>
            <a:ext cx="2749151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t">
            <a:spAutoFit/>
          </a:bodyPr>
          <a:lstStyle/>
          <a:p>
            <a:pPr indent="0" algn="l" defTabSz="584200"/>
            <a:r>
              <a:rPr lang="en-US" sz="1800" b="0" dirty="0">
                <a:latin typeface="Open Sans"/>
              </a:rPr>
              <a:t>Alignment controls (ASC)</a:t>
            </a:r>
            <a:endParaRPr lang="en-AU" sz="1800" b="0" dirty="0">
              <a:latin typeface="Open San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7F98D8B-9C91-561E-59FC-C62FC287614D}"/>
              </a:ext>
            </a:extLst>
          </p:cNvPr>
          <p:cNvGrpSpPr/>
          <p:nvPr/>
        </p:nvGrpSpPr>
        <p:grpSpPr>
          <a:xfrm>
            <a:off x="1286330" y="625622"/>
            <a:ext cx="1884242" cy="1646886"/>
            <a:chOff x="1003599" y="703214"/>
            <a:chExt cx="1884242" cy="164688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C494A8C-6A26-5B46-6114-88BD9A92E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3599" y="703214"/>
              <a:ext cx="1884242" cy="1646886"/>
            </a:xfrm>
            <a:prstGeom prst="rect">
              <a:avLst/>
            </a:prstGeom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916EDE7-A970-BDA2-72FB-E0E5A0C534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16856" y="1306168"/>
              <a:ext cx="776288" cy="119063"/>
            </a:xfrm>
            <a:prstGeom prst="straightConnector1">
              <a:avLst/>
            </a:prstGeom>
            <a:noFill/>
            <a:ln w="25400" cap="flat">
              <a:solidFill>
                <a:srgbClr val="C62828"/>
              </a:solidFill>
              <a:prstDash val="solid"/>
              <a:miter lim="400000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E9EBF4F-75CE-A12C-9B74-FEB5076DDE7F}"/>
              </a:ext>
            </a:extLst>
          </p:cNvPr>
          <p:cNvSpPr txBox="1"/>
          <p:nvPr/>
        </p:nvSpPr>
        <p:spPr>
          <a:xfrm>
            <a:off x="5093873" y="2404324"/>
            <a:ext cx="3284554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t">
            <a:spAutoFit/>
          </a:bodyPr>
          <a:lstStyle/>
          <a:p>
            <a:pPr indent="0" algn="l" defTabSz="584200"/>
            <a:r>
              <a:rPr lang="en-US" sz="1800" b="0" dirty="0">
                <a:latin typeface="Open Sans"/>
              </a:rPr>
              <a:t>Auxiliary length controls (LSC)</a:t>
            </a:r>
            <a:endParaRPr lang="en-AU" sz="1800" b="0" dirty="0">
              <a:latin typeface="Open San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114F1D1-690D-BE3E-1947-E306073A0689}"/>
              </a:ext>
            </a:extLst>
          </p:cNvPr>
          <p:cNvGrpSpPr/>
          <p:nvPr/>
        </p:nvGrpSpPr>
        <p:grpSpPr>
          <a:xfrm>
            <a:off x="5635096" y="630326"/>
            <a:ext cx="1939840" cy="1728353"/>
            <a:chOff x="5903394" y="630326"/>
            <a:chExt cx="1939840" cy="1728353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6678CF8-C423-87C7-AA7F-FB530ECB1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03394" y="630326"/>
              <a:ext cx="1939840" cy="1728353"/>
            </a:xfrm>
            <a:prstGeom prst="rect">
              <a:avLst/>
            </a:prstGeom>
          </p:spPr>
        </p:pic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7D3E1C5-3FC1-8B3A-8305-3C194303B20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9356" y="812800"/>
              <a:ext cx="919163" cy="328613"/>
            </a:xfrm>
            <a:prstGeom prst="straightConnector1">
              <a:avLst/>
            </a:prstGeom>
            <a:noFill/>
            <a:ln w="25400" cap="flat">
              <a:solidFill>
                <a:srgbClr val="E09F1E"/>
              </a:solidFill>
              <a:prstDash val="solid"/>
              <a:miter lim="400000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21981276-5A1D-5E7F-E9E6-4E5C3700E0BA}"/>
              </a:ext>
            </a:extLst>
          </p:cNvPr>
          <p:cNvSpPr txBox="1"/>
          <p:nvPr/>
        </p:nvSpPr>
        <p:spPr>
          <a:xfrm>
            <a:off x="6183025" y="4673249"/>
            <a:ext cx="1713611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t">
            <a:spAutoFit/>
          </a:bodyPr>
          <a:lstStyle/>
          <a:p>
            <a:pPr indent="0" algn="l" defTabSz="584200"/>
            <a:r>
              <a:rPr lang="en-US" sz="1800" b="0" dirty="0">
                <a:latin typeface="Open Sans"/>
              </a:rPr>
              <a:t>Scattered Light</a:t>
            </a:r>
            <a:endParaRPr lang="en-AU" sz="1800" b="0" dirty="0">
              <a:latin typeface="Open Sans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C97CEB7-3527-98E3-5191-FFA35A7B1897}"/>
              </a:ext>
            </a:extLst>
          </p:cNvPr>
          <p:cNvGrpSpPr/>
          <p:nvPr/>
        </p:nvGrpSpPr>
        <p:grpSpPr>
          <a:xfrm>
            <a:off x="1000125" y="2968510"/>
            <a:ext cx="2702164" cy="1519262"/>
            <a:chOff x="780284" y="2850409"/>
            <a:chExt cx="2702164" cy="1519262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0E111-E7D1-EB87-3756-D2CC0E22B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0284" y="2850409"/>
              <a:ext cx="2702164" cy="1519262"/>
            </a:xfrm>
            <a:prstGeom prst="rect">
              <a:avLst/>
            </a:prstGeom>
          </p:spPr>
        </p:pic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90ADD59-D396-0A0E-9103-4066F7984F7B}"/>
                </a:ext>
              </a:extLst>
            </p:cNvPr>
            <p:cNvCxnSpPr/>
            <p:nvPr/>
          </p:nvCxnSpPr>
          <p:spPr>
            <a:xfrm flipH="1">
              <a:off x="1000125" y="3175000"/>
              <a:ext cx="1391600" cy="339725"/>
            </a:xfrm>
            <a:prstGeom prst="straightConnector1">
              <a:avLst/>
            </a:prstGeom>
            <a:noFill/>
            <a:ln w="25400" cap="flat">
              <a:solidFill>
                <a:schemeClr val="accent1">
                  <a:lumMod val="40000"/>
                  <a:lumOff val="60000"/>
                </a:schemeClr>
              </a:solidFill>
              <a:prstDash val="solid"/>
              <a:miter lim="400000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FEEC2F0C-A16C-5B90-3876-2CC7F00DBD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5336" y="3063086"/>
            <a:ext cx="1764010" cy="14605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4F26EA8-0B47-99F7-85F9-0319212D81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2871" y="3063086"/>
            <a:ext cx="2166179" cy="134725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AD8D143-644F-2DC7-B130-500AC54D7473}"/>
              </a:ext>
            </a:extLst>
          </p:cNvPr>
          <p:cNvSpPr txBox="1"/>
          <p:nvPr/>
        </p:nvSpPr>
        <p:spPr>
          <a:xfrm>
            <a:off x="4914418" y="4456941"/>
            <a:ext cx="1645846" cy="261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050" b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9"/>
              </a:rPr>
              <a:t>Polini</a:t>
            </a:r>
            <a:r>
              <a:rPr lang="en-AU" sz="105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9"/>
              </a:rPr>
              <a:t> GWADW 2022</a:t>
            </a:r>
            <a:endParaRPr lang="en-AU" sz="105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A792FA-38BB-CAF6-DC9D-C0C0AF25286A}"/>
              </a:ext>
            </a:extLst>
          </p:cNvPr>
          <p:cNvSpPr txBox="1"/>
          <p:nvPr/>
        </p:nvSpPr>
        <p:spPr>
          <a:xfrm>
            <a:off x="6909296" y="4455989"/>
            <a:ext cx="1974680" cy="261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1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0"/>
              </a:rPr>
              <a:t>Siddharth GWADW 2022</a:t>
            </a:r>
            <a:endParaRPr lang="en-AU" sz="11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6B7F78C-A3F8-A1B5-A41A-08AB6515262C}"/>
              </a:ext>
            </a:extLst>
          </p:cNvPr>
          <p:cNvSpPr txBox="1"/>
          <p:nvPr/>
        </p:nvSpPr>
        <p:spPr>
          <a:xfrm>
            <a:off x="5878178" y="2241563"/>
            <a:ext cx="1764010" cy="261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11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PRD 102, 062003 (2020)</a:t>
            </a:r>
            <a:endParaRPr lang="en-AU" sz="11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B2CAD48-34BE-8A04-0695-766A0FB93CF8}"/>
              </a:ext>
            </a:extLst>
          </p:cNvPr>
          <p:cNvSpPr txBox="1"/>
          <p:nvPr/>
        </p:nvSpPr>
        <p:spPr>
          <a:xfrm>
            <a:off x="1211434" y="4691623"/>
            <a:ext cx="2425344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t">
            <a:spAutoFit/>
          </a:bodyPr>
          <a:lstStyle/>
          <a:p>
            <a:pPr indent="0" algn="l" defTabSz="584200"/>
            <a:r>
              <a:rPr lang="en-US" sz="1800" b="0" dirty="0">
                <a:latin typeface="Open Sans"/>
              </a:rPr>
              <a:t>Actuation noise (DAC)</a:t>
            </a:r>
            <a:endParaRPr lang="en-AU" sz="1800" b="0" dirty="0">
              <a:latin typeface="Open San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C5A7321-AE6C-DE49-3986-45456B68635E}"/>
              </a:ext>
            </a:extLst>
          </p:cNvPr>
          <p:cNvSpPr txBox="1"/>
          <p:nvPr/>
        </p:nvSpPr>
        <p:spPr>
          <a:xfrm>
            <a:off x="1211434" y="4460943"/>
            <a:ext cx="2425344" cy="261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1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1"/>
              </a:rPr>
              <a:t>Paolo </a:t>
            </a:r>
            <a:r>
              <a:rPr lang="en-US" sz="1100" b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1"/>
              </a:rPr>
              <a:t>Ruggi</a:t>
            </a:r>
            <a:r>
              <a:rPr lang="en-US" sz="11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1"/>
              </a:rPr>
              <a:t> 'Status of Virgo at LF'</a:t>
            </a:r>
            <a:endParaRPr lang="en-AU" sz="11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FA91F09-2E22-474E-901D-36EEC4C72FA8}"/>
              </a:ext>
            </a:extLst>
          </p:cNvPr>
          <p:cNvCxnSpPr>
            <a:cxnSpLocks/>
          </p:cNvCxnSpPr>
          <p:nvPr/>
        </p:nvCxnSpPr>
        <p:spPr>
          <a:xfrm>
            <a:off x="4324350" y="703214"/>
            <a:ext cx="0" cy="4294236"/>
          </a:xfrm>
          <a:prstGeom prst="line">
            <a:avLst/>
          </a:prstGeom>
          <a:noFill/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miter lim="400000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99DBC65-2E0B-7592-EC49-74C387A0C10C}"/>
              </a:ext>
            </a:extLst>
          </p:cNvPr>
          <p:cNvCxnSpPr>
            <a:cxnSpLocks/>
          </p:cNvCxnSpPr>
          <p:nvPr/>
        </p:nvCxnSpPr>
        <p:spPr>
          <a:xfrm flipH="1" flipV="1">
            <a:off x="378064" y="2842523"/>
            <a:ext cx="8324213" cy="7809"/>
          </a:xfrm>
          <a:prstGeom prst="line">
            <a:avLst/>
          </a:prstGeom>
          <a:noFill/>
          <a:ln w="25400" cap="flat">
            <a:solidFill>
              <a:schemeClr val="accent6">
                <a:lumMod val="60000"/>
                <a:lumOff val="40000"/>
              </a:schemeClr>
            </a:solidFill>
            <a:prstDash val="solid"/>
            <a:miter lim="400000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624295C-BB74-B31F-DC36-AC87B23AE02D}"/>
              </a:ext>
            </a:extLst>
          </p:cNvPr>
          <p:cNvSpPr txBox="1"/>
          <p:nvPr/>
        </p:nvSpPr>
        <p:spPr>
          <a:xfrm rot="21044194">
            <a:off x="2150616" y="2412297"/>
            <a:ext cx="4194070" cy="61293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da-DK" dirty="0">
                <a:hlinkClick r:id="rId12"/>
              </a:rPr>
              <a:t>ET at 3 Hz, GWADW</a:t>
            </a:r>
            <a:br>
              <a:rPr lang="da-DK" dirty="0"/>
            </a:br>
            <a:r>
              <a:rPr lang="da-DK" b="0" dirty="0"/>
              <a:t>https://apps.et-gw.eu/tds/?content=3&amp;r=17885</a:t>
            </a:r>
            <a:endParaRPr lang="en-AU" b="0" dirty="0"/>
          </a:p>
        </p:txBody>
      </p:sp>
    </p:spTree>
    <p:extLst>
      <p:ext uri="{BB962C8B-B14F-4D97-AF65-F5344CB8AC3E}">
        <p14:creationId xmlns:p14="http://schemas.microsoft.com/office/powerpoint/2010/main" val="14443805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5" grpId="0"/>
      <p:bldP spid="22" grpId="0"/>
      <p:bldP spid="30" grpId="0"/>
      <p:bldP spid="32" grpId="0"/>
      <p:bldP spid="35" grpId="0"/>
      <p:bldP spid="38" grpId="0"/>
      <p:bldP spid="39" grpId="0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1A1B-581D-AA12-39E1-C16FDDFB3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Sensing and Control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85DA7-6683-778E-54C6-08312AF3A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5" y="954918"/>
            <a:ext cx="7804547" cy="32336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Summary (Part I) of Apr. 2021 ET-LF workshop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0FFDDC8-ACA5-2414-0F21-541FAA2E97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83" y="1460231"/>
            <a:ext cx="7203233" cy="3046885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79A951-33AC-DBC6-32E1-0AACD2DC6356}"/>
              </a:ext>
            </a:extLst>
          </p:cNvPr>
          <p:cNvSpPr/>
          <p:nvPr/>
        </p:nvSpPr>
        <p:spPr>
          <a:xfrm>
            <a:off x="6905272" y="1062701"/>
            <a:ext cx="135325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0" dirty="0">
                <a:latin typeface="arial" panose="020B0604020202020204" pitchFamily="34" charset="0"/>
                <a:hlinkClick r:id="rId4" tooltip="LIGO-G2101104-v1"/>
              </a:rPr>
              <a:t>G2101104-v1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76014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1A1B-581D-AA12-39E1-C16FDDFB3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Sensing and Control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85DA7-6683-778E-54C6-08312AF3A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5" y="954918"/>
            <a:ext cx="7804547" cy="32336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Summary (Part I) of Apr. 2021 ET-LF workshop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9C547007-5109-739E-E5DA-4294FE39E4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059" y="1965057"/>
            <a:ext cx="4676942" cy="1978293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F23DC97-EB1F-5FB5-3AF5-B9D84D35241B}"/>
              </a:ext>
            </a:extLst>
          </p:cNvPr>
          <p:cNvSpPr txBox="1">
            <a:spLocks/>
          </p:cNvSpPr>
          <p:nvPr/>
        </p:nvSpPr>
        <p:spPr>
          <a:xfrm>
            <a:off x="669728" y="1965058"/>
            <a:ext cx="3673672" cy="2530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5" tIns="31875" rIns="31875" bIns="31875" anchor="t">
            <a:normAutofit/>
          </a:bodyPr>
          <a:lstStyle>
            <a:lvl1pPr marL="278902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2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557802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836704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1115606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1394507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1673408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952310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231211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510112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/>
            <a:r>
              <a:rPr lang="en-US" dirty="0"/>
              <a:t>The thinking since last year has evolved </a:t>
            </a:r>
          </a:p>
          <a:p>
            <a:pPr hangingPunct="1"/>
            <a:r>
              <a:rPr lang="en-US" dirty="0"/>
              <a:t>We now understand we can reduce mirror motion so much that barely any angular control is needed</a:t>
            </a: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32257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7A611-DAAC-4261-348F-E7694949ADA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9925" y="108730"/>
            <a:ext cx="7804150" cy="654050"/>
          </a:xfrm>
        </p:spPr>
        <p:txBody>
          <a:bodyPr/>
          <a:lstStyle/>
          <a:p>
            <a:r>
              <a:rPr lang="en-US" dirty="0"/>
              <a:t>ASC noise did not limit Virgo in O3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78B3DE-3331-2653-61CB-02A48DC5F01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839567" y="1202351"/>
            <a:ext cx="3014873" cy="3632200"/>
          </a:xfrm>
        </p:spPr>
        <p:txBody>
          <a:bodyPr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Payload dynamics intrinsically decouple length and angle.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Yaw = 10mHz (single wire)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Pitch = 60mHz (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below suspension point)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Relatively low arm cavity power.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E48B9C-CBC0-DAAB-1494-E532A69F2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" y="861764"/>
            <a:ext cx="5541035" cy="31153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96FA1C-F492-AACF-5DD7-942564B03CEC}"/>
              </a:ext>
            </a:extLst>
          </p:cNvPr>
          <p:cNvSpPr txBox="1"/>
          <p:nvPr/>
        </p:nvSpPr>
        <p:spPr>
          <a:xfrm>
            <a:off x="415937" y="3977150"/>
            <a:ext cx="505968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6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Paolo </a:t>
            </a:r>
            <a:r>
              <a:rPr lang="en-US" sz="1600" b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Ruggi</a:t>
            </a:r>
            <a:r>
              <a:rPr lang="en-US" sz="16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 'Status of Virgo at LF' at ANM call</a:t>
            </a:r>
            <a:endParaRPr lang="en-AU" sz="16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2B053B8-BEC5-98B2-7C6B-D91012646150}"/>
              </a:ext>
            </a:extLst>
          </p:cNvPr>
          <p:cNvCxnSpPr/>
          <p:nvPr/>
        </p:nvCxnSpPr>
        <p:spPr>
          <a:xfrm>
            <a:off x="703669" y="2272146"/>
            <a:ext cx="0" cy="9601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A7663D5-CF88-84D2-1915-52505E675FBD}"/>
              </a:ext>
            </a:extLst>
          </p:cNvPr>
          <p:cNvSpPr txBox="1"/>
          <p:nvPr/>
        </p:nvSpPr>
        <p:spPr>
          <a:xfrm>
            <a:off x="761167" y="2300307"/>
            <a:ext cx="1702389" cy="718145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t">
            <a:spAutoFit/>
          </a:bodyPr>
          <a:lstStyle/>
          <a:p>
            <a:pPr indent="0" algn="l" defTabSz="584200"/>
            <a:r>
              <a:rPr lang="en-US" sz="2000" dirty="0">
                <a:solidFill>
                  <a:srgbClr val="FF0000"/>
                </a:solidFill>
                <a:latin typeface="Open Sans"/>
              </a:rPr>
              <a:t>Factor </a:t>
            </a:r>
            <a:br>
              <a:rPr lang="en-US" sz="2000" dirty="0">
                <a:solidFill>
                  <a:srgbClr val="FF0000"/>
                </a:solidFill>
                <a:latin typeface="Open Sans"/>
              </a:rPr>
            </a:br>
            <a:r>
              <a:rPr lang="en-US" sz="2000" dirty="0">
                <a:solidFill>
                  <a:srgbClr val="FF0000"/>
                </a:solidFill>
                <a:latin typeface="Open Sans"/>
              </a:rPr>
              <a:t>~300 needed</a:t>
            </a:r>
            <a:endParaRPr lang="en-AU" sz="2000" dirty="0">
              <a:solidFill>
                <a:srgbClr val="FF0000"/>
              </a:solidFill>
              <a:latin typeface="Open San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B3C8DD-382E-5D72-B9BA-A597B3D13E8C}"/>
              </a:ext>
            </a:extLst>
          </p:cNvPr>
          <p:cNvSpPr txBox="1"/>
          <p:nvPr/>
        </p:nvSpPr>
        <p:spPr>
          <a:xfrm>
            <a:off x="618495" y="4322620"/>
            <a:ext cx="4730763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indent="0" defTabSz="584200"/>
            <a:r>
              <a:rPr lang="en-US" sz="1600" b="0" dirty="0">
                <a:latin typeface="Open Sans"/>
              </a:rPr>
              <a:t>Consistent with more detailed 10Hz+ budget:</a:t>
            </a:r>
          </a:p>
          <a:p>
            <a:pPr indent="0" defTabSz="584200"/>
            <a:r>
              <a:rPr lang="en-US" sz="1600" b="0" dirty="0">
                <a:latin typeface="Open Sans"/>
                <a:hlinkClick r:id="rId4"/>
              </a:rPr>
              <a:t>Michal Was, Virgo at LF, GWADW 2022</a:t>
            </a:r>
            <a:endParaRPr lang="en-AU" sz="1600" b="0" dirty="0">
              <a:latin typeface="Open San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4ADCC5-ADD4-32D4-BFA1-8F79B7349C52}"/>
              </a:ext>
            </a:extLst>
          </p:cNvPr>
          <p:cNvSpPr txBox="1"/>
          <p:nvPr/>
        </p:nvSpPr>
        <p:spPr>
          <a:xfrm rot="614205">
            <a:off x="2650444" y="3233403"/>
            <a:ext cx="2455800" cy="410369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t">
            <a:spAutoFit/>
          </a:bodyPr>
          <a:lstStyle/>
          <a:p>
            <a:pPr indent="0" algn="l" defTabSz="584200"/>
            <a:r>
              <a:rPr lang="en-US" sz="2000" dirty="0">
                <a:solidFill>
                  <a:srgbClr val="DA22C0"/>
                </a:solidFill>
                <a:latin typeface="Open Sans"/>
              </a:rPr>
              <a:t>ASC = SUS-thermal</a:t>
            </a:r>
            <a:endParaRPr lang="en-AU" sz="2000" dirty="0">
              <a:solidFill>
                <a:srgbClr val="DA22C0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5010717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1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1A1B-581D-AA12-39E1-C16FDDFB3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25" y="122798"/>
            <a:ext cx="7804548" cy="654100"/>
          </a:xfrm>
        </p:spPr>
        <p:txBody>
          <a:bodyPr/>
          <a:lstStyle/>
          <a:p>
            <a:r>
              <a:rPr lang="en-US" dirty="0"/>
              <a:t>Angular Sensing and Control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85DA7-6683-778E-54C6-08312AF3A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5" y="954918"/>
            <a:ext cx="7804547" cy="32336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Summary (Part I) of Apr. 2021 ET-LF workshop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9C547007-5109-739E-E5DA-4294FE39E4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059" y="1965057"/>
            <a:ext cx="4676942" cy="1978293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F23DC97-EB1F-5FB5-3AF5-B9D84D35241B}"/>
              </a:ext>
            </a:extLst>
          </p:cNvPr>
          <p:cNvSpPr txBox="1">
            <a:spLocks/>
          </p:cNvSpPr>
          <p:nvPr/>
        </p:nvSpPr>
        <p:spPr>
          <a:xfrm>
            <a:off x="669728" y="1965058"/>
            <a:ext cx="3673672" cy="2530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5" tIns="31875" rIns="31875" bIns="31875" anchor="t">
            <a:normAutofit/>
          </a:bodyPr>
          <a:lstStyle>
            <a:lvl1pPr marL="278902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2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557802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836704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1115606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1394507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1673408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952310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231211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510112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/>
            <a:r>
              <a:rPr lang="en-US" dirty="0"/>
              <a:t>One of the more straightforward projects that could be carried out now is to design a control loop for ET ASC </a:t>
            </a: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25746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B53DE-EBA7-C596-64B7-19FEEB01F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Sensing and Control</a:t>
            </a:r>
          </a:p>
        </p:txBody>
      </p:sp>
      <p:pic>
        <p:nvPicPr>
          <p:cNvPr id="5" name="Picture 4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08490270-EC40-422D-94AD-1B7F4CAE9F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724" y="1447913"/>
            <a:ext cx="7268547" cy="343433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678974E-9B9A-7792-B3B3-D586313015DC}"/>
              </a:ext>
            </a:extLst>
          </p:cNvPr>
          <p:cNvSpPr txBox="1">
            <a:spLocks/>
          </p:cNvSpPr>
          <p:nvPr/>
        </p:nvSpPr>
        <p:spPr>
          <a:xfrm>
            <a:off x="669725" y="954918"/>
            <a:ext cx="7804547" cy="3233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5" tIns="31875" rIns="31875" bIns="31875" anchor="t">
            <a:normAutofit/>
          </a:bodyPr>
          <a:lstStyle>
            <a:lvl1pPr marL="278902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2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557802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836704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1115606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1394507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1673408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952310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231211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510112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hangingPunct="1">
              <a:buNone/>
            </a:pPr>
            <a:r>
              <a:rPr lang="en-US" dirty="0"/>
              <a:t>Summary (Part II) of Apr. 2021 ET-LF workshop</a:t>
            </a:r>
          </a:p>
        </p:txBody>
      </p:sp>
    </p:spTree>
    <p:extLst>
      <p:ext uri="{BB962C8B-B14F-4D97-AF65-F5344CB8AC3E}">
        <p14:creationId xmlns:p14="http://schemas.microsoft.com/office/powerpoint/2010/main" val="283150165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CB29F-2DB6-9ECB-BD42-78784A214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504" y="1788507"/>
            <a:ext cx="3755331" cy="2564037"/>
          </a:xfrm>
        </p:spPr>
        <p:txBody>
          <a:bodyPr>
            <a:normAutofit/>
          </a:bodyPr>
          <a:lstStyle/>
          <a:p>
            <a:r>
              <a:rPr lang="en-US" dirty="0"/>
              <a:t>A Virgo WFS noise budget will help below 1Hz.</a:t>
            </a:r>
          </a:p>
          <a:p>
            <a:r>
              <a:rPr lang="en-US" dirty="0"/>
              <a:t>What assumptions should we use for first ET calculations? </a:t>
            </a:r>
          </a:p>
          <a:p>
            <a:pPr lvl="1"/>
            <a:r>
              <a:rPr lang="en-US" dirty="0"/>
              <a:t>Spot position, WFS noise…</a:t>
            </a:r>
          </a:p>
        </p:txBody>
      </p:sp>
      <p:pic>
        <p:nvPicPr>
          <p:cNvPr id="4" name="Picture 3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939AFC5D-26A5-D303-DD8B-88265D4A74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47122"/>
            <a:ext cx="4115437" cy="1944511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C0D86E3-0B0C-DC7D-95C1-6F7CDBE827AC}"/>
              </a:ext>
            </a:extLst>
          </p:cNvPr>
          <p:cNvSpPr txBox="1">
            <a:spLocks/>
          </p:cNvSpPr>
          <p:nvPr/>
        </p:nvSpPr>
        <p:spPr>
          <a:xfrm>
            <a:off x="669727" y="23408"/>
            <a:ext cx="7804548" cy="6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5" tIns="31875" rIns="31875" bIns="31875" anchor="ctr">
            <a:normAutofit/>
          </a:bodyPr>
          <a:lstStyle>
            <a:lvl1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0" marR="0" indent="0" algn="ctr" defTabSz="3665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hangingPunct="1"/>
            <a:r>
              <a:rPr lang="en-US" dirty="0"/>
              <a:t>Angular Sensing and Control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7A60DD8-BDD1-8098-7BE8-2038BA6D9F68}"/>
              </a:ext>
            </a:extLst>
          </p:cNvPr>
          <p:cNvSpPr txBox="1">
            <a:spLocks/>
          </p:cNvSpPr>
          <p:nvPr/>
        </p:nvSpPr>
        <p:spPr>
          <a:xfrm>
            <a:off x="669725" y="954918"/>
            <a:ext cx="7804547" cy="3233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75" tIns="31875" rIns="31875" bIns="31875" anchor="t">
            <a:normAutofit/>
          </a:bodyPr>
          <a:lstStyle>
            <a:lvl1pPr marL="278902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2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557802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836704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1115606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1394507" marR="0" indent="-278902" algn="l" defTabSz="366556" rtl="0" latinLnBrk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45000"/>
              <a:buFontTx/>
              <a:buChar char="-"/>
              <a:tabLst/>
              <a:defRPr sz="1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1673408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952310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231211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510112" marR="0" indent="-278902" algn="l" defTabSz="366556" rtl="0" latinLnBrk="0">
              <a:lnSpc>
                <a:spcPct val="100000"/>
              </a:lnSpc>
              <a:spcBef>
                <a:spcPts val="2636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hangingPunct="1">
              <a:buNone/>
            </a:pPr>
            <a:r>
              <a:rPr lang="en-US" dirty="0"/>
              <a:t>Summary (Part II) of Apr. 2021 ET-LF workshop</a:t>
            </a:r>
          </a:p>
        </p:txBody>
      </p:sp>
    </p:spTree>
    <p:extLst>
      <p:ext uri="{BB962C8B-B14F-4D97-AF65-F5344CB8AC3E}">
        <p14:creationId xmlns:p14="http://schemas.microsoft.com/office/powerpoint/2010/main" val="92768867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58422-9091-EDB2-F75D-DEF88CA36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Actuator (DAC) noise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3D9B9-2F3E-6FFF-82D6-1FC56D5F7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7" y="816253"/>
            <a:ext cx="7902773" cy="32336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There is a simple recipe for actuation noise. Using Virgo numbers:</a:t>
            </a: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8E86B7-A855-5AF8-B867-3F0FF568C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869" y="1314073"/>
            <a:ext cx="6477291" cy="37950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82EC81-48F0-1C99-B8DE-433FB49DC0E9}"/>
              </a:ext>
            </a:extLst>
          </p:cNvPr>
          <p:cNvSpPr txBox="1"/>
          <p:nvPr/>
        </p:nvSpPr>
        <p:spPr>
          <a:xfrm>
            <a:off x="6354498" y="1814245"/>
            <a:ext cx="2789502" cy="3231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b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Ruggi</a:t>
            </a:r>
            <a:r>
              <a:rPr lang="en-AU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, ET-ISB workshop</a:t>
            </a:r>
            <a:endParaRPr lang="en-AU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E1D5DD-5EFA-0320-953A-4D382719403F}"/>
              </a:ext>
            </a:extLst>
          </p:cNvPr>
          <p:cNvSpPr txBox="1"/>
          <p:nvPr/>
        </p:nvSpPr>
        <p:spPr>
          <a:xfrm>
            <a:off x="2487513" y="3310648"/>
            <a:ext cx="426720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5">
                    <a:lumMod val="7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actuation noise does not seem less ‘fundamental’ then thermal noise</a:t>
            </a:r>
            <a:endParaRPr lang="en-AU" sz="1800" dirty="0">
              <a:solidFill>
                <a:schemeClr val="accent5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5269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5316F-C6DB-FAAC-A472-2C77AA78C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actuator noise in ET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5711A-E4EE-FDE1-402D-531B34DE5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Mechanical filtering </a:t>
            </a:r>
            <a:r>
              <a:rPr lang="en-US" dirty="0"/>
              <a:t>gets harder below 10Hz</a:t>
            </a:r>
          </a:p>
          <a:p>
            <a:r>
              <a:rPr lang="en-US" dirty="0"/>
              <a:t>DAC and Driver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electronics dynamic range</a:t>
            </a:r>
            <a:r>
              <a:rPr lang="en-US" dirty="0"/>
              <a:t> gets harder below 10Hz</a:t>
            </a:r>
          </a:p>
          <a:p>
            <a:r>
              <a:rPr lang="en-AU" b="1" dirty="0">
                <a:solidFill>
                  <a:schemeClr val="accent3">
                    <a:lumMod val="50000"/>
                  </a:schemeClr>
                </a:solidFill>
              </a:rPr>
              <a:t>Underground environment </a:t>
            </a:r>
            <a:r>
              <a:rPr lang="en-AU" dirty="0"/>
              <a:t>should reduce displacement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F5C75E-A7F0-86F8-1C0D-B91AB043E89D}"/>
              </a:ext>
            </a:extLst>
          </p:cNvPr>
          <p:cNvSpPr txBox="1"/>
          <p:nvPr/>
        </p:nvSpPr>
        <p:spPr>
          <a:xfrm>
            <a:off x="1641600" y="2956590"/>
            <a:ext cx="7185600" cy="1631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AU" sz="20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This places </a:t>
            </a:r>
            <a:r>
              <a:rPr lang="en-AU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strict requirements </a:t>
            </a:r>
            <a:r>
              <a:rPr lang="en-AU" sz="20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on the performance of the seismic platform and suspension controls.</a:t>
            </a:r>
          </a:p>
          <a:p>
            <a:pPr algn="l"/>
            <a:endParaRPr lang="en-AU" sz="20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Wingdings" panose="05000000000000000000" pitchFamily="2" charset="2"/>
            </a:endParaRPr>
          </a:p>
          <a:p>
            <a:pPr algn="l"/>
            <a:r>
              <a:rPr lang="en-AU" sz="20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Ground rotation in </a:t>
            </a:r>
            <a:r>
              <a:rPr lang="en-AU" sz="2000" dirty="0">
                <a:solidFill>
                  <a:schemeClr val="accent5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ventilated caverns </a:t>
            </a:r>
            <a:r>
              <a:rPr lang="en-AU" sz="20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is a major problem</a:t>
            </a:r>
            <a:br>
              <a:rPr lang="en-AU" sz="20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</a:br>
            <a:r>
              <a:rPr lang="en-AU" sz="20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See, </a:t>
            </a:r>
            <a:r>
              <a:rPr lang="en-AU" sz="2000" b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eg</a:t>
            </a:r>
            <a:r>
              <a:rPr lang="en-AU" sz="20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</a:t>
            </a:r>
            <a:r>
              <a:rPr lang="en-AU" sz="2000" b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  <a:hlinkClick r:id="rId2"/>
              </a:rPr>
              <a:t>Badaracco</a:t>
            </a:r>
            <a:r>
              <a:rPr lang="en-AU" sz="20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  <a:hlinkClick r:id="rId2"/>
              </a:rPr>
              <a:t> GWADW 2022</a:t>
            </a:r>
            <a:endParaRPr lang="en-AU" sz="20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7331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7D7D87-1549-4D81-3CA7-1D3774160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 we eliminate controls noise at 3Hz in ET?</a:t>
            </a:r>
            <a:endParaRPr lang="en-A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F2000-8833-7BEC-4F40-4A39CBE53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b="1" dirty="0"/>
              <a:t>Yes.</a:t>
            </a:r>
            <a:endParaRPr lang="en-AU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15B7AB-77C0-13E4-6112-5174FC56582C}"/>
              </a:ext>
            </a:extLst>
          </p:cNvPr>
          <p:cNvSpPr txBox="1"/>
          <p:nvPr/>
        </p:nvSpPr>
        <p:spPr>
          <a:xfrm>
            <a:off x="556703" y="3331771"/>
            <a:ext cx="8461023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indent="0" algn="l" defTabSz="584200"/>
            <a:r>
              <a:rPr lang="en-US" sz="2000" b="0" dirty="0">
                <a:latin typeface="Open Sans"/>
              </a:rPr>
              <a:t>… but there is an enormous amount of modelling, design, and testing  needed … deploy new technologies, consider system interactions, avoid mistakes in design…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909751-EC7F-B81C-4D77-B81FF980BD2B}"/>
              </a:ext>
            </a:extLst>
          </p:cNvPr>
          <p:cNvSpPr txBox="1"/>
          <p:nvPr/>
        </p:nvSpPr>
        <p:spPr>
          <a:xfrm>
            <a:off x="4274821" y="2590800"/>
            <a:ext cx="693420" cy="318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indent="0" algn="l" defTabSz="584200"/>
            <a:r>
              <a:rPr lang="en-US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</a:rPr>
              <a:t>I think.</a:t>
            </a:r>
          </a:p>
        </p:txBody>
      </p:sp>
    </p:spTree>
    <p:extLst>
      <p:ext uri="{BB962C8B-B14F-4D97-AF65-F5344CB8AC3E}">
        <p14:creationId xmlns:p14="http://schemas.microsoft.com/office/powerpoint/2010/main" val="38776165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6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84048" y="52619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Possible R&amp;D projects</a:t>
            </a:r>
            <a:endParaRPr dirty="0"/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384048" y="1017725"/>
            <a:ext cx="8448252" cy="34719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en-GB" sz="1650" dirty="0">
                <a:solidFill>
                  <a:srgbClr val="980000"/>
                </a:solidFill>
                <a:highlight>
                  <a:srgbClr val="FFFFFF"/>
                </a:highlight>
              </a:rPr>
              <a:t>Tools: </a:t>
            </a:r>
            <a:endParaRPr sz="1650" dirty="0">
              <a:solidFill>
                <a:srgbClr val="980000"/>
              </a:solidFill>
              <a:highlight>
                <a:srgbClr val="FFFFFF"/>
              </a:highlight>
            </a:endParaRPr>
          </a:p>
          <a:p>
            <a:pPr marL="457200" lvl="0" indent="-333375" algn="l" rtl="0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50"/>
              <a:buAutoNum type="arabicPeriod"/>
            </a:pPr>
            <a:r>
              <a:rPr lang="en-GB" sz="1650" dirty="0">
                <a:solidFill>
                  <a:schemeClr val="dk1"/>
                </a:solidFill>
                <a:highlight>
                  <a:srgbClr val="FFFFFF"/>
                </a:highlight>
              </a:rPr>
              <a:t>Automated controls designer: to design blending filters / controllers etc. </a:t>
            </a:r>
            <a:endParaRPr sz="165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-3333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AutoNum type="arabicPeriod"/>
            </a:pPr>
            <a:r>
              <a:rPr lang="en-GB" sz="1650" dirty="0">
                <a:solidFill>
                  <a:schemeClr val="dk1"/>
                </a:solidFill>
                <a:highlight>
                  <a:srgbClr val="FFFFFF"/>
                </a:highlight>
              </a:rPr>
              <a:t>Low-frequency noise budgeting tool (drawing from SUS, IFO, OPT inputs, among others)</a:t>
            </a:r>
            <a:endParaRPr sz="165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en-GB" sz="1650" dirty="0" err="1">
                <a:solidFill>
                  <a:srgbClr val="980000"/>
                </a:solidFill>
                <a:highlight>
                  <a:srgbClr val="FFFFFF"/>
                </a:highlight>
              </a:rPr>
              <a:t>Modeling</a:t>
            </a:r>
            <a:r>
              <a:rPr lang="en-GB" sz="1650" dirty="0">
                <a:solidFill>
                  <a:srgbClr val="980000"/>
                </a:solidFill>
                <a:highlight>
                  <a:srgbClr val="FFFFFF"/>
                </a:highlight>
              </a:rPr>
              <a:t>:</a:t>
            </a:r>
            <a:endParaRPr sz="1650" dirty="0">
              <a:solidFill>
                <a:srgbClr val="980000"/>
              </a:solidFill>
              <a:highlight>
                <a:srgbClr val="FFFFFF"/>
              </a:highlight>
            </a:endParaRPr>
          </a:p>
          <a:p>
            <a:pPr marL="457200" lvl="0" indent="-333375" algn="l" rtl="0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50"/>
              <a:buAutoNum type="arabicPeriod"/>
            </a:pPr>
            <a:r>
              <a:rPr lang="en-GB" sz="1650" dirty="0">
                <a:solidFill>
                  <a:schemeClr val="dk1"/>
                </a:solidFill>
                <a:highlight>
                  <a:srgbClr val="FFFFFF"/>
                </a:highlight>
              </a:rPr>
              <a:t>Suspension-chain actuation analysis, with an aim of minimizing cross-couplings</a:t>
            </a:r>
            <a:endParaRPr sz="165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-3333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AutoNum type="arabicPeriod"/>
            </a:pPr>
            <a:r>
              <a:rPr lang="en-GB" sz="1650" dirty="0">
                <a:solidFill>
                  <a:schemeClr val="dk1"/>
                </a:solidFill>
                <a:highlight>
                  <a:srgbClr val="FFFFFF"/>
                </a:highlight>
              </a:rPr>
              <a:t>ASC control loops</a:t>
            </a:r>
            <a:endParaRPr sz="165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en-GB" sz="1650" dirty="0">
                <a:solidFill>
                  <a:srgbClr val="980000"/>
                </a:solidFill>
                <a:highlight>
                  <a:srgbClr val="FFFFFF"/>
                </a:highlight>
              </a:rPr>
              <a:t>Calculations:</a:t>
            </a:r>
            <a:endParaRPr sz="1650" dirty="0">
              <a:solidFill>
                <a:srgbClr val="980000"/>
              </a:solidFill>
              <a:highlight>
                <a:srgbClr val="FFFFFF"/>
              </a:highlight>
            </a:endParaRPr>
          </a:p>
          <a:p>
            <a:pPr marL="457200" lvl="0" indent="-333375" algn="l" rtl="0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50"/>
              <a:buAutoNum type="arabicPeriod"/>
            </a:pPr>
            <a:r>
              <a:rPr lang="en-GB" sz="1650" dirty="0">
                <a:solidFill>
                  <a:schemeClr val="dk1"/>
                </a:solidFill>
                <a:highlight>
                  <a:srgbClr val="FFFFFF"/>
                </a:highlight>
              </a:rPr>
              <a:t>Spectral requirements for seismic platform motion</a:t>
            </a:r>
            <a:endParaRPr sz="165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-3333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AutoNum type="arabicPeriod"/>
            </a:pPr>
            <a:r>
              <a:rPr lang="en-GB" sz="1650" dirty="0">
                <a:solidFill>
                  <a:schemeClr val="dk1"/>
                </a:solidFill>
                <a:highlight>
                  <a:srgbClr val="FFFFFF"/>
                </a:highlight>
              </a:rPr>
              <a:t>Intrinsic technical noises (i.e. DAC limit, bilinear angular coupling, …)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7461DA-7782-54E0-2281-98AB43765228}"/>
              </a:ext>
            </a:extLst>
          </p:cNvPr>
          <p:cNvSpPr txBox="1"/>
          <p:nvPr/>
        </p:nvSpPr>
        <p:spPr>
          <a:xfrm>
            <a:off x="311700" y="115822"/>
            <a:ext cx="6543458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t">
            <a:spAutoFit/>
          </a:bodyPr>
          <a:lstStyle/>
          <a:p>
            <a:pPr algn="l" defTabSz="584200"/>
            <a:r>
              <a:rPr lang="en-US" sz="2000" b="0" dirty="0">
                <a:solidFill>
                  <a:srgbClr val="0070C0"/>
                </a:solidFill>
                <a:latin typeface="Open Sans"/>
              </a:rPr>
              <a:t>Slide from Nov. 2021 ANM presentation </a:t>
            </a:r>
            <a:r>
              <a:rPr lang="en-US" sz="2000" b="0" dirty="0">
                <a:solidFill>
                  <a:srgbClr val="0070C0"/>
                </a:solidFill>
                <a:latin typeface="Open Sans"/>
                <a:sym typeface="Wingdings" pitchFamily="2" charset="2"/>
              </a:rPr>
              <a:t>(ET-0451A-21)</a:t>
            </a:r>
            <a:endParaRPr lang="en-US" sz="2000" b="0" dirty="0">
              <a:solidFill>
                <a:srgbClr val="0070C0"/>
              </a:solidFill>
              <a:latin typeface="Open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E62D05-C6BD-EB39-0E35-2EF3CD1A781A}"/>
              </a:ext>
            </a:extLst>
          </p:cNvPr>
          <p:cNvSpPr/>
          <p:nvPr/>
        </p:nvSpPr>
        <p:spPr>
          <a:xfrm>
            <a:off x="219456" y="526191"/>
            <a:ext cx="8685192" cy="3963513"/>
          </a:xfrm>
          <a:prstGeom prst="rect">
            <a:avLst/>
          </a:prstGeom>
          <a:noFill/>
          <a:ln w="28575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90702989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C6C4E-8B5D-6154-8E3C-8DDD2F5E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Low-frequency Controls - Tasks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5EDCBC-03FE-7963-6FE3-5281FC32E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7" y="816253"/>
            <a:ext cx="7804547" cy="3770987"/>
          </a:xfrm>
        </p:spPr>
        <p:txBody>
          <a:bodyPr>
            <a:normAutofit/>
          </a:bodyPr>
          <a:lstStyle/>
          <a:p>
            <a:r>
              <a:rPr lang="en-US" dirty="0"/>
              <a:t>ASC modelling</a:t>
            </a:r>
          </a:p>
          <a:p>
            <a:pPr lvl="1"/>
            <a:r>
              <a:rPr lang="en-US" dirty="0"/>
              <a:t>Produce a preliminary model of expected ASC loop gain and noise for ET-LF. Requires many assumptions (payload, spot centering)</a:t>
            </a:r>
          </a:p>
          <a:p>
            <a:pPr lvl="1"/>
            <a:r>
              <a:rPr lang="en-US" dirty="0"/>
              <a:t>Starts from </a:t>
            </a:r>
            <a:r>
              <a:rPr lang="en-US" dirty="0" err="1"/>
              <a:t>Sigg</a:t>
            </a:r>
            <a:r>
              <a:rPr lang="en-US" dirty="0"/>
              <a:t>-Sidles resonances</a:t>
            </a:r>
          </a:p>
          <a:p>
            <a:pPr lvl="1"/>
            <a:endParaRPr lang="en-US" dirty="0"/>
          </a:p>
          <a:p>
            <a:r>
              <a:rPr lang="en-US" dirty="0"/>
              <a:t>DAC noise</a:t>
            </a:r>
          </a:p>
          <a:p>
            <a:pPr lvl="1"/>
            <a:r>
              <a:rPr lang="en-US" dirty="0"/>
              <a:t>Following Paolo’s recipe, assumptions and communication with Payload, determine Maximum Displacement in DARM at the optics.</a:t>
            </a:r>
          </a:p>
          <a:p>
            <a:pPr lvl="1"/>
            <a:r>
              <a:rPr lang="en-US" dirty="0"/>
              <a:t>Do we need small-range actuation nearer the optic? Determine max displacement allowable.</a:t>
            </a:r>
          </a:p>
        </p:txBody>
      </p:sp>
    </p:spTree>
    <p:extLst>
      <p:ext uri="{BB962C8B-B14F-4D97-AF65-F5344CB8AC3E}">
        <p14:creationId xmlns:p14="http://schemas.microsoft.com/office/powerpoint/2010/main" val="69249242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C6C4E-8B5D-6154-8E3C-8DDD2F5E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Low-frequency Controls - Tasks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5EDCBC-03FE-7963-6FE3-5281FC32E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7" y="816253"/>
            <a:ext cx="7804547" cy="3770987"/>
          </a:xfrm>
        </p:spPr>
        <p:txBody>
          <a:bodyPr>
            <a:normAutofit/>
          </a:bodyPr>
          <a:lstStyle/>
          <a:p>
            <a:r>
              <a:rPr lang="en-AU" dirty="0"/>
              <a:t>Suspension Modelling</a:t>
            </a:r>
          </a:p>
          <a:p>
            <a:pPr lvl="1"/>
            <a:r>
              <a:rPr lang="en-AU" dirty="0"/>
              <a:t>Concatenating Seismic-platform and Suspension models. Link the dynamics and controls, </a:t>
            </a:r>
            <a:r>
              <a:rPr lang="en-AU" dirty="0" err="1"/>
              <a:t>eg</a:t>
            </a:r>
            <a:r>
              <a:rPr lang="en-AU" dirty="0"/>
              <a:t> ground tilt </a:t>
            </a:r>
            <a:r>
              <a:rPr lang="en-AU" dirty="0">
                <a:sym typeface="Wingdings" panose="05000000000000000000" pitchFamily="2" charset="2"/>
              </a:rPr>
              <a:t></a:t>
            </a:r>
            <a:r>
              <a:rPr lang="en-AU" dirty="0"/>
              <a:t> mirror motion</a:t>
            </a:r>
          </a:p>
          <a:p>
            <a:pPr lvl="1"/>
            <a:r>
              <a:rPr lang="en-AU" dirty="0"/>
              <a:t>Include MIMO control effects which allows propagation of, </a:t>
            </a:r>
            <a:r>
              <a:rPr lang="en-AU" dirty="0" err="1"/>
              <a:t>eg</a:t>
            </a:r>
            <a:r>
              <a:rPr lang="en-AU" dirty="0"/>
              <a:t>, accelerometer noise </a:t>
            </a:r>
            <a:r>
              <a:rPr lang="en-AU" dirty="0">
                <a:sym typeface="Wingdings" panose="05000000000000000000" pitchFamily="2" charset="2"/>
              </a:rPr>
              <a:t></a:t>
            </a:r>
            <a:r>
              <a:rPr lang="en-AU" dirty="0"/>
              <a:t>mirror motion.</a:t>
            </a:r>
          </a:p>
          <a:p>
            <a:pPr lvl="1"/>
            <a:endParaRPr lang="en-AU" dirty="0"/>
          </a:p>
          <a:p>
            <a:r>
              <a:rPr lang="en-AU" dirty="0"/>
              <a:t>Controls design tools (40m: Wipf and Andric and Rollins)</a:t>
            </a:r>
          </a:p>
          <a:p>
            <a:pPr lvl="1"/>
            <a:r>
              <a:rPr lang="en-AU" dirty="0"/>
              <a:t>H-</a:t>
            </a:r>
            <a:r>
              <a:rPr lang="en-AU" dirty="0" err="1"/>
              <a:t>inifity</a:t>
            </a:r>
            <a:r>
              <a:rPr lang="en-AU" dirty="0"/>
              <a:t> as a starting point? </a:t>
            </a:r>
          </a:p>
          <a:p>
            <a:pPr lvl="1"/>
            <a:r>
              <a:rPr lang="en-AU" dirty="0" err="1"/>
              <a:t>SpicyPy</a:t>
            </a:r>
            <a:r>
              <a:rPr lang="en-AU" dirty="0"/>
              <a:t>?</a:t>
            </a:r>
          </a:p>
          <a:p>
            <a:pPr lvl="1"/>
            <a:r>
              <a:rPr lang="en-AU" dirty="0"/>
              <a:t>Robust controls?</a:t>
            </a:r>
          </a:p>
        </p:txBody>
      </p:sp>
    </p:spTree>
    <p:extLst>
      <p:ext uri="{BB962C8B-B14F-4D97-AF65-F5344CB8AC3E}">
        <p14:creationId xmlns:p14="http://schemas.microsoft.com/office/powerpoint/2010/main" val="310562508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C6C4E-8B5D-6154-8E3C-8DDD2F5E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Low-frequency Controls – cross-division work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5EDCBC-03FE-7963-6FE3-5281FC32E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7" y="816253"/>
            <a:ext cx="7804547" cy="3770987"/>
          </a:xfrm>
        </p:spPr>
        <p:txBody>
          <a:bodyPr>
            <a:normAutofit/>
          </a:bodyPr>
          <a:lstStyle/>
          <a:p>
            <a:r>
              <a:rPr lang="en-US" dirty="0"/>
              <a:t>IFO requirements</a:t>
            </a:r>
          </a:p>
          <a:p>
            <a:pPr lvl="1"/>
            <a:r>
              <a:rPr lang="en-US" dirty="0"/>
              <a:t>What is DARM RMS requirement? (with IFO) Driven by ?</a:t>
            </a:r>
          </a:p>
          <a:p>
            <a:pPr lvl="1"/>
            <a:r>
              <a:rPr lang="en-US" dirty="0"/>
              <a:t>Similarly, ASC requirements (radians) and LSC-aux requirements</a:t>
            </a:r>
          </a:p>
          <a:p>
            <a:r>
              <a:rPr lang="en-US" dirty="0"/>
              <a:t>Suspension and Payload designs</a:t>
            </a:r>
          </a:p>
          <a:p>
            <a:r>
              <a:rPr lang="en-US" dirty="0"/>
              <a:t>Optical sensor noise(s)</a:t>
            </a:r>
          </a:p>
          <a:p>
            <a:endParaRPr lang="en-US" dirty="0"/>
          </a:p>
          <a:p>
            <a:r>
              <a:rPr lang="en-US" dirty="0"/>
              <a:t>Interplay between requirements and performance</a:t>
            </a:r>
          </a:p>
          <a:p>
            <a:r>
              <a:rPr lang="en-US" dirty="0"/>
              <a:t>Need liaisons!</a:t>
            </a:r>
          </a:p>
        </p:txBody>
      </p:sp>
    </p:spTree>
    <p:extLst>
      <p:ext uri="{BB962C8B-B14F-4D97-AF65-F5344CB8AC3E}">
        <p14:creationId xmlns:p14="http://schemas.microsoft.com/office/powerpoint/2010/main" val="379580185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C6C4E-8B5D-6154-8E3C-8DDD2F5E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Recipe for reducing ‘controls’ noise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5EDCBC-03FE-7963-6FE3-5281FC32E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727" y="816253"/>
            <a:ext cx="7804547" cy="377098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Input motion</a:t>
            </a:r>
          </a:p>
          <a:p>
            <a:pPr lvl="1"/>
            <a:r>
              <a:rPr lang="en-US" dirty="0"/>
              <a:t>Underground, seismic platforms, soft suspensions</a:t>
            </a:r>
          </a:p>
          <a:p>
            <a:r>
              <a:rPr lang="en-US" dirty="0"/>
              <a:t>Mechatronic design</a:t>
            </a:r>
          </a:p>
          <a:p>
            <a:pPr lvl="1"/>
            <a:r>
              <a:rPr lang="en-US" dirty="0"/>
              <a:t>Payload dynamics, controls co-design, function + performance</a:t>
            </a:r>
          </a:p>
          <a:p>
            <a:r>
              <a:rPr lang="en-US" dirty="0"/>
              <a:t>Inter-platform motion</a:t>
            </a:r>
          </a:p>
          <a:p>
            <a:pPr lvl="1"/>
            <a:r>
              <a:rPr lang="en-US" dirty="0"/>
              <a:t>Corner-station </a:t>
            </a:r>
            <a:r>
              <a:rPr lang="en-US" dirty="0" err="1"/>
              <a:t>DoFs</a:t>
            </a:r>
            <a:r>
              <a:rPr lang="en-US" dirty="0"/>
              <a:t>, suspended benches, at least L+P+Y</a:t>
            </a:r>
          </a:p>
          <a:p>
            <a:endParaRPr lang="en-US" dirty="0"/>
          </a:p>
          <a:p>
            <a:r>
              <a:rPr lang="en-US" dirty="0"/>
              <a:t>Flow of requirements </a:t>
            </a:r>
          </a:p>
          <a:p>
            <a:pPr lvl="1"/>
            <a:r>
              <a:rPr lang="en-US" dirty="0"/>
              <a:t>Iterate with sub-system performance capabilities</a:t>
            </a:r>
          </a:p>
          <a:p>
            <a:r>
              <a:rPr lang="en-US" dirty="0"/>
              <a:t>‘Proper’ MIMO control</a:t>
            </a:r>
          </a:p>
          <a:p>
            <a:pPr lvl="1"/>
            <a:r>
              <a:rPr lang="en-AU" dirty="0"/>
              <a:t>Accelerate design, use information better before it is entangled.</a:t>
            </a:r>
          </a:p>
        </p:txBody>
      </p:sp>
    </p:spTree>
    <p:extLst>
      <p:ext uri="{BB962C8B-B14F-4D97-AF65-F5344CB8AC3E}">
        <p14:creationId xmlns:p14="http://schemas.microsoft.com/office/powerpoint/2010/main" val="52562733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>
        <a:spAutoFit/>
      </a:bodyPr>
      <a:lstStyle>
        <a:defPPr indent="0" algn="l" defTabSz="584200">
          <a:defRPr sz="2000" b="0" dirty="0" smtClean="0">
            <a:latin typeface="Open Sans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>
        <a:spAutoFit/>
      </a:bodyPr>
      <a:lstStyle>
        <a:defPPr indent="0" algn="l" defTabSz="584200">
          <a:defRPr sz="2000" b="0" dirty="0" smtClean="0">
            <a:latin typeface="Open Sans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945</Words>
  <Application>Microsoft Office PowerPoint</Application>
  <PresentationFormat>On-screen Show (16:9)</PresentationFormat>
  <Paragraphs>129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Helvetica Neue</vt:lpstr>
      <vt:lpstr>Helvetica Neue Light</vt:lpstr>
      <vt:lpstr>Helvetica Neue Medium</vt:lpstr>
      <vt:lpstr>Helvetica Neue Thin</vt:lpstr>
      <vt:lpstr>Open Sans</vt:lpstr>
      <vt:lpstr>White</vt:lpstr>
      <vt:lpstr>2_White</vt:lpstr>
      <vt:lpstr>PowerPoint Presentation</vt:lpstr>
      <vt:lpstr>Recipe for reducing ‘controls’ noise</vt:lpstr>
      <vt:lpstr>PowerPoint Presentation</vt:lpstr>
      <vt:lpstr>PowerPoint Presentation</vt:lpstr>
      <vt:lpstr>What isn’t Controls Noise</vt:lpstr>
      <vt:lpstr>Controls noise and Inter-platform motion</vt:lpstr>
      <vt:lpstr>The four horsemen of technical noise</vt:lpstr>
      <vt:lpstr>Angular Sensing and Control</vt:lpstr>
      <vt:lpstr>Angular Sensing and Control</vt:lpstr>
      <vt:lpstr>ASC noise did not limit Virgo in O3</vt:lpstr>
      <vt:lpstr>Angular Sensing and Control</vt:lpstr>
      <vt:lpstr>Angular Sensing and Control</vt:lpstr>
      <vt:lpstr>PowerPoint Presentation</vt:lpstr>
      <vt:lpstr>Actuator (DAC) noise</vt:lpstr>
      <vt:lpstr>Reducing actuator noise in ET</vt:lpstr>
      <vt:lpstr>Can we eliminate controls noise at 3Hz in ET?</vt:lpstr>
      <vt:lpstr>Possible R&amp;D projects</vt:lpstr>
      <vt:lpstr>Low-frequency Controls - Tasks</vt:lpstr>
      <vt:lpstr>Low-frequency Controls - Tasks</vt:lpstr>
      <vt:lpstr>Low-frequency Controls – cross-division work</vt:lpstr>
      <vt:lpstr>Recipe for reducing ‘controls’ noise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Example</dc:title>
  <dc:creator>Conor</dc:creator>
  <cp:lastModifiedBy>Conor Mow-Lowry</cp:lastModifiedBy>
  <cp:revision>120</cp:revision>
  <dcterms:modified xsi:type="dcterms:W3CDTF">2022-06-10T09:59:47Z</dcterms:modified>
</cp:coreProperties>
</file>