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68" r:id="rId2"/>
  </p:sldMasterIdLst>
  <p:notesMasterIdLst>
    <p:notesMasterId r:id="rId27"/>
  </p:notesMasterIdLst>
  <p:sldIdLst>
    <p:sldId id="256" r:id="rId3"/>
    <p:sldId id="257" r:id="rId4"/>
    <p:sldId id="258" r:id="rId5"/>
    <p:sldId id="276" r:id="rId6"/>
    <p:sldId id="259" r:id="rId7"/>
    <p:sldId id="277" r:id="rId8"/>
    <p:sldId id="260" r:id="rId9"/>
    <p:sldId id="261" r:id="rId10"/>
    <p:sldId id="262" r:id="rId11"/>
    <p:sldId id="263" r:id="rId12"/>
    <p:sldId id="269" r:id="rId13"/>
    <p:sldId id="274" r:id="rId14"/>
    <p:sldId id="275" r:id="rId15"/>
    <p:sldId id="278" r:id="rId16"/>
    <p:sldId id="264" r:id="rId17"/>
    <p:sldId id="279" r:id="rId18"/>
    <p:sldId id="265" r:id="rId19"/>
    <p:sldId id="280" r:id="rId20"/>
    <p:sldId id="270" r:id="rId21"/>
    <p:sldId id="267" r:id="rId22"/>
    <p:sldId id="268" r:id="rId23"/>
    <p:sldId id="272" r:id="rId24"/>
    <p:sldId id="271" r:id="rId25"/>
    <p:sldId id="273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d Hofmann" initials="G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C90"/>
    <a:srgbClr val="FF6600"/>
    <a:srgbClr val="FFCC00"/>
    <a:srgbClr val="FFCC66"/>
    <a:srgbClr val="FFCC99"/>
    <a:srgbClr val="FFFF00"/>
    <a:srgbClr val="FF9900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529" autoAdjust="0"/>
  </p:normalViewPr>
  <p:slideViewPr>
    <p:cSldViewPr snapToObjects="1">
      <p:cViewPr>
        <p:scale>
          <a:sx n="60" d="100"/>
          <a:sy n="60" d="100"/>
        </p:scale>
        <p:origin x="-522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3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35344-22FE-4E1C-A0C1-F1C956B6EEFE}" type="datetimeFigureOut">
              <a:rPr lang="de-DE" smtClean="0"/>
              <a:pPr/>
              <a:t>19.12.2012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A1217-ECB8-4490-9772-E262F7C87DC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9594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gradFill flip="none" rotWithShape="1">
          <a:gsLst>
            <a:gs pos="0">
              <a:srgbClr val="FFCC66">
                <a:alpha val="0"/>
              </a:srgbClr>
            </a:gs>
            <a:gs pos="95000">
              <a:srgbClr val="FFCC66">
                <a:alpha val="80000"/>
              </a:srgbClr>
            </a:gs>
            <a:gs pos="100000">
              <a:srgbClr val="FF9900">
                <a:alpha val="8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17040"/>
            <a:ext cx="6400800" cy="1345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Autoren durch Klicken bearbeiten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542110" y="2188026"/>
            <a:ext cx="8229600" cy="1323439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de-DE" dirty="0" smtClean="0"/>
              <a:t>Präsentationstitel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36165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gradFill>
          <a:gsLst>
            <a:gs pos="0">
              <a:srgbClr val="FFCC66">
                <a:alpha val="0"/>
              </a:srgbClr>
            </a:gs>
            <a:gs pos="95000">
              <a:srgbClr val="FFCC66">
                <a:alpha val="80000"/>
              </a:srgbClr>
            </a:gs>
            <a:gs pos="100000">
              <a:srgbClr val="FF9900">
                <a:alpha val="8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971519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70303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828378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21796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Folientitel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B4C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Spaltentitel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B4C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Spaltentitel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55389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Folientitel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2477815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gi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5574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3" r:id="rId2"/>
    <p:sldLayoutId id="2147483787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0B4C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05215" y="476672"/>
            <a:ext cx="7887368" cy="58477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de-DE" dirty="0" smtClean="0"/>
              <a:t>Folienmasterformat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9389" y="1412720"/>
            <a:ext cx="8785221" cy="504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0" y="6550222"/>
            <a:ext cx="9144000" cy="307777"/>
          </a:xfrm>
          <a:prstGeom prst="rect">
            <a:avLst/>
          </a:prstGeom>
          <a:gradFill flip="none" rotWithShape="1">
            <a:gsLst>
              <a:gs pos="0">
                <a:srgbClr val="FFCC66">
                  <a:alpha val="0"/>
                </a:srgbClr>
              </a:gs>
              <a:gs pos="40000">
                <a:srgbClr val="FFCC66">
                  <a:alpha val="80000"/>
                </a:srgbClr>
              </a:gs>
              <a:gs pos="100000">
                <a:srgbClr val="FF9900">
                  <a:alpha val="85000"/>
                </a:srgbClr>
              </a:gs>
            </a:gsLst>
            <a:lin ang="5400000" scaled="0"/>
            <a:tileRect/>
          </a:gra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de-DE" sz="1400" b="1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de-DE" sz="1400" b="1" baseline="30000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de-DE" sz="1400" b="1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 General ET Meeting (Hannover)</a:t>
            </a:r>
            <a:endParaRPr lang="de-DE" sz="1400" b="1" dirty="0">
              <a:solidFill>
                <a:srgbClr val="0B4C9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0" y="6558120"/>
            <a:ext cx="2627784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de-DE" sz="1400" b="1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Ronny Nawrodt, 04.12.2012</a:t>
            </a:r>
            <a:endParaRPr lang="de-DE" sz="1400" b="1" dirty="0">
              <a:solidFill>
                <a:srgbClr val="0B4C9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524000" y="6550221"/>
            <a:ext cx="1620000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fld id="{A8A993F8-5BA2-43F5-AEF1-98114D4B5B7E}" type="slidenum">
              <a:rPr lang="de-DE" sz="1400" b="1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pPr algn="r"/>
              <a:t>‹#›</a:t>
            </a:fld>
            <a:r>
              <a:rPr lang="de-DE" sz="1400" b="1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 /</a:t>
            </a:r>
            <a:r>
              <a:rPr lang="de-DE" sz="1400" b="1" baseline="0" dirty="0" smtClean="0">
                <a:solidFill>
                  <a:srgbClr val="0B4C90"/>
                </a:solidFill>
                <a:latin typeface="Calibri" pitchFamily="34" charset="0"/>
                <a:cs typeface="Calibri" pitchFamily="34" charset="0"/>
              </a:rPr>
              <a:t> 24</a:t>
            </a:r>
            <a:endParaRPr lang="de-DE" sz="1400" b="1" dirty="0">
              <a:solidFill>
                <a:srgbClr val="0B4C9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390" y="368700"/>
            <a:ext cx="900000" cy="90000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3995920" cy="270637"/>
          </a:xfrm>
          <a:prstGeom prst="rect">
            <a:avLst/>
          </a:prstGeom>
          <a:noFill/>
        </p:spPr>
        <p:txBody>
          <a:bodyPr wrap="square" lIns="180000" tIns="108000" rIns="90000" bIns="0" rtlCol="0">
            <a:spAutoFit/>
          </a:bodyPr>
          <a:lstStyle/>
          <a:p>
            <a:r>
              <a:rPr lang="de-DE" sz="1050" u="sng" dirty="0" smtClean="0">
                <a:latin typeface="Dutch801 Rm BT" pitchFamily="18" charset="0"/>
              </a:rPr>
              <a:t>Friedrich-Schiller-Universität Jena		</a:t>
            </a:r>
            <a:endParaRPr lang="de-DE" sz="1050" u="sng" dirty="0">
              <a:latin typeface="Dutch801 Rm BT" pitchFamily="18" charset="0"/>
            </a:endParaRPr>
          </a:p>
        </p:txBody>
      </p:sp>
      <p:cxnSp>
        <p:nvCxnSpPr>
          <p:cNvPr id="28" name="Gerade Verbindung 27"/>
          <p:cNvCxnSpPr/>
          <p:nvPr/>
        </p:nvCxnSpPr>
        <p:spPr>
          <a:xfrm>
            <a:off x="179390" y="279357"/>
            <a:ext cx="2051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4" name="Gerade Verbindung 2063"/>
          <p:cNvCxnSpPr/>
          <p:nvPr/>
        </p:nvCxnSpPr>
        <p:spPr>
          <a:xfrm flipH="1">
            <a:off x="1079392" y="1052670"/>
            <a:ext cx="8013191" cy="0"/>
          </a:xfrm>
          <a:prstGeom prst="line">
            <a:avLst/>
          </a:prstGeom>
          <a:ln w="19050">
            <a:solidFill>
              <a:srgbClr val="0B4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Gerade Verbindung 2067"/>
          <p:cNvCxnSpPr/>
          <p:nvPr/>
        </p:nvCxnSpPr>
        <p:spPr>
          <a:xfrm flipH="1">
            <a:off x="3995921" y="1075728"/>
            <a:ext cx="5096662" cy="0"/>
          </a:xfrm>
          <a:prstGeom prst="line">
            <a:avLst/>
          </a:prstGeom>
          <a:ln w="76200">
            <a:solidFill>
              <a:srgbClr val="0B4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 8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21" t="2512" r="1697" b="1598"/>
          <a:stretch>
            <a:fillRect/>
          </a:stretch>
        </p:blipFill>
        <p:spPr bwMode="auto">
          <a:xfrm>
            <a:off x="7764190" y="55985"/>
            <a:ext cx="13398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885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2" r:id="rId2"/>
    <p:sldLayoutId id="2147483773" r:id="rId3"/>
    <p:sldLayoutId id="2147483774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 baseline="0">
          <a:solidFill>
            <a:srgbClr val="0B4C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//upload.wikimedia.org/wikipedia/commons/2/22/Diamond_Cubic-F_lattice_animation.gi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6/6e/Czochralski_Process.svg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1345680"/>
          </a:xfrm>
        </p:spPr>
        <p:txBody>
          <a:bodyPr>
            <a:noAutofit/>
          </a:bodyPr>
          <a:lstStyle/>
          <a:p>
            <a:r>
              <a:rPr lang="de-DE" sz="2800" dirty="0" smtClean="0"/>
              <a:t>Ronny Nawrodt</a:t>
            </a:r>
          </a:p>
          <a:p>
            <a:r>
              <a:rPr lang="de-DE" sz="1800" dirty="0" smtClean="0"/>
              <a:t>G. Hofmann, D. Heinert, C. Schwarz, J. Komma, P. Pastrik, S. Kroker (FSU)</a:t>
            </a:r>
          </a:p>
          <a:p>
            <a:r>
              <a:rPr lang="de-DE" sz="1800" dirty="0" smtClean="0"/>
              <a:t>I. W. Martin, L. E. </a:t>
            </a:r>
            <a:r>
              <a:rPr lang="de-DE" sz="1800" dirty="0" err="1" smtClean="0"/>
              <a:t>Wittrock</a:t>
            </a:r>
            <a:r>
              <a:rPr lang="de-DE" sz="1800" dirty="0" smtClean="0"/>
              <a:t>, E. Wisniewski-Barker, A. Cumming, K. Haughian, P. Murray, G. D. Hammond, M. Abernathy, K. Craig,  A. A. v. </a:t>
            </a:r>
            <a:r>
              <a:rPr lang="de-DE" sz="1800" dirty="0" err="1" smtClean="0"/>
              <a:t>Veggel</a:t>
            </a:r>
            <a:r>
              <a:rPr lang="de-DE" sz="1800" dirty="0" smtClean="0"/>
              <a:t>, N. Beveridge, J. Hough, S. Rowan (IGR)</a:t>
            </a:r>
          </a:p>
          <a:p>
            <a:r>
              <a:rPr lang="de-DE" sz="1800" dirty="0" smtClean="0"/>
              <a:t>S. Reid (UWS)</a:t>
            </a:r>
            <a:endParaRPr lang="de-DE" dirty="0" smtClean="0"/>
          </a:p>
          <a:p>
            <a:r>
              <a:rPr lang="de-DE" dirty="0" smtClean="0"/>
              <a:t>4</a:t>
            </a:r>
            <a:r>
              <a:rPr lang="de-DE" baseline="30000" dirty="0" smtClean="0"/>
              <a:t>th</a:t>
            </a:r>
            <a:r>
              <a:rPr lang="de-DE" dirty="0" smtClean="0"/>
              <a:t> </a:t>
            </a:r>
            <a:r>
              <a:rPr lang="de-DE" dirty="0" err="1" smtClean="0"/>
              <a:t>general</a:t>
            </a:r>
            <a:r>
              <a:rPr lang="de-DE" dirty="0" smtClean="0"/>
              <a:t> ET </a:t>
            </a:r>
            <a:r>
              <a:rPr lang="de-DE" dirty="0" err="1" smtClean="0"/>
              <a:t>meeting</a:t>
            </a:r>
            <a:endParaRPr lang="de-DE" dirty="0" smtClean="0"/>
          </a:p>
          <a:p>
            <a:r>
              <a:rPr lang="de-DE" dirty="0" smtClean="0"/>
              <a:t>Hannover 04.12.2012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42110" y="1772816"/>
            <a:ext cx="8229600" cy="1323439"/>
          </a:xfrm>
        </p:spPr>
        <p:txBody>
          <a:bodyPr/>
          <a:lstStyle/>
          <a:p>
            <a:r>
              <a:rPr lang="de-DE" dirty="0" smtClean="0"/>
              <a:t>Silicon Research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Einstein </a:t>
            </a:r>
            <a:r>
              <a:rPr lang="de-DE" dirty="0" err="1" smtClean="0"/>
              <a:t>Telescope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31494"/>
            <a:ext cx="4867275" cy="1076325"/>
          </a:xfrm>
          <a:prstGeom prst="rect">
            <a:avLst/>
          </a:prstGeom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5256" y="133350"/>
            <a:ext cx="1182688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41" y="131506"/>
            <a:ext cx="14160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7570" y="50800"/>
            <a:ext cx="1096962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Bild 2" descr="icon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4127" y="755447"/>
            <a:ext cx="763191" cy="63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 3" descr="pinguin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336" y="706789"/>
            <a:ext cx="796528" cy="80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13" descr="hanfried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19" y="687552"/>
            <a:ext cx="711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 descr="SFBTR7_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603" b="4314"/>
          <a:stretch>
            <a:fillRect/>
          </a:stretch>
        </p:blipFill>
        <p:spPr bwMode="auto">
          <a:xfrm>
            <a:off x="1907704" y="755447"/>
            <a:ext cx="1196975" cy="64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07819"/>
            <a:ext cx="2195800" cy="330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17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Overview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Introduction</a:t>
            </a:r>
            <a:r>
              <a:rPr lang="de-DE" dirty="0" smtClean="0"/>
              <a:t> (</a:t>
            </a:r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cryogenics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silicon</a:t>
            </a:r>
            <a:r>
              <a:rPr lang="de-DE" dirty="0" smtClean="0"/>
              <a:t>?)</a:t>
            </a:r>
          </a:p>
          <a:p>
            <a:endParaRPr lang="de-DE" dirty="0"/>
          </a:p>
          <a:p>
            <a:r>
              <a:rPr lang="de-DE" dirty="0" smtClean="0"/>
              <a:t>Properties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know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Unknown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future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endParaRPr lang="de-DE" dirty="0"/>
          </a:p>
          <a:p>
            <a:endParaRPr lang="de-DE" dirty="0" smtClean="0"/>
          </a:p>
          <a:p>
            <a:r>
              <a:rPr lang="de-DE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xmlns="" val="279197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ET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aim</a:t>
            </a:r>
            <a:r>
              <a:rPr lang="de-DE" dirty="0" smtClean="0"/>
              <a:t>: 10x </a:t>
            </a:r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generations</a:t>
            </a:r>
            <a:endParaRPr lang="de-DE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1827" y="1736957"/>
            <a:ext cx="5914509" cy="442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Gerade Verbindung mit Pfeil 3"/>
          <p:cNvCxnSpPr/>
          <p:nvPr/>
        </p:nvCxnSpPr>
        <p:spPr>
          <a:xfrm flipH="1">
            <a:off x="4499992" y="4149080"/>
            <a:ext cx="158718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658710" y="41287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 10</a:t>
            </a:r>
            <a:endParaRPr lang="de-DE" dirty="0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4175956" y="4537812"/>
            <a:ext cx="158718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334674" y="45175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 10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73308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3402" y="1437689"/>
            <a:ext cx="6905625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ET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538257" y="6011298"/>
            <a:ext cx="4567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</a:rPr>
              <a:t>[S. Hild et al., CQG 27 (2010), ET-0135B-10, ET Design Study]</a:t>
            </a:r>
            <a:endParaRPr lang="de-DE" sz="1400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7106" t="31468" r="31959" b="31802"/>
          <a:stretch/>
        </p:blipFill>
        <p:spPr bwMode="auto">
          <a:xfrm>
            <a:off x="869790" y="1260372"/>
            <a:ext cx="7632848" cy="478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0210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Cryogenic</a:t>
            </a:r>
            <a:r>
              <a:rPr lang="de-DE" dirty="0" smtClean="0"/>
              <a:t> </a:t>
            </a:r>
            <a:r>
              <a:rPr lang="de-DE" dirty="0" err="1" smtClean="0"/>
              <a:t>Mirrors</a:t>
            </a:r>
            <a:r>
              <a:rPr lang="de-DE" dirty="0" smtClean="0"/>
              <a:t> / </a:t>
            </a:r>
            <a:r>
              <a:rPr lang="de-DE" dirty="0" err="1" smtClean="0"/>
              <a:t>Suspensions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Brownian</a:t>
            </a:r>
            <a:r>
              <a:rPr lang="de-DE" dirty="0" smtClean="0"/>
              <a:t> thermal </a:t>
            </a:r>
            <a:r>
              <a:rPr lang="de-DE" dirty="0" err="1" smtClean="0"/>
              <a:t>noise</a:t>
            </a:r>
            <a:r>
              <a:rPr lang="de-DE" dirty="0" smtClean="0"/>
              <a:t> (</a:t>
            </a:r>
            <a:r>
              <a:rPr lang="de-DE" dirty="0" err="1" smtClean="0"/>
              <a:t>mirror</a:t>
            </a:r>
            <a:r>
              <a:rPr lang="de-DE" dirty="0" smtClean="0"/>
              <a:t>, </a:t>
            </a:r>
            <a:r>
              <a:rPr lang="de-DE" dirty="0" err="1" smtClean="0"/>
              <a:t>suspension</a:t>
            </a:r>
            <a:r>
              <a:rPr lang="de-DE" dirty="0" smtClean="0"/>
              <a:t>) ~ T</a:t>
            </a:r>
            <a:r>
              <a:rPr lang="de-DE" dirty="0" smtClean="0">
                <a:sym typeface="Symbol"/>
              </a:rPr>
              <a:t></a:t>
            </a:r>
          </a:p>
          <a:p>
            <a:pPr marL="0" indent="0">
              <a:buNone/>
            </a:pPr>
            <a:r>
              <a:rPr lang="de-DE" dirty="0">
                <a:sym typeface="Symbol"/>
              </a:rPr>
              <a:t>	</a:t>
            </a:r>
            <a:r>
              <a:rPr lang="de-DE" dirty="0" smtClean="0">
                <a:sym typeface="Symbol"/>
              </a:rPr>
              <a:t>-&gt; </a:t>
            </a:r>
            <a:r>
              <a:rPr lang="de-DE" dirty="0" err="1" smtClean="0">
                <a:sym typeface="Symbol"/>
              </a:rPr>
              <a:t>low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temperatures</a:t>
            </a:r>
            <a:r>
              <a:rPr lang="de-DE" dirty="0" smtClean="0">
                <a:sym typeface="Symbol"/>
              </a:rPr>
              <a:t> AND </a:t>
            </a:r>
            <a:r>
              <a:rPr lang="de-DE" dirty="0" err="1" smtClean="0">
                <a:sym typeface="Symbol"/>
              </a:rPr>
              <a:t>low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mechanical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needed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Picture 2" descr="Datei:Diamond Cubic-F lattice anima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581" y="5301208"/>
            <a:ext cx="1152029" cy="113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onny\Documents\ICQ\93175918\ReceivedFiles\199604286 seth\OverViewPlotLossEnglisch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75" t="7961" r="10558" b="2879"/>
          <a:stretch/>
        </p:blipFill>
        <p:spPr bwMode="auto">
          <a:xfrm>
            <a:off x="539552" y="2595768"/>
            <a:ext cx="5073801" cy="383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Gerade Verbindung mit Pfeil 2"/>
          <p:cNvCxnSpPr/>
          <p:nvPr/>
        </p:nvCxnSpPr>
        <p:spPr>
          <a:xfrm flipH="1">
            <a:off x="4211960" y="3140968"/>
            <a:ext cx="1728192" cy="32199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228184" y="2780928"/>
            <a:ext cx="2285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amorphous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endParaRPr lang="de-DE" dirty="0"/>
          </a:p>
          <a:p>
            <a:r>
              <a:rPr lang="de-DE" dirty="0" smtClean="0"/>
              <a:t>(e.g. </a:t>
            </a:r>
            <a:r>
              <a:rPr lang="de-DE" dirty="0" err="1" smtClean="0"/>
              <a:t>fused</a:t>
            </a:r>
            <a:r>
              <a:rPr lang="de-DE" dirty="0" smtClean="0"/>
              <a:t> </a:t>
            </a:r>
            <a:r>
              <a:rPr lang="de-DE" dirty="0" err="1" smtClean="0"/>
              <a:t>silica</a:t>
            </a:r>
            <a:r>
              <a:rPr lang="de-DE" dirty="0" smtClean="0"/>
              <a:t>):</a:t>
            </a:r>
          </a:p>
          <a:p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peak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cryogenic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temperatures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6228184" y="4511937"/>
            <a:ext cx="22860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crystalline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:</a:t>
            </a:r>
          </a:p>
          <a:p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endParaRPr lang="de-DE" dirty="0" smtClean="0"/>
          </a:p>
          <a:p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36294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Cryogenic</a:t>
            </a:r>
            <a:r>
              <a:rPr lang="de-DE" dirty="0" smtClean="0"/>
              <a:t> </a:t>
            </a:r>
            <a:r>
              <a:rPr lang="de-DE" dirty="0" err="1" smtClean="0"/>
              <a:t>Mirrors</a:t>
            </a:r>
            <a:r>
              <a:rPr lang="de-DE" dirty="0" smtClean="0"/>
              <a:t> / </a:t>
            </a:r>
            <a:r>
              <a:rPr lang="de-DE" dirty="0" err="1" smtClean="0"/>
              <a:t>Suspensions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Why</a:t>
            </a:r>
            <a:r>
              <a:rPr lang="de-DE" dirty="0" smtClean="0"/>
              <a:t> Silicon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mass</a:t>
            </a:r>
            <a:r>
              <a:rPr lang="de-DE" dirty="0" smtClean="0"/>
              <a:t> material?</a:t>
            </a:r>
          </a:p>
          <a:p>
            <a:endParaRPr lang="de-DE" sz="1200" dirty="0"/>
          </a:p>
          <a:p>
            <a:pPr lvl="1"/>
            <a:r>
              <a:rPr lang="de-DE" dirty="0" smtClean="0"/>
              <a:t>large beam </a:t>
            </a:r>
            <a:r>
              <a:rPr lang="de-DE" dirty="0" err="1" smtClean="0"/>
              <a:t>diameters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reduce</a:t>
            </a:r>
            <a:r>
              <a:rPr lang="de-DE" dirty="0" smtClean="0"/>
              <a:t> thermal </a:t>
            </a:r>
            <a:r>
              <a:rPr lang="de-DE" dirty="0" err="1" smtClean="0"/>
              <a:t>noise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</a:t>
            </a:r>
            <a:r>
              <a:rPr lang="de-DE" dirty="0" smtClean="0"/>
              <a:t> large </a:t>
            </a:r>
            <a:r>
              <a:rPr lang="de-DE" dirty="0" err="1" smtClean="0"/>
              <a:t>substrates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(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450-500 mm)</a:t>
            </a:r>
          </a:p>
          <a:p>
            <a:pPr lvl="1"/>
            <a:r>
              <a:rPr lang="de-DE" dirty="0" err="1" smtClean="0"/>
              <a:t>only</a:t>
            </a:r>
            <a:r>
              <a:rPr lang="de-DE" dirty="0" smtClean="0"/>
              <a:t> a </a:t>
            </a:r>
            <a:r>
              <a:rPr lang="de-DE" dirty="0" err="1" smtClean="0"/>
              <a:t>few</a:t>
            </a:r>
            <a:r>
              <a:rPr lang="de-DE" dirty="0" smtClean="0"/>
              <a:t> </a:t>
            </a:r>
            <a:r>
              <a:rPr lang="de-DE" dirty="0" err="1" smtClean="0"/>
              <a:t>crystalline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such a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>
                <a:sym typeface="Symbol"/>
              </a:rPr>
              <a:t>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probably</a:t>
            </a:r>
            <a:r>
              <a:rPr lang="de-DE" dirty="0" smtClean="0"/>
              <a:t> JUST </a:t>
            </a:r>
            <a:r>
              <a:rPr lang="de-DE" dirty="0" err="1" smtClean="0"/>
              <a:t>silicon</a:t>
            </a:r>
            <a:endParaRPr lang="de-DE" dirty="0"/>
          </a:p>
          <a:p>
            <a:pPr lvl="1"/>
            <a:endParaRPr lang="de-DE" dirty="0" smtClean="0"/>
          </a:p>
          <a:p>
            <a:r>
              <a:rPr lang="de-DE" dirty="0" smtClean="0"/>
              <a:t>intensive </a:t>
            </a:r>
            <a:r>
              <a:rPr lang="de-DE" dirty="0" err="1" smtClean="0"/>
              <a:t>studies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endParaRPr lang="de-DE" dirty="0" smtClean="0"/>
          </a:p>
          <a:p>
            <a:endParaRPr lang="de-DE" sz="1200" dirty="0"/>
          </a:p>
          <a:p>
            <a:pPr lvl="1"/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talks</a:t>
            </a:r>
            <a:r>
              <a:rPr lang="de-DE" dirty="0" smtClean="0"/>
              <a:t>/</a:t>
            </a:r>
            <a:r>
              <a:rPr lang="de-DE" dirty="0" err="1" smtClean="0"/>
              <a:t>contributions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meeting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03" t="10987" r="7849" b="3790"/>
          <a:stretch/>
        </p:blipFill>
        <p:spPr>
          <a:xfrm>
            <a:off x="5796136" y="4031965"/>
            <a:ext cx="3057099" cy="21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29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Crystal </a:t>
            </a:r>
            <a:r>
              <a:rPr lang="de-DE" dirty="0" err="1" smtClean="0"/>
              <a:t>Production</a:t>
            </a:r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5724129" y="2216984"/>
            <a:ext cx="2304256" cy="3160311"/>
            <a:chOff x="5724129" y="2216984"/>
            <a:chExt cx="2304256" cy="316031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9" y="2216984"/>
              <a:ext cx="2304256" cy="3160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feld 1"/>
            <p:cNvSpPr txBox="1"/>
            <p:nvPr/>
          </p:nvSpPr>
          <p:spPr>
            <a:xfrm>
              <a:off x="6804248" y="5085184"/>
              <a:ext cx="756755" cy="196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Matthias Renner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2" name="Picture 4" descr="File:Czochralski Process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674" y="2240868"/>
            <a:ext cx="475252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51700" y="1556792"/>
            <a:ext cx="2440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Czochralski</a:t>
            </a:r>
            <a:r>
              <a:rPr lang="de-DE" dirty="0" smtClean="0"/>
              <a:t> </a:t>
            </a:r>
            <a:r>
              <a:rPr lang="de-DE" dirty="0" err="1" smtClean="0"/>
              <a:t>method</a:t>
            </a:r>
            <a:r>
              <a:rPr lang="de-DE" dirty="0" smtClean="0"/>
              <a:t> (CZ)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652120" y="1556792"/>
            <a:ext cx="23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Float</a:t>
            </a:r>
            <a:r>
              <a:rPr lang="de-DE" dirty="0" smtClean="0"/>
              <a:t> Zone </a:t>
            </a:r>
            <a:r>
              <a:rPr lang="de-DE" dirty="0" err="1" smtClean="0"/>
              <a:t>method</a:t>
            </a:r>
            <a:r>
              <a:rPr lang="de-DE" dirty="0" smtClean="0"/>
              <a:t> (FZ)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539552" y="5877272"/>
            <a:ext cx="433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methods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but </a:t>
            </a:r>
            <a:r>
              <a:rPr lang="de-DE" dirty="0" err="1" smtClean="0"/>
              <a:t>less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56684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</a:t>
            </a:r>
            <a:r>
              <a:rPr lang="de-DE" dirty="0" err="1" smtClean="0"/>
              <a:t>Impurities</a:t>
            </a:r>
            <a:r>
              <a:rPr lang="de-DE" dirty="0" smtClean="0"/>
              <a:t> vs. </a:t>
            </a:r>
            <a:r>
              <a:rPr lang="de-DE" dirty="0" err="1" smtClean="0"/>
              <a:t>Growing</a:t>
            </a:r>
            <a:r>
              <a:rPr lang="de-DE" dirty="0" smtClean="0"/>
              <a:t> </a:t>
            </a:r>
            <a:r>
              <a:rPr lang="de-DE" dirty="0" err="1" smtClean="0"/>
              <a:t>Method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Czochralski</a:t>
            </a:r>
            <a:r>
              <a:rPr lang="de-DE" dirty="0" smtClean="0"/>
              <a:t> </a:t>
            </a:r>
            <a:r>
              <a:rPr lang="de-DE" dirty="0" err="1" smtClean="0"/>
              <a:t>method</a:t>
            </a:r>
            <a:r>
              <a:rPr lang="de-DE" dirty="0" smtClean="0"/>
              <a:t>:</a:t>
            </a:r>
          </a:p>
          <a:p>
            <a:pPr lvl="1"/>
            <a:r>
              <a:rPr lang="de-DE" dirty="0" smtClean="0"/>
              <a:t>large </a:t>
            </a:r>
            <a:r>
              <a:rPr lang="de-DE" dirty="0" err="1" smtClean="0"/>
              <a:t>diameters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r>
              <a:rPr lang="de-DE" dirty="0" smtClean="0"/>
              <a:t> (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450mm </a:t>
            </a:r>
            <a:r>
              <a:rPr lang="de-DE" dirty="0" err="1" smtClean="0"/>
              <a:t>already</a:t>
            </a:r>
            <a:r>
              <a:rPr lang="de-DE" dirty="0" smtClean="0"/>
              <a:t> </a:t>
            </a:r>
            <a:r>
              <a:rPr lang="de-DE" dirty="0" err="1" smtClean="0"/>
              <a:t>demonstrated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silica</a:t>
            </a:r>
            <a:r>
              <a:rPr lang="de-DE" dirty="0" smtClean="0"/>
              <a:t> </a:t>
            </a:r>
            <a:r>
              <a:rPr lang="de-DE" dirty="0" err="1" smtClean="0"/>
              <a:t>crucible</a:t>
            </a:r>
            <a:r>
              <a:rPr lang="de-DE" dirty="0" smtClean="0"/>
              <a:t> </a:t>
            </a:r>
            <a:r>
              <a:rPr lang="de-DE" dirty="0" err="1" smtClean="0"/>
              <a:t>introduces</a:t>
            </a:r>
            <a:r>
              <a:rPr lang="de-DE" dirty="0" smtClean="0"/>
              <a:t> </a:t>
            </a:r>
            <a:r>
              <a:rPr lang="de-DE" dirty="0" err="1" smtClean="0"/>
              <a:t>impurities</a:t>
            </a:r>
            <a:r>
              <a:rPr lang="de-DE" dirty="0" smtClean="0"/>
              <a:t> (</a:t>
            </a: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oxygen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large </a:t>
            </a:r>
            <a:r>
              <a:rPr lang="de-DE" dirty="0" err="1" smtClean="0"/>
              <a:t>interest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semiconductor</a:t>
            </a:r>
            <a:r>
              <a:rPr lang="de-DE" dirty="0" smtClean="0"/>
              <a:t> </a:t>
            </a:r>
            <a:r>
              <a:rPr lang="de-DE" dirty="0" err="1" smtClean="0"/>
              <a:t>industry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oxygen</a:t>
            </a:r>
            <a:r>
              <a:rPr lang="de-DE" dirty="0" smtClean="0"/>
              <a:t> </a:t>
            </a:r>
            <a:r>
              <a:rPr lang="de-DE" dirty="0" err="1" smtClean="0"/>
              <a:t>impurities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electronically</a:t>
            </a:r>
            <a:r>
              <a:rPr lang="de-DE" dirty="0" smtClean="0"/>
              <a:t> not </a:t>
            </a:r>
            <a:r>
              <a:rPr lang="de-DE" dirty="0" err="1" smtClean="0"/>
              <a:t>active</a:t>
            </a:r>
            <a:endParaRPr lang="de-DE" dirty="0" smtClean="0"/>
          </a:p>
          <a:p>
            <a:pPr lvl="1"/>
            <a:endParaRPr lang="de-DE" dirty="0"/>
          </a:p>
          <a:p>
            <a:r>
              <a:rPr lang="de-DE" dirty="0" err="1" smtClean="0"/>
              <a:t>Float</a:t>
            </a:r>
            <a:r>
              <a:rPr lang="de-DE" dirty="0" smtClean="0"/>
              <a:t> Zone </a:t>
            </a:r>
            <a:r>
              <a:rPr lang="de-DE" dirty="0" err="1" smtClean="0"/>
              <a:t>method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smaller</a:t>
            </a:r>
            <a:r>
              <a:rPr lang="de-DE" dirty="0" smtClean="0"/>
              <a:t> </a:t>
            </a:r>
            <a:r>
              <a:rPr lang="de-DE" dirty="0" err="1" smtClean="0"/>
              <a:t>samples</a:t>
            </a:r>
            <a:r>
              <a:rPr lang="de-DE" dirty="0" smtClean="0"/>
              <a:t> (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200mm in </a:t>
            </a:r>
            <a:r>
              <a:rPr lang="de-DE" dirty="0" err="1" smtClean="0"/>
              <a:t>production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limited </a:t>
            </a:r>
            <a:r>
              <a:rPr lang="de-DE" dirty="0" err="1" smtClean="0"/>
              <a:t>general</a:t>
            </a:r>
            <a:r>
              <a:rPr lang="de-DE" dirty="0" smtClean="0"/>
              <a:t> </a:t>
            </a:r>
            <a:r>
              <a:rPr lang="de-DE" dirty="0" err="1" smtClean="0"/>
              <a:t>interest</a:t>
            </a:r>
            <a:r>
              <a:rPr lang="de-DE" dirty="0" smtClean="0"/>
              <a:t> (e.g. </a:t>
            </a:r>
            <a:r>
              <a:rPr lang="de-DE" dirty="0" err="1" smtClean="0"/>
              <a:t>selected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high power </a:t>
            </a:r>
            <a:r>
              <a:rPr lang="de-DE" dirty="0" err="1" smtClean="0"/>
              <a:t>devices</a:t>
            </a:r>
            <a:r>
              <a:rPr lang="de-DE" dirty="0" smtClean="0"/>
              <a:t>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0780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Mechanical</a:t>
            </a:r>
            <a:r>
              <a:rPr lang="de-DE" dirty="0" smtClean="0"/>
              <a:t> Loss</a:t>
            </a:r>
            <a:endParaRPr lang="de-DE" dirty="0"/>
          </a:p>
        </p:txBody>
      </p:sp>
      <p:pic>
        <p:nvPicPr>
          <p:cNvPr id="7170" name="Picture 2" descr="c:\users\Ronny\Dropbox\Jena - SFB TR7 - IFK\VGL_McGuigan_vs_Jena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26" t="8395" r="11002" b="4872"/>
          <a:stretch/>
        </p:blipFill>
        <p:spPr bwMode="auto">
          <a:xfrm>
            <a:off x="251520" y="1486546"/>
            <a:ext cx="5616624" cy="421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6072075" y="2852936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very</a:t>
            </a:r>
            <a:r>
              <a:rPr lang="de-DE" dirty="0" smtClean="0"/>
              <a:t> high Q-</a:t>
            </a:r>
            <a:r>
              <a:rPr lang="de-DE" dirty="0" err="1" smtClean="0"/>
              <a:t>factor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dips</a:t>
            </a:r>
            <a:r>
              <a:rPr lang="de-DE" dirty="0" smtClean="0"/>
              <a:t> in </a:t>
            </a:r>
            <a:r>
              <a:rPr lang="de-DE" dirty="0" err="1" smtClean="0"/>
              <a:t>curve</a:t>
            </a:r>
            <a:r>
              <a:rPr lang="de-DE" dirty="0" smtClean="0"/>
              <a:t> </a:t>
            </a:r>
            <a:r>
              <a:rPr lang="de-DE" dirty="0" err="1" smtClean="0"/>
              <a:t>related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impurities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current</a:t>
            </a:r>
            <a:r>
              <a:rPr lang="de-DE" dirty="0" smtClean="0"/>
              <a:t> high </a:t>
            </a:r>
            <a:r>
              <a:rPr lang="de-DE" dirty="0" err="1" smtClean="0"/>
              <a:t>quality</a:t>
            </a:r>
            <a:r>
              <a:rPr lang="de-DE" dirty="0" smtClean="0"/>
              <a:t> material </a:t>
            </a:r>
            <a:r>
              <a:rPr lang="de-DE" dirty="0" err="1" smtClean="0"/>
              <a:t>shows</a:t>
            </a:r>
            <a:r>
              <a:rPr lang="de-DE" dirty="0" smtClean="0"/>
              <a:t> high Q-</a:t>
            </a:r>
            <a:r>
              <a:rPr lang="de-DE" dirty="0" err="1" smtClean="0"/>
              <a:t>factor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</a:t>
            </a:r>
            <a:r>
              <a:rPr lang="de-DE" dirty="0" err="1" smtClean="0"/>
              <a:t>dips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71629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Mechanical</a:t>
            </a:r>
            <a:r>
              <a:rPr lang="de-DE" dirty="0" smtClean="0"/>
              <a:t> Loss</a:t>
            </a:r>
            <a:endParaRPr lang="de-D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9" y="1988840"/>
            <a:ext cx="514261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79389" y="1412720"/>
            <a:ext cx="8785221" cy="576120"/>
          </a:xfrm>
        </p:spPr>
        <p:txBody>
          <a:bodyPr/>
          <a:lstStyle/>
          <a:p>
            <a:r>
              <a:rPr lang="de-DE" dirty="0" err="1" smtClean="0"/>
              <a:t>detailed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impurities</a:t>
            </a:r>
            <a:r>
              <a:rPr lang="de-DE" dirty="0" smtClean="0"/>
              <a:t>: </a:t>
            </a:r>
            <a:r>
              <a:rPr lang="de-DE" dirty="0" err="1" smtClean="0"/>
              <a:t>oxygen</a:t>
            </a:r>
            <a:r>
              <a:rPr lang="de-DE" dirty="0" smtClean="0"/>
              <a:t> in </a:t>
            </a:r>
            <a:r>
              <a:rPr lang="de-DE" dirty="0" err="1" smtClean="0"/>
              <a:t>silicon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5412694" y="2492896"/>
            <a:ext cx="35285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peak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120K </a:t>
            </a:r>
            <a:r>
              <a:rPr lang="de-DE" dirty="0" smtClean="0">
                <a:sym typeface="Symbol"/>
              </a:rPr>
              <a:t> </a:t>
            </a:r>
            <a:r>
              <a:rPr lang="de-DE" dirty="0" err="1" smtClean="0">
                <a:sym typeface="Symbol"/>
              </a:rPr>
              <a:t>important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for</a:t>
            </a:r>
            <a:r>
              <a:rPr lang="de-DE" dirty="0" smtClean="0">
                <a:sym typeface="Symbol"/>
              </a:rPr>
              <a:t> LIGO3?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sym typeface="Symbol"/>
              </a:rPr>
              <a:t>no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influence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at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estimated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operating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temperature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of</a:t>
            </a:r>
            <a:r>
              <a:rPr lang="de-DE" dirty="0" smtClean="0">
                <a:sym typeface="Symbol"/>
              </a:rPr>
              <a:t> ET (10-20 K)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sym typeface="Symbol"/>
              </a:rPr>
              <a:t>both</a:t>
            </a:r>
            <a:r>
              <a:rPr lang="de-DE" dirty="0" smtClean="0">
                <a:sym typeface="Symbol"/>
              </a:rPr>
              <a:t> CZ </a:t>
            </a:r>
            <a:r>
              <a:rPr lang="de-DE" dirty="0" err="1" smtClean="0">
                <a:sym typeface="Symbol"/>
              </a:rPr>
              <a:t>and</a:t>
            </a:r>
            <a:r>
              <a:rPr lang="de-DE" dirty="0" smtClean="0">
                <a:sym typeface="Symbol"/>
              </a:rPr>
              <a:t> FZ </a:t>
            </a:r>
            <a:r>
              <a:rPr lang="de-DE" dirty="0" err="1" smtClean="0">
                <a:sym typeface="Symbol"/>
              </a:rPr>
              <a:t>usable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for</a:t>
            </a:r>
            <a:r>
              <a:rPr lang="de-DE" dirty="0" smtClean="0">
                <a:sym typeface="Symbol"/>
              </a:rPr>
              <a:t> ET </a:t>
            </a:r>
            <a:r>
              <a:rPr lang="de-DE" dirty="0" err="1" smtClean="0">
                <a:sym typeface="Symbol"/>
              </a:rPr>
              <a:t>from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mechanical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point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of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view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8" name="Inhaltsplatzhalter 1"/>
          <p:cNvSpPr txBox="1">
            <a:spLocks/>
          </p:cNvSpPr>
          <p:nvPr/>
        </p:nvSpPr>
        <p:spPr>
          <a:xfrm>
            <a:off x="179512" y="5661192"/>
            <a:ext cx="8785221" cy="57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details</a:t>
            </a:r>
            <a:r>
              <a:rPr lang="de-DE" dirty="0" smtClean="0"/>
              <a:t>: </a:t>
            </a:r>
            <a:r>
              <a:rPr lang="de-DE" dirty="0" err="1" smtClean="0"/>
              <a:t>poster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G. Hofmann et al.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5419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Mechanical</a:t>
            </a:r>
            <a:r>
              <a:rPr lang="de-DE" dirty="0" smtClean="0"/>
              <a:t> Loss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strong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surfaces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dirty="0" err="1" smtClean="0"/>
              <a:t>roughness</a:t>
            </a:r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27299"/>
            <a:ext cx="584096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F:\Arbeit\IGR\Si flexures\Data\cantilevers\wet_fro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8" y="3404852"/>
            <a:ext cx="1643062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F:\Arbeit\IGR\Si flexures\Data\cantilevers\12012010\iap_etched_side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864" y="4696815"/>
            <a:ext cx="17653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F:\Arbeit\IGR\Si flexures\Data\cantilevers\12012010\knt_etched_side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8043" y="2026902"/>
            <a:ext cx="183991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9"/>
          <p:cNvCxnSpPr/>
          <p:nvPr/>
        </p:nvCxnSpPr>
        <p:spPr>
          <a:xfrm>
            <a:off x="2411760" y="3249804"/>
            <a:ext cx="1512168" cy="1224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1862620" y="4221088"/>
            <a:ext cx="2061308" cy="520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V="1">
            <a:off x="2570164" y="5009555"/>
            <a:ext cx="1300300" cy="3492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545673" y="5759057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„smooth“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45673" y="2127299"/>
            <a:ext cx="924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„</a:t>
            </a:r>
            <a:r>
              <a:rPr lang="de-DE" dirty="0" err="1" smtClean="0"/>
              <a:t>rough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6228184" y="5943723"/>
            <a:ext cx="204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example</a:t>
            </a:r>
            <a:r>
              <a:rPr lang="de-DE" dirty="0" smtClean="0"/>
              <a:t>: Si </a:t>
            </a:r>
            <a:r>
              <a:rPr lang="de-DE" dirty="0" err="1" smtClean="0"/>
              <a:t>flexures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79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Surface</a:t>
            </a:r>
            <a:r>
              <a:rPr lang="de-DE" dirty="0" smtClean="0"/>
              <a:t> Loss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(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1988840"/>
            <a:ext cx="4140200" cy="306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75" y="1988840"/>
            <a:ext cx="4138613" cy="306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46577" y="5350443"/>
            <a:ext cx="9184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origin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occuring</a:t>
            </a:r>
            <a:r>
              <a:rPr lang="de-DE" dirty="0" smtClean="0"/>
              <a:t> </a:t>
            </a:r>
            <a:r>
              <a:rPr lang="de-DE" dirty="0" err="1" smtClean="0"/>
              <a:t>peak</a:t>
            </a:r>
            <a:r>
              <a:rPr lang="de-DE" dirty="0" smtClean="0"/>
              <a:t> so </a:t>
            </a:r>
            <a:r>
              <a:rPr lang="de-DE" dirty="0" err="1" smtClean="0"/>
              <a:t>far</a:t>
            </a:r>
            <a:r>
              <a:rPr lang="de-DE" dirty="0" smtClean="0"/>
              <a:t> </a:t>
            </a:r>
            <a:r>
              <a:rPr lang="de-DE" dirty="0" err="1" smtClean="0"/>
              <a:t>unclear</a:t>
            </a:r>
            <a:r>
              <a:rPr lang="de-DE" dirty="0" smtClean="0"/>
              <a:t>: </a:t>
            </a:r>
          </a:p>
          <a:p>
            <a:r>
              <a:rPr lang="de-DE" dirty="0"/>
              <a:t>	</a:t>
            </a:r>
            <a:r>
              <a:rPr lang="de-DE" dirty="0" smtClean="0"/>
              <a:t>- </a:t>
            </a:r>
            <a:r>
              <a:rPr lang="de-DE" dirty="0" err="1" smtClean="0"/>
              <a:t>lower</a:t>
            </a:r>
            <a:r>
              <a:rPr lang="de-DE" dirty="0" smtClean="0"/>
              <a:t> </a:t>
            </a:r>
            <a:r>
              <a:rPr lang="de-DE" dirty="0" err="1" smtClean="0"/>
              <a:t>underground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might</a:t>
            </a:r>
            <a:r>
              <a:rPr lang="de-DE" dirty="0" smtClean="0"/>
              <a:t> </a:t>
            </a:r>
            <a:r>
              <a:rPr lang="de-DE" dirty="0" err="1" smtClean="0"/>
              <a:t>reveal</a:t>
            </a:r>
            <a:r>
              <a:rPr lang="de-DE" dirty="0" smtClean="0"/>
              <a:t> a </a:t>
            </a:r>
            <a:r>
              <a:rPr lang="de-DE" dirty="0" err="1" smtClean="0"/>
              <a:t>hidden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peak</a:t>
            </a:r>
            <a:endParaRPr lang="de-DE" dirty="0"/>
          </a:p>
          <a:p>
            <a:r>
              <a:rPr lang="de-DE" dirty="0" smtClean="0"/>
              <a:t>	-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peak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accociated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etching-process</a:t>
            </a:r>
            <a:r>
              <a:rPr lang="de-DE" dirty="0" smtClean="0"/>
              <a:t> -&gt;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r>
              <a:rPr lang="de-DE" dirty="0" smtClean="0"/>
              <a:t>? </a:t>
            </a:r>
            <a:r>
              <a:rPr lang="de-DE" dirty="0" err="1" smtClean="0"/>
              <a:t>radiation</a:t>
            </a:r>
            <a:r>
              <a:rPr lang="de-DE" dirty="0" smtClean="0"/>
              <a:t> </a:t>
            </a:r>
            <a:r>
              <a:rPr lang="de-DE" dirty="0" err="1" smtClean="0"/>
              <a:t>damage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94624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Surface</a:t>
            </a:r>
            <a:r>
              <a:rPr lang="de-DE" dirty="0" smtClean="0"/>
              <a:t> Treatments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treatments</a:t>
            </a:r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2506" y="1412720"/>
            <a:ext cx="3222104" cy="4833156"/>
          </a:xfrm>
          <a:prstGeom prst="rect">
            <a:avLst/>
          </a:prstGeom>
        </p:spPr>
      </p:pic>
      <p:pic>
        <p:nvPicPr>
          <p:cNvPr id="8" name="Picture 2" descr="C:\Users\Ronny\Dropbox\Laptop Sync\Tokyo 2012\# Canon EOS\IMG_59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08" r="15576" b="12444"/>
          <a:stretch/>
        </p:blipFill>
        <p:spPr bwMode="auto">
          <a:xfrm>
            <a:off x="599392" y="2128099"/>
            <a:ext cx="2288567" cy="181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190" t="6678" r="14451"/>
          <a:stretch/>
        </p:blipFill>
        <p:spPr>
          <a:xfrm rot="169893">
            <a:off x="3221505" y="2525310"/>
            <a:ext cx="1874190" cy="3676518"/>
          </a:xfrm>
          <a:prstGeom prst="rect">
            <a:avLst/>
          </a:prstGeom>
        </p:spPr>
      </p:pic>
      <p:cxnSp>
        <p:nvCxnSpPr>
          <p:cNvPr id="10" name="Gerade Verbindung 9"/>
          <p:cNvCxnSpPr/>
          <p:nvPr/>
        </p:nvCxnSpPr>
        <p:spPr>
          <a:xfrm>
            <a:off x="2887959" y="3352235"/>
            <a:ext cx="1095809" cy="7920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664917" y="4198552"/>
            <a:ext cx="2241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plasma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endParaRPr lang="de-DE" dirty="0" smtClean="0"/>
          </a:p>
          <a:p>
            <a:r>
              <a:rPr lang="de-DE" dirty="0" smtClean="0"/>
              <a:t>(</a:t>
            </a:r>
            <a:r>
              <a:rPr lang="de-DE" dirty="0" err="1" smtClean="0"/>
              <a:t>etching</a:t>
            </a:r>
            <a:r>
              <a:rPr lang="de-DE" dirty="0" smtClean="0"/>
              <a:t>, </a:t>
            </a:r>
            <a:r>
              <a:rPr lang="de-DE" dirty="0" err="1" smtClean="0"/>
              <a:t>termination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5742506" y="5584753"/>
            <a:ext cx="2347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selective</a:t>
            </a:r>
            <a:r>
              <a:rPr lang="de-DE" dirty="0" smtClean="0"/>
              <a:t> </a:t>
            </a:r>
            <a:r>
              <a:rPr lang="de-DE" dirty="0" err="1" smtClean="0"/>
              <a:t>wet</a:t>
            </a:r>
            <a:r>
              <a:rPr lang="de-DE" dirty="0" smtClean="0"/>
              <a:t> </a:t>
            </a:r>
            <a:r>
              <a:rPr lang="de-DE" dirty="0" err="1" smtClean="0"/>
              <a:t>chemical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etching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6652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Surface</a:t>
            </a:r>
            <a:r>
              <a:rPr lang="de-DE" dirty="0" smtClean="0"/>
              <a:t> Treatments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its</a:t>
            </a:r>
            <a:r>
              <a:rPr lang="de-DE" dirty="0" smtClean="0"/>
              <a:t> </a:t>
            </a:r>
            <a:r>
              <a:rPr lang="de-DE" dirty="0" err="1" smtClean="0"/>
              <a:t>understanding</a:t>
            </a:r>
            <a:r>
              <a:rPr lang="de-DE" dirty="0" smtClean="0"/>
              <a:t> </a:t>
            </a:r>
            <a:r>
              <a:rPr lang="de-DE" dirty="0" err="1" smtClean="0"/>
              <a:t>important</a:t>
            </a:r>
            <a:r>
              <a:rPr lang="de-DE" dirty="0" smtClean="0"/>
              <a:t>?</a:t>
            </a:r>
          </a:p>
          <a:p>
            <a:pPr lvl="1"/>
            <a:r>
              <a:rPr lang="de-DE" dirty="0" err="1" smtClean="0"/>
              <a:t>reduction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bulk</a:t>
            </a:r>
            <a:endParaRPr lang="de-DE" dirty="0" smtClean="0"/>
          </a:p>
          <a:p>
            <a:pPr lvl="1"/>
            <a:r>
              <a:rPr lang="de-DE" dirty="0" smtClean="0"/>
              <a:t>strong </a:t>
            </a:r>
            <a:r>
              <a:rPr lang="de-DE" dirty="0" err="1" smtClean="0"/>
              <a:t>influence</a:t>
            </a:r>
            <a:r>
              <a:rPr lang="de-DE" dirty="0" smtClean="0"/>
              <a:t> in </a:t>
            </a:r>
            <a:r>
              <a:rPr lang="de-DE" dirty="0" err="1" smtClean="0"/>
              <a:t>suspension</a:t>
            </a:r>
            <a:r>
              <a:rPr lang="de-DE" dirty="0" smtClean="0"/>
              <a:t> design (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structures</a:t>
            </a:r>
            <a:r>
              <a:rPr lang="de-DE" dirty="0" smtClean="0"/>
              <a:t>)</a:t>
            </a:r>
          </a:p>
          <a:p>
            <a:pPr marL="457200" lvl="1" indent="0">
              <a:buNone/>
            </a:pPr>
            <a:r>
              <a:rPr lang="de-DE" dirty="0"/>
              <a:t>	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:</a:t>
            </a:r>
          </a:p>
          <a:p>
            <a:pPr marL="457200" lvl="1" indent="0">
              <a:buNone/>
            </a:pPr>
            <a:r>
              <a:rPr lang="de-DE" dirty="0"/>
              <a:t>	</a:t>
            </a:r>
            <a:r>
              <a:rPr lang="de-DE" dirty="0" smtClean="0"/>
              <a:t> G. Hammond (</a:t>
            </a:r>
            <a:r>
              <a:rPr lang="de-DE" dirty="0" err="1" smtClean="0"/>
              <a:t>suspensions</a:t>
            </a:r>
            <a:r>
              <a:rPr lang="de-DE" dirty="0" smtClean="0"/>
              <a:t>), K. Haughian (</a:t>
            </a:r>
            <a:r>
              <a:rPr lang="de-DE" dirty="0" err="1" smtClean="0"/>
              <a:t>silicate</a:t>
            </a:r>
            <a:r>
              <a:rPr lang="de-DE" dirty="0" smtClean="0"/>
              <a:t> </a:t>
            </a:r>
            <a:r>
              <a:rPr lang="de-DE" dirty="0" err="1" smtClean="0"/>
              <a:t>bonding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special</a:t>
            </a:r>
            <a:r>
              <a:rPr lang="de-DE" dirty="0" smtClean="0"/>
              <a:t> </a:t>
            </a:r>
            <a:r>
              <a:rPr lang="de-DE" dirty="0" err="1" smtClean="0"/>
              <a:t>treatments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realize</a:t>
            </a:r>
            <a:r>
              <a:rPr lang="de-DE" dirty="0" smtClean="0"/>
              <a:t> </a:t>
            </a:r>
            <a:r>
              <a:rPr lang="de-DE" dirty="0" err="1" smtClean="0"/>
              <a:t>grating</a:t>
            </a:r>
            <a:r>
              <a:rPr lang="de-DE" dirty="0" smtClean="0"/>
              <a:t> </a:t>
            </a:r>
            <a:r>
              <a:rPr lang="de-DE" dirty="0" err="1" smtClean="0"/>
              <a:t>structures</a:t>
            </a:r>
            <a:endParaRPr lang="de-DE" dirty="0" smtClean="0"/>
          </a:p>
          <a:p>
            <a:pPr marL="457200" lvl="1" indent="0">
              <a:buNone/>
            </a:pPr>
            <a:r>
              <a:rPr lang="de-DE" dirty="0"/>
              <a:t>	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S. Kroker</a:t>
            </a:r>
          </a:p>
        </p:txBody>
      </p:sp>
      <p:pic>
        <p:nvPicPr>
          <p:cNvPr id="7" name="Picture 2" descr="Y:\Daten\2D_tshape_SE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49080"/>
            <a:ext cx="2828801" cy="212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44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</a:t>
            </a:r>
            <a:r>
              <a:rPr lang="de-DE" dirty="0" err="1" smtClean="0"/>
              <a:t>as</a:t>
            </a:r>
            <a:r>
              <a:rPr lang="de-DE" dirty="0" smtClean="0"/>
              <a:t> an </a:t>
            </a:r>
            <a:r>
              <a:rPr lang="de-DE" dirty="0" err="1" smtClean="0"/>
              <a:t>optical</a:t>
            </a:r>
            <a:r>
              <a:rPr lang="de-DE" dirty="0" smtClean="0"/>
              <a:t> material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silicon</a:t>
            </a:r>
            <a:r>
              <a:rPr lang="de-DE" dirty="0" smtClean="0"/>
              <a:t> not transparent </a:t>
            </a:r>
            <a:r>
              <a:rPr lang="de-DE" dirty="0" err="1" smtClean="0"/>
              <a:t>at</a:t>
            </a:r>
            <a:r>
              <a:rPr lang="de-DE" dirty="0" smtClean="0"/>
              <a:t> 1064nm (</a:t>
            </a:r>
            <a:r>
              <a:rPr lang="de-DE" dirty="0" err="1" smtClean="0"/>
              <a:t>about</a:t>
            </a:r>
            <a:r>
              <a:rPr lang="de-DE" dirty="0" smtClean="0"/>
              <a:t> 10cm</a:t>
            </a:r>
            <a:r>
              <a:rPr lang="de-DE" baseline="30000" dirty="0" smtClean="0"/>
              <a:t>-1</a:t>
            </a:r>
            <a:r>
              <a:rPr lang="de-DE" dirty="0" smtClean="0"/>
              <a:t>) </a:t>
            </a:r>
            <a:r>
              <a:rPr lang="de-DE" dirty="0" smtClean="0">
                <a:sym typeface="Symbol"/>
              </a:rPr>
              <a:t>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wavelength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</a:t>
            </a:r>
            <a:r>
              <a:rPr lang="de-DE" dirty="0" err="1" smtClean="0"/>
              <a:t>towards</a:t>
            </a:r>
            <a:r>
              <a:rPr lang="de-DE" dirty="0" smtClean="0"/>
              <a:t> </a:t>
            </a:r>
            <a:r>
              <a:rPr lang="de-DE" dirty="0" err="1" smtClean="0"/>
              <a:t>longer</a:t>
            </a:r>
            <a:r>
              <a:rPr lang="de-DE" dirty="0" smtClean="0"/>
              <a:t> </a:t>
            </a:r>
            <a:r>
              <a:rPr lang="de-DE" dirty="0" err="1" smtClean="0"/>
              <a:t>wavelength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telecom</a:t>
            </a:r>
            <a:r>
              <a:rPr lang="de-DE" dirty="0" smtClean="0"/>
              <a:t> </a:t>
            </a:r>
            <a:r>
              <a:rPr lang="de-DE" dirty="0" err="1" smtClean="0"/>
              <a:t>wavelength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1550nm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suited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lasers</a:t>
            </a:r>
            <a:r>
              <a:rPr lang="de-DE" dirty="0" smtClean="0"/>
              <a:t>/</a:t>
            </a:r>
            <a:r>
              <a:rPr lang="de-DE" dirty="0" err="1" smtClean="0"/>
              <a:t>optics</a:t>
            </a:r>
            <a:r>
              <a:rPr lang="de-DE" dirty="0" smtClean="0"/>
              <a:t> </a:t>
            </a:r>
            <a:r>
              <a:rPr lang="de-DE" dirty="0" err="1" smtClean="0"/>
              <a:t>exist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several</a:t>
            </a:r>
            <a:r>
              <a:rPr lang="de-DE" dirty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studied</a:t>
            </a:r>
            <a:r>
              <a:rPr lang="de-DE" dirty="0" smtClean="0"/>
              <a:t> (e.g. n(T), </a:t>
            </a:r>
            <a:r>
              <a:rPr lang="de-DE" dirty="0" err="1" smtClean="0"/>
              <a:t>dn</a:t>
            </a:r>
            <a:r>
              <a:rPr lang="de-DE" dirty="0" smtClean="0"/>
              <a:t>/</a:t>
            </a:r>
            <a:r>
              <a:rPr lang="de-DE" dirty="0" err="1" smtClean="0"/>
              <a:t>dT</a:t>
            </a:r>
            <a:r>
              <a:rPr lang="de-DE" dirty="0" smtClean="0"/>
              <a:t>,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 smtClean="0"/>
              <a:t>, etc.)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20139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Optical Absorption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 smtClean="0"/>
              <a:t> </a:t>
            </a:r>
          </a:p>
          <a:p>
            <a:endParaRPr lang="de-DE" sz="80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err="1" smtClean="0"/>
              <a:t>E</a:t>
            </a:r>
            <a:r>
              <a:rPr lang="de-DE" baseline="-25000" dirty="0" err="1" smtClean="0"/>
              <a:t>photon</a:t>
            </a:r>
            <a:r>
              <a:rPr lang="de-DE" dirty="0" smtClean="0"/>
              <a:t> &gt; </a:t>
            </a:r>
            <a:r>
              <a:rPr lang="de-DE" dirty="0" err="1" smtClean="0"/>
              <a:t>E</a:t>
            </a:r>
            <a:r>
              <a:rPr lang="de-DE" baseline="-25000" dirty="0" err="1" smtClean="0"/>
              <a:t>gap</a:t>
            </a:r>
            <a:endParaRPr lang="de-DE" dirty="0" smtClean="0"/>
          </a:p>
          <a:p>
            <a:r>
              <a:rPr lang="de-DE" dirty="0" err="1" smtClean="0"/>
              <a:t>additionally</a:t>
            </a:r>
            <a:r>
              <a:rPr lang="de-DE" dirty="0" smtClean="0"/>
              <a:t>: </a:t>
            </a:r>
            <a:r>
              <a:rPr lang="de-DE" dirty="0" err="1" smtClean="0"/>
              <a:t>phonon</a:t>
            </a:r>
            <a:r>
              <a:rPr lang="de-DE" dirty="0" smtClean="0"/>
              <a:t> </a:t>
            </a:r>
            <a:r>
              <a:rPr lang="de-DE" dirty="0" err="1" smtClean="0"/>
              <a:t>emission</a:t>
            </a:r>
            <a:r>
              <a:rPr lang="de-DE" dirty="0" smtClean="0"/>
              <a:t>/</a:t>
            </a:r>
            <a:r>
              <a:rPr lang="de-DE" dirty="0" err="1" smtClean="0"/>
              <a:t>absorption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conservation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momentum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err="1" smtClean="0"/>
              <a:t>free</a:t>
            </a:r>
            <a:r>
              <a:rPr lang="de-DE" dirty="0" smtClean="0"/>
              <a:t> </a:t>
            </a:r>
            <a:r>
              <a:rPr lang="de-DE" dirty="0" err="1" smtClean="0"/>
              <a:t>carrier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endParaRPr lang="de-DE" dirty="0" smtClean="0"/>
          </a:p>
          <a:p>
            <a:endParaRPr lang="de-DE" sz="8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minimum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(</a:t>
            </a:r>
            <a:r>
              <a:rPr lang="de-DE" dirty="0" err="1" smtClean="0"/>
              <a:t>always</a:t>
            </a:r>
            <a:r>
              <a:rPr lang="de-DE" dirty="0" smtClean="0"/>
              <a:t> </a:t>
            </a:r>
            <a:r>
              <a:rPr lang="de-DE" dirty="0" err="1" smtClean="0"/>
              <a:t>present</a:t>
            </a:r>
            <a:r>
              <a:rPr lang="de-DE" dirty="0" smtClean="0"/>
              <a:t>!)</a:t>
            </a:r>
          </a:p>
          <a:p>
            <a:r>
              <a:rPr lang="de-DE" dirty="0" err="1" smtClean="0"/>
              <a:t>carrier</a:t>
            </a:r>
            <a:r>
              <a:rPr lang="de-DE" dirty="0" smtClean="0"/>
              <a:t> </a:t>
            </a:r>
            <a:r>
              <a:rPr lang="de-DE" dirty="0" err="1" smtClean="0"/>
              <a:t>density</a:t>
            </a:r>
            <a:r>
              <a:rPr lang="de-DE" dirty="0" smtClean="0"/>
              <a:t> </a:t>
            </a:r>
            <a:r>
              <a:rPr lang="de-DE" dirty="0" err="1" smtClean="0"/>
              <a:t>strongly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r>
              <a:rPr lang="de-DE" dirty="0" smtClean="0"/>
              <a:t> </a:t>
            </a:r>
            <a:r>
              <a:rPr lang="de-DE" dirty="0" err="1" smtClean="0"/>
              <a:t>dependent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014280" y="3425044"/>
            <a:ext cx="2016224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1012230" y="2187307"/>
            <a:ext cx="201622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3357691" y="35284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VB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3357691" y="229067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CB</a:t>
            </a:r>
            <a:endParaRPr lang="de-DE" dirty="0"/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611560" y="2996952"/>
            <a:ext cx="936104" cy="144016"/>
          </a:xfrm>
          <a:prstGeom prst="straightConnector1">
            <a:avLst/>
          </a:prstGeom>
          <a:ln w="381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1547664" y="2660005"/>
            <a:ext cx="0" cy="868405"/>
          </a:xfrm>
          <a:prstGeom prst="straightConnector1">
            <a:avLst/>
          </a:prstGeom>
          <a:ln w="28575">
            <a:solidFill>
              <a:srgbClr val="0B4C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1475656" y="250155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5406768" y="3442601"/>
            <a:ext cx="2016224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5404718" y="2204864"/>
            <a:ext cx="201622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7750179" y="354596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VB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7750179" y="23082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CB</a:t>
            </a:r>
            <a:endParaRPr lang="de-DE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4788024" y="2528383"/>
            <a:ext cx="936104" cy="144016"/>
          </a:xfrm>
          <a:prstGeom prst="straightConnector1">
            <a:avLst/>
          </a:prstGeom>
          <a:ln w="381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V="1">
            <a:off x="5940152" y="2519112"/>
            <a:ext cx="0" cy="261816"/>
          </a:xfrm>
          <a:prstGeom prst="straightConnector1">
            <a:avLst/>
          </a:prstGeom>
          <a:ln w="28575">
            <a:solidFill>
              <a:srgbClr val="0B4C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5868144" y="2375095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0562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Optical Absorption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79389" y="1412720"/>
            <a:ext cx="8785221" cy="720136"/>
          </a:xfrm>
        </p:spPr>
        <p:txBody>
          <a:bodyPr/>
          <a:lstStyle/>
          <a:p>
            <a:r>
              <a:rPr lang="de-DE" dirty="0" smtClean="0"/>
              <a:t>electronic </a:t>
            </a:r>
            <a:r>
              <a:rPr lang="de-DE" dirty="0" err="1" smtClean="0"/>
              <a:t>contribution</a:t>
            </a:r>
            <a:r>
              <a:rPr lang="de-DE" dirty="0" smtClean="0"/>
              <a:t> (</a:t>
            </a:r>
            <a:r>
              <a:rPr lang="de-DE" dirty="0" err="1" smtClean="0"/>
              <a:t>gap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/>
              <a:t>)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20707"/>
            <a:ext cx="5976664" cy="448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32856"/>
            <a:ext cx="19335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43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Optical Absorption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79389" y="1412720"/>
            <a:ext cx="8785221" cy="4824592"/>
          </a:xfrm>
        </p:spPr>
        <p:txBody>
          <a:bodyPr/>
          <a:lstStyle/>
          <a:p>
            <a:r>
              <a:rPr lang="de-DE" dirty="0" err="1" smtClean="0"/>
              <a:t>free</a:t>
            </a:r>
            <a:r>
              <a:rPr lang="de-DE" dirty="0" smtClean="0"/>
              <a:t> </a:t>
            </a:r>
            <a:r>
              <a:rPr lang="de-DE" dirty="0" err="1" smtClean="0"/>
              <a:t>carrier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smtClean="0"/>
              <a:t>but: </a:t>
            </a:r>
            <a:r>
              <a:rPr lang="de-DE" dirty="0" err="1" smtClean="0"/>
              <a:t>initial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Stanford </a:t>
            </a:r>
            <a:r>
              <a:rPr lang="de-DE" dirty="0" err="1" smtClean="0"/>
              <a:t>showed</a:t>
            </a:r>
            <a:r>
              <a:rPr lang="de-DE" dirty="0" smtClean="0"/>
              <a:t> 35 ppm/cm </a:t>
            </a:r>
            <a:r>
              <a:rPr lang="de-DE" dirty="0" err="1" smtClean="0"/>
              <a:t>or</a:t>
            </a:r>
            <a:r>
              <a:rPr lang="de-DE" dirty="0" smtClean="0"/>
              <a:t> ~200 ppm/cm </a:t>
            </a:r>
            <a:r>
              <a:rPr lang="de-DE" dirty="0" err="1" smtClean="0"/>
              <a:t>at</a:t>
            </a:r>
            <a:r>
              <a:rPr lang="de-DE" dirty="0" smtClean="0"/>
              <a:t> Hannover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room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endParaRPr lang="de-DE" dirty="0" smtClean="0"/>
          </a:p>
          <a:p>
            <a:endParaRPr lang="de-DE" sz="1000" dirty="0" smtClean="0"/>
          </a:p>
          <a:p>
            <a:r>
              <a:rPr lang="de-DE" dirty="0" err="1" smtClean="0"/>
              <a:t>more</a:t>
            </a:r>
            <a:r>
              <a:rPr lang="de-DE" dirty="0" smtClean="0"/>
              <a:t> news: 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J. </a:t>
            </a:r>
            <a:r>
              <a:rPr lang="de-DE" dirty="0" err="1" smtClean="0"/>
              <a:t>Degallaix</a:t>
            </a:r>
            <a:r>
              <a:rPr lang="de-DE" dirty="0" smtClean="0"/>
              <a:t> (LMA)</a:t>
            </a:r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 rot="1445344">
            <a:off x="3674301" y="2072701"/>
            <a:ext cx="5195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solidFill>
                  <a:srgbClr val="FF0000"/>
                </a:solidFill>
              </a:rPr>
              <a:t>fibre</a:t>
            </a:r>
            <a:r>
              <a:rPr lang="de-DE" sz="4000" dirty="0" smtClean="0">
                <a:solidFill>
                  <a:srgbClr val="FF0000"/>
                </a:solidFill>
              </a:rPr>
              <a:t> </a:t>
            </a:r>
            <a:r>
              <a:rPr lang="de-DE" sz="4000" dirty="0" err="1" smtClean="0">
                <a:solidFill>
                  <a:srgbClr val="FF0000"/>
                </a:solidFill>
              </a:rPr>
              <a:t>amplifier</a:t>
            </a:r>
            <a:r>
              <a:rPr lang="de-DE" sz="4000" dirty="0" smtClean="0">
                <a:solidFill>
                  <a:srgbClr val="FF0000"/>
                </a:solidFill>
              </a:rPr>
              <a:t> </a:t>
            </a:r>
            <a:r>
              <a:rPr lang="de-DE" sz="4000" dirty="0" err="1" smtClean="0">
                <a:solidFill>
                  <a:srgbClr val="FF0000"/>
                </a:solidFill>
              </a:rPr>
              <a:t>demaged</a:t>
            </a:r>
            <a:endParaRPr lang="de-DE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9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Does</a:t>
            </a:r>
            <a:r>
              <a:rPr lang="de-DE" dirty="0" smtClean="0"/>
              <a:t> high </a:t>
            </a:r>
            <a:r>
              <a:rPr lang="de-DE" dirty="0" err="1" smtClean="0"/>
              <a:t>absorption</a:t>
            </a:r>
            <a:r>
              <a:rPr lang="de-DE" dirty="0" smtClean="0"/>
              <a:t> </a:t>
            </a:r>
            <a:r>
              <a:rPr lang="de-DE" dirty="0" err="1" smtClean="0"/>
              <a:t>rule</a:t>
            </a:r>
            <a:r>
              <a:rPr lang="de-DE" dirty="0" smtClean="0"/>
              <a:t> out </a:t>
            </a:r>
            <a:r>
              <a:rPr lang="de-DE" dirty="0" err="1" smtClean="0"/>
              <a:t>silicon</a:t>
            </a:r>
            <a:r>
              <a:rPr lang="de-DE" dirty="0" smtClean="0"/>
              <a:t>?</a:t>
            </a:r>
          </a:p>
          <a:p>
            <a:endParaRPr lang="de-D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 b="19325"/>
          <a:stretch/>
        </p:blipFill>
        <p:spPr bwMode="auto">
          <a:xfrm>
            <a:off x="611560" y="2276872"/>
            <a:ext cx="3452812" cy="345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4572000" y="2276872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mirror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arm </a:t>
            </a:r>
            <a:r>
              <a:rPr lang="de-DE" dirty="0" err="1" smtClean="0"/>
              <a:t>cavities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transmissive</a:t>
            </a:r>
            <a:r>
              <a:rPr lang="de-DE" dirty="0" smtClean="0"/>
              <a:t> </a:t>
            </a:r>
            <a:r>
              <a:rPr lang="de-DE" dirty="0" err="1" smtClean="0"/>
              <a:t>silicon</a:t>
            </a:r>
            <a:r>
              <a:rPr lang="de-DE" dirty="0" smtClean="0"/>
              <a:t> </a:t>
            </a:r>
            <a:r>
              <a:rPr lang="de-DE" dirty="0" err="1" smtClean="0"/>
              <a:t>mirrors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moderate </a:t>
            </a:r>
            <a:r>
              <a:rPr lang="de-DE" dirty="0" err="1" smtClean="0"/>
              <a:t>laser</a:t>
            </a:r>
            <a:r>
              <a:rPr lang="de-DE" dirty="0" smtClean="0"/>
              <a:t> power 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due </a:t>
            </a:r>
            <a:r>
              <a:rPr lang="de-DE" dirty="0" err="1" smtClean="0"/>
              <a:t>to</a:t>
            </a:r>
            <a:r>
              <a:rPr lang="de-DE" dirty="0" smtClean="0"/>
              <a:t> high thermal </a:t>
            </a:r>
            <a:r>
              <a:rPr lang="de-DE" dirty="0" err="1" smtClean="0"/>
              <a:t>conductivity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thermo-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thermal </a:t>
            </a:r>
            <a:r>
              <a:rPr lang="de-DE" dirty="0" err="1" smtClean="0"/>
              <a:t>lensing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reduced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  <a:p>
            <a:pPr marL="285750" indent="-285750">
              <a:buFont typeface="Symbol"/>
              <a:buChar char="®"/>
            </a:pPr>
            <a:r>
              <a:rPr lang="de-DE" dirty="0" smtClean="0">
                <a:sym typeface="Symbol"/>
              </a:rPr>
              <a:t>not </a:t>
            </a:r>
            <a:r>
              <a:rPr lang="de-DE" dirty="0" err="1" smtClean="0">
                <a:sym typeface="Symbol"/>
              </a:rPr>
              <a:t>hunting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for</a:t>
            </a:r>
            <a:r>
              <a:rPr lang="de-DE" dirty="0" smtClean="0">
                <a:sym typeface="Symbol"/>
              </a:rPr>
              <a:t> 1ppm/cm </a:t>
            </a:r>
          </a:p>
          <a:p>
            <a:pPr marL="285750" indent="-285750">
              <a:buFont typeface="Symbol"/>
              <a:buChar char="®"/>
            </a:pPr>
            <a:endParaRPr lang="de-DE" dirty="0">
              <a:sym typeface="Symbo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sym typeface="Symbol"/>
              </a:rPr>
              <a:t>heat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extraction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through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suspension</a:t>
            </a:r>
            <a:r>
              <a:rPr lang="de-DE" dirty="0" smtClean="0">
                <a:sym typeface="Symbol"/>
              </a:rPr>
              <a:t> will </a:t>
            </a:r>
            <a:r>
              <a:rPr lang="de-DE" dirty="0" err="1" smtClean="0">
                <a:sym typeface="Symbol"/>
              </a:rPr>
              <a:t>set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limit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7542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thermo-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endParaRPr lang="de-D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9" y="2030623"/>
            <a:ext cx="4464496" cy="20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3074" y="1628799"/>
            <a:ext cx="4312544" cy="321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95536" y="5085184"/>
            <a:ext cx="8024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ym typeface="Symbol"/>
              </a:rPr>
              <a:t></a:t>
            </a:r>
            <a:r>
              <a:rPr lang="de-DE" dirty="0" smtClean="0"/>
              <a:t> </a:t>
            </a:r>
            <a:r>
              <a:rPr lang="de-DE" dirty="0" err="1" smtClean="0"/>
              <a:t>very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dn</a:t>
            </a:r>
            <a:r>
              <a:rPr lang="de-DE" dirty="0" smtClean="0"/>
              <a:t>/</a:t>
            </a:r>
            <a:r>
              <a:rPr lang="de-DE" dirty="0" err="1" smtClean="0"/>
              <a:t>dT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endParaRPr lang="de-DE" dirty="0" smtClean="0"/>
          </a:p>
          <a:p>
            <a:r>
              <a:rPr lang="de-DE" dirty="0">
                <a:sym typeface="Symbol"/>
              </a:rPr>
              <a:t></a:t>
            </a:r>
            <a:r>
              <a:rPr lang="de-DE" dirty="0" smtClean="0"/>
              <a:t> </a:t>
            </a:r>
            <a:r>
              <a:rPr lang="de-DE" dirty="0" err="1" smtClean="0"/>
              <a:t>limitation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all </a:t>
            </a:r>
            <a:r>
              <a:rPr lang="de-DE" dirty="0" err="1" smtClean="0"/>
              <a:t>phase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 smtClean="0"/>
              <a:t> </a:t>
            </a:r>
            <a:r>
              <a:rPr lang="de-DE" dirty="0" err="1" smtClean="0"/>
              <a:t>techniques</a:t>
            </a:r>
            <a:r>
              <a:rPr lang="de-DE" dirty="0" smtClean="0"/>
              <a:t> (</a:t>
            </a:r>
            <a:r>
              <a:rPr lang="de-DE" dirty="0" err="1" smtClean="0"/>
              <a:t>deflection</a:t>
            </a:r>
            <a:r>
              <a:rPr lang="de-DE" dirty="0" smtClean="0"/>
              <a:t>, PCI, etc.)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3114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Thermal Properties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79389" y="1412720"/>
            <a:ext cx="8785221" cy="648128"/>
          </a:xfrm>
        </p:spPr>
        <p:txBody>
          <a:bodyPr/>
          <a:lstStyle/>
          <a:p>
            <a:r>
              <a:rPr lang="de-DE" dirty="0" smtClean="0"/>
              <a:t>thermal </a:t>
            </a:r>
            <a:r>
              <a:rPr lang="de-DE" dirty="0" err="1" smtClean="0"/>
              <a:t>properties</a:t>
            </a:r>
            <a:r>
              <a:rPr lang="de-DE" dirty="0" smtClean="0"/>
              <a:t> (</a:t>
            </a:r>
            <a:r>
              <a:rPr lang="de-DE" dirty="0" err="1" smtClean="0"/>
              <a:t>overview</a:t>
            </a:r>
            <a:r>
              <a:rPr lang="de-DE" dirty="0" smtClean="0"/>
              <a:t>)</a:t>
            </a:r>
          </a:p>
          <a:p>
            <a:endParaRPr lang="de-D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0" y="2330450"/>
            <a:ext cx="4610100" cy="371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3833813" y="6045200"/>
            <a:ext cx="13966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600" baseline="-25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sz="1200" baseline="0" dirty="0"/>
              <a:t>[</a:t>
            </a:r>
            <a:r>
              <a:rPr lang="en-GB" sz="1200" baseline="0" dirty="0" err="1" smtClean="0"/>
              <a:t>Touloukian</a:t>
            </a:r>
            <a:r>
              <a:rPr lang="en-GB" sz="1200" baseline="0" dirty="0" smtClean="0"/>
              <a:t> 1972]</a:t>
            </a:r>
            <a:endParaRPr lang="en-GB" sz="1200" baseline="0" dirty="0"/>
          </a:p>
        </p:txBody>
      </p:sp>
      <p:sp>
        <p:nvSpPr>
          <p:cNvPr id="3" name="Textfeld 2"/>
          <p:cNvSpPr txBox="1"/>
          <p:nvPr/>
        </p:nvSpPr>
        <p:spPr>
          <a:xfrm>
            <a:off x="5724128" y="270892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studied</a:t>
            </a:r>
            <a:r>
              <a:rPr lang="de-DE" dirty="0" smtClean="0"/>
              <a:t> </a:t>
            </a:r>
            <a:r>
              <a:rPr lang="de-DE" dirty="0" err="1" smtClean="0"/>
              <a:t>property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/>
              <a:t>strongly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 err="1" smtClean="0"/>
              <a:t>dependent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also: </a:t>
            </a:r>
            <a:r>
              <a:rPr lang="de-DE" dirty="0" err="1" smtClean="0"/>
              <a:t>dependent</a:t>
            </a:r>
            <a:r>
              <a:rPr lang="de-DE" dirty="0" smtClean="0"/>
              <a:t> on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r>
              <a:rPr lang="de-DE" dirty="0" smtClean="0"/>
              <a:t> (</a:t>
            </a:r>
            <a:r>
              <a:rPr lang="de-DE" dirty="0" err="1" smtClean="0"/>
              <a:t>roughness</a:t>
            </a:r>
            <a:r>
              <a:rPr 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98708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Silicon –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future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studies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silicon</a:t>
            </a:r>
            <a:r>
              <a:rPr lang="de-DE" dirty="0" smtClean="0"/>
              <a:t> </a:t>
            </a:r>
            <a:r>
              <a:rPr lang="de-DE" dirty="0" err="1" smtClean="0"/>
              <a:t>towards</a:t>
            </a:r>
            <a:r>
              <a:rPr lang="de-DE" dirty="0" smtClean="0"/>
              <a:t> real </a:t>
            </a:r>
            <a:r>
              <a:rPr lang="de-DE" dirty="0" err="1" smtClean="0"/>
              <a:t>sized</a:t>
            </a:r>
            <a:r>
              <a:rPr lang="de-DE" dirty="0" smtClean="0"/>
              <a:t> </a:t>
            </a:r>
            <a:r>
              <a:rPr lang="de-DE" dirty="0" err="1" smtClean="0"/>
              <a:t>mirrors</a:t>
            </a:r>
            <a:r>
              <a:rPr lang="de-DE" dirty="0" smtClean="0"/>
              <a:t>:</a:t>
            </a:r>
          </a:p>
          <a:p>
            <a:pPr marL="0" indent="0">
              <a:buNone/>
            </a:pPr>
            <a:endParaRPr lang="de-DE" dirty="0" smtClean="0"/>
          </a:p>
          <a:p>
            <a:pPr lvl="1"/>
            <a:r>
              <a:rPr lang="de-DE" dirty="0" err="1" smtClean="0"/>
              <a:t>homogeneity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 lvl="1"/>
            <a:r>
              <a:rPr lang="de-DE" dirty="0" smtClean="0"/>
              <a:t>stress </a:t>
            </a:r>
            <a:r>
              <a:rPr lang="de-DE" dirty="0" err="1" smtClean="0"/>
              <a:t>induced</a:t>
            </a:r>
            <a:r>
              <a:rPr lang="de-DE" dirty="0" smtClean="0"/>
              <a:t> </a:t>
            </a:r>
            <a:r>
              <a:rPr lang="de-DE" dirty="0" err="1" smtClean="0"/>
              <a:t>birefringence</a:t>
            </a:r>
            <a:endParaRPr lang="de-DE" dirty="0" smtClean="0"/>
          </a:p>
          <a:p>
            <a:pPr lvl="1"/>
            <a:r>
              <a:rPr lang="de-DE" dirty="0" smtClean="0"/>
              <a:t>„</a:t>
            </a:r>
            <a:r>
              <a:rPr lang="de-DE" dirty="0" err="1" smtClean="0"/>
              <a:t>natural</a:t>
            </a:r>
            <a:r>
              <a:rPr lang="de-DE" dirty="0" smtClean="0"/>
              <a:t>“ </a:t>
            </a:r>
            <a:r>
              <a:rPr lang="de-DE" dirty="0" err="1" smtClean="0"/>
              <a:t>birefringence</a:t>
            </a:r>
            <a:r>
              <a:rPr lang="de-DE" dirty="0" smtClean="0"/>
              <a:t> (e.g.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crystal</a:t>
            </a:r>
            <a:r>
              <a:rPr lang="de-DE" dirty="0" smtClean="0"/>
              <a:t> </a:t>
            </a:r>
            <a:r>
              <a:rPr lang="de-DE" dirty="0" err="1" smtClean="0"/>
              <a:t>pulling</a:t>
            </a:r>
            <a:r>
              <a:rPr lang="de-DE" dirty="0" smtClean="0"/>
              <a:t> </a:t>
            </a:r>
            <a:r>
              <a:rPr lang="de-DE" dirty="0" err="1" smtClean="0"/>
              <a:t>technique</a:t>
            </a:r>
            <a:r>
              <a:rPr lang="de-DE" dirty="0" smtClean="0"/>
              <a:t>)</a:t>
            </a:r>
          </a:p>
          <a:p>
            <a:pPr lvl="1"/>
            <a:endParaRPr lang="de-DE" dirty="0"/>
          </a:p>
          <a:p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Aspera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64971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Link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Kagra</a:t>
            </a:r>
            <a:r>
              <a:rPr lang="de-DE" dirty="0" smtClean="0"/>
              <a:t> Community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operation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cryogenic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 smtClean="0"/>
              <a:t> -&gt; </a:t>
            </a:r>
            <a:r>
              <a:rPr lang="de-DE" dirty="0" err="1" smtClean="0"/>
              <a:t>technology</a:t>
            </a:r>
            <a:r>
              <a:rPr lang="de-DE" dirty="0" smtClean="0"/>
              <a:t> </a:t>
            </a:r>
            <a:r>
              <a:rPr lang="de-DE" dirty="0" err="1" smtClean="0"/>
              <a:t>transfer</a:t>
            </a:r>
            <a:r>
              <a:rPr lang="de-DE" dirty="0" smtClean="0"/>
              <a:t> (</a:t>
            </a:r>
            <a:r>
              <a:rPr lang="de-DE" dirty="0" err="1" smtClean="0"/>
              <a:t>ELiTES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dirty="0" err="1" smtClean="0"/>
              <a:t>exchange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dirty="0" smtClean="0"/>
              <a:t> on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(</a:t>
            </a:r>
            <a:r>
              <a:rPr lang="de-DE" dirty="0" err="1" smtClean="0"/>
              <a:t>Sapphire</a:t>
            </a:r>
            <a:r>
              <a:rPr lang="de-DE" dirty="0" smtClean="0"/>
              <a:t>, Silicon), </a:t>
            </a:r>
            <a:r>
              <a:rPr lang="de-DE" dirty="0" err="1" smtClean="0"/>
              <a:t>suspension</a:t>
            </a:r>
            <a:r>
              <a:rPr lang="de-DE" dirty="0" smtClean="0"/>
              <a:t> design </a:t>
            </a:r>
            <a:r>
              <a:rPr lang="de-DE" dirty="0" err="1" smtClean="0"/>
              <a:t>and</a:t>
            </a:r>
            <a:r>
              <a:rPr lang="de-DE" dirty="0" smtClean="0"/>
              <a:t> lots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technological</a:t>
            </a:r>
            <a:r>
              <a:rPr lang="de-DE" dirty="0" smtClean="0"/>
              <a:t> </a:t>
            </a:r>
            <a:r>
              <a:rPr lang="de-DE" dirty="0" err="1" smtClean="0"/>
              <a:t>issues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currently</a:t>
            </a:r>
            <a:r>
              <a:rPr lang="de-DE" dirty="0" smtClean="0"/>
              <a:t>: </a:t>
            </a:r>
            <a:r>
              <a:rPr lang="de-DE" dirty="0" err="1" smtClean="0"/>
              <a:t>visits</a:t>
            </a:r>
            <a:r>
              <a:rPr lang="de-DE" dirty="0" smtClean="0"/>
              <a:t> </a:t>
            </a:r>
            <a:r>
              <a:rPr lang="de-DE" dirty="0" err="1" smtClean="0"/>
              <a:t>ongoing</a:t>
            </a:r>
            <a:r>
              <a:rPr lang="de-DE" dirty="0" smtClean="0"/>
              <a:t> (Japan -&gt; Europe)</a:t>
            </a:r>
          </a:p>
          <a:p>
            <a:endParaRPr lang="de-DE" dirty="0"/>
          </a:p>
          <a:p>
            <a:r>
              <a:rPr lang="de-DE" dirty="0" err="1" smtClean="0"/>
              <a:t>status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: 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poster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R. Douglas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Y. Sakakibara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5636453"/>
            <a:ext cx="3170592" cy="7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84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smtClean="0"/>
          </a:p>
          <a:p>
            <a:r>
              <a:rPr lang="de-DE" smtClean="0"/>
              <a:t>silicon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material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future</a:t>
            </a:r>
            <a:r>
              <a:rPr lang="de-DE" dirty="0" smtClean="0"/>
              <a:t> GW </a:t>
            </a:r>
            <a:r>
              <a:rPr lang="de-DE" dirty="0" err="1" smtClean="0"/>
              <a:t>detectors</a:t>
            </a:r>
            <a:endParaRPr lang="de-DE" dirty="0" smtClean="0"/>
          </a:p>
          <a:p>
            <a:endParaRPr lang="de-DE" sz="800" dirty="0"/>
          </a:p>
          <a:p>
            <a:r>
              <a:rPr lang="de-DE" dirty="0" smtClean="0"/>
              <a:t>promising </a:t>
            </a:r>
            <a:r>
              <a:rPr lang="de-DE" dirty="0" err="1" smtClean="0"/>
              <a:t>parameters</a:t>
            </a:r>
            <a:r>
              <a:rPr lang="de-DE" dirty="0" smtClean="0"/>
              <a:t> </a:t>
            </a:r>
          </a:p>
          <a:p>
            <a:endParaRPr lang="de-DE" sz="800" dirty="0"/>
          </a:p>
          <a:p>
            <a:r>
              <a:rPr lang="de-DE" dirty="0" err="1" smtClean="0"/>
              <a:t>ongoing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breaking</a:t>
            </a:r>
            <a:r>
              <a:rPr lang="de-DE" dirty="0" smtClean="0"/>
              <a:t> </a:t>
            </a:r>
            <a:r>
              <a:rPr lang="de-DE" dirty="0" err="1" smtClean="0"/>
              <a:t>strength</a:t>
            </a:r>
            <a:endParaRPr lang="de-DE" dirty="0" smtClean="0"/>
          </a:p>
          <a:p>
            <a:pPr lvl="1"/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 smtClean="0"/>
              <a:t> -&gt;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tolerated</a:t>
            </a:r>
            <a:r>
              <a:rPr lang="de-DE" dirty="0" smtClean="0"/>
              <a:t>? -&gt; </a:t>
            </a:r>
            <a:r>
              <a:rPr lang="de-DE" dirty="0" err="1" smtClean="0"/>
              <a:t>suspension</a:t>
            </a:r>
            <a:r>
              <a:rPr lang="de-DE" dirty="0" err="1"/>
              <a:t>s</a:t>
            </a:r>
            <a:endParaRPr lang="de-DE" dirty="0" smtClean="0"/>
          </a:p>
          <a:p>
            <a:pPr lvl="1"/>
            <a:r>
              <a:rPr lang="de-DE" dirty="0" err="1" smtClean="0"/>
              <a:t>homogeneity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endParaRPr lang="de-DE" dirty="0" smtClean="0"/>
          </a:p>
          <a:p>
            <a:pPr lvl="1"/>
            <a:r>
              <a:rPr lang="de-DE" dirty="0" smtClean="0"/>
              <a:t>thermal </a:t>
            </a:r>
            <a:r>
              <a:rPr lang="de-DE" dirty="0" err="1" smtClean="0"/>
              <a:t>conductivity</a:t>
            </a:r>
            <a:r>
              <a:rPr lang="de-DE" dirty="0" smtClean="0"/>
              <a:t> vs.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endParaRPr lang="de-DE" dirty="0" smtClean="0"/>
          </a:p>
          <a:p>
            <a:pPr lvl="1"/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vs.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16851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wrodt - Hannover 02_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FB mit Infolin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Nawrodt - Hannover 02_2012</Template>
  <TotalTime>0</TotalTime>
  <Words>893</Words>
  <Application>Microsoft Office PowerPoint</Application>
  <PresentationFormat>On-screen Show (4:3)</PresentationFormat>
  <Paragraphs>182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Nawrodt - Hannover 02_2012</vt:lpstr>
      <vt:lpstr>SFB mit Infoline</vt:lpstr>
      <vt:lpstr>Silicon Research for the  Einstein Telescope</vt:lpstr>
      <vt:lpstr>Overview</vt:lpstr>
      <vt:lpstr>Increased sensitivity of ET</vt:lpstr>
      <vt:lpstr>Increased sensitivity of ET</vt:lpstr>
      <vt:lpstr>Cryogenic Mirrors / Suspensions</vt:lpstr>
      <vt:lpstr>Cryogenic Mirrors / Suspensions</vt:lpstr>
      <vt:lpstr>Silicon Crystal Production</vt:lpstr>
      <vt:lpstr>Silicon Impurities vs. Growing Method</vt:lpstr>
      <vt:lpstr>Silicon – Mechanical Loss</vt:lpstr>
      <vt:lpstr>Silicon – Mechanical Loss</vt:lpstr>
      <vt:lpstr>Silicon – Mechanical Loss</vt:lpstr>
      <vt:lpstr>Silicon – Surface Loss</vt:lpstr>
      <vt:lpstr>Silicon – Surface Treatments</vt:lpstr>
      <vt:lpstr>Silicon – Surface Treatments</vt:lpstr>
      <vt:lpstr>Silicon as an optical material</vt:lpstr>
      <vt:lpstr>Silicon – Optical Absorption</vt:lpstr>
      <vt:lpstr>Silicon – Optical Absorption</vt:lpstr>
      <vt:lpstr>Silicon – Optical Absorption</vt:lpstr>
      <vt:lpstr>Silicon</vt:lpstr>
      <vt:lpstr>Silicon – thermo-refractive index</vt:lpstr>
      <vt:lpstr>Silicon – Thermal Properties</vt:lpstr>
      <vt:lpstr>Silicon – some future work</vt:lpstr>
      <vt:lpstr>Link to Kagra Community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Silicon surfaces</dc:title>
  <dc:creator>Ronny Nawrodt</dc:creator>
  <cp:lastModifiedBy>Marta Budroni</cp:lastModifiedBy>
  <cp:revision>146</cp:revision>
  <dcterms:created xsi:type="dcterms:W3CDTF">2012-02-12T18:11:31Z</dcterms:created>
  <dcterms:modified xsi:type="dcterms:W3CDTF">2012-12-19T10:27:52Z</dcterms:modified>
</cp:coreProperties>
</file>