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</p:sldMasterIdLst>
  <p:notesMasterIdLst>
    <p:notesMasterId r:id="rId18"/>
  </p:notesMasterIdLst>
  <p:sldIdLst>
    <p:sldId id="256" r:id="rId4"/>
    <p:sldId id="281" r:id="rId5"/>
    <p:sldId id="260" r:id="rId6"/>
    <p:sldId id="280" r:id="rId7"/>
    <p:sldId id="279" r:id="rId8"/>
    <p:sldId id="274" r:id="rId9"/>
    <p:sldId id="261" r:id="rId10"/>
    <p:sldId id="263" r:id="rId11"/>
    <p:sldId id="264" r:id="rId12"/>
    <p:sldId id="262" r:id="rId13"/>
    <p:sldId id="275" r:id="rId14"/>
    <p:sldId id="276" r:id="rId15"/>
    <p:sldId id="277" r:id="rId16"/>
    <p:sldId id="278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01"/>
    <a:srgbClr val="FFFFFF"/>
    <a:srgbClr val="000B7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430" y="-5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EB007-04B6-4FCD-8324-A3AD4D4873D7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5548-5738-465B-A94E-063584FB10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81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A448B-C13A-4C8D-BA8F-2381F4AA82A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8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8009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2550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44624"/>
            <a:ext cx="6192688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dirty="0" smtClean="0"/>
              <a:t>Textmasterformate durch Klicken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8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htec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htec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htec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6739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451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htec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htec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htec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htec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htec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htec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htec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20076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97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46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727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750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3658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9725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62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6579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251520" y="105273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58200" cy="1222375"/>
          </a:xfrm>
        </p:spPr>
        <p:txBody>
          <a:bodyPr anchor="t"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feld 7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92687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>
          <a:xfrm>
            <a:off x="304800" y="430560"/>
            <a:ext cx="8686800" cy="838200"/>
          </a:xfrm>
        </p:spPr>
        <p:txBody>
          <a:bodyPr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extfeld 1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  <p:cxnSp>
        <p:nvCxnSpPr>
          <p:cNvPr id="4" name="Gerade Verbindung 3"/>
          <p:cNvCxnSpPr/>
          <p:nvPr userDrawn="1"/>
        </p:nvCxnSpPr>
        <p:spPr>
          <a:xfrm>
            <a:off x="1835696" y="6630448"/>
            <a:ext cx="482453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3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5022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68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39976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98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716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7688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333151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894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807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42844" y="836712"/>
            <a:ext cx="8715436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42844" y="121192"/>
            <a:ext cx="8715436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7504" y="6421438"/>
            <a:ext cx="3212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 smtClean="0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0201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CAB206-90EE-400E-8A29-919637611403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C7EEB9-05DE-44DA-97D3-81EF22445C0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9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dirty="0" smtClean="0"/>
              <a:t>Textmasterformate durch Klicken bearbeiten</a:t>
            </a:r>
          </a:p>
          <a:p>
            <a:pPr lvl="1" eaLnBrk="1" latinLnBrk="0" hangingPunct="1"/>
            <a:r>
              <a:rPr kumimoji="0" lang="de-DE" dirty="0" smtClean="0"/>
              <a:t>Zweite Ebene</a:t>
            </a:r>
          </a:p>
          <a:p>
            <a:pPr lvl="2" eaLnBrk="1" latinLnBrk="0" hangingPunct="1"/>
            <a:r>
              <a:rPr kumimoji="0" lang="de-DE" dirty="0" smtClean="0"/>
              <a:t>Dritte Ebene</a:t>
            </a:r>
          </a:p>
          <a:p>
            <a:pPr lvl="3" eaLnBrk="1" latinLnBrk="0" hangingPunct="1"/>
            <a:r>
              <a:rPr kumimoji="0" lang="de-DE" dirty="0" smtClean="0"/>
              <a:t>Vierte Ebene</a:t>
            </a:r>
          </a:p>
          <a:p>
            <a:pPr lvl="4" eaLnBrk="1" latinLnBrk="0" hangingPunct="1"/>
            <a:r>
              <a:rPr kumimoji="0" lang="de-DE" dirty="0" smtClean="0"/>
              <a:t>Fünfte Ebene</a:t>
            </a:r>
            <a:endParaRPr kumimoji="0"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FF8BDD-796B-4DD9-BE67-1B90850BF36E}" type="datetimeFigureOut">
              <a:rPr lang="de-DE" smtClean="0"/>
              <a:pPr/>
              <a:t>21.10.2013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CE3FA2B-BD28-499E-A22D-A423270F3F14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-71470" y="785794"/>
            <a:ext cx="9358346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7647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E775E8-FBCD-460D-B99E-5F9527D948F0}" type="datetimeFigureOut">
              <a:rPr lang="de-DE" smtClean="0"/>
              <a:t>21.10.2013</a:t>
            </a:fld>
            <a:endParaRPr lang="de-DE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5BAC0A-7CE6-4016-B970-A8ABC5FBE7F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304800" y="574576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514350" y="7647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514350" y="77179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-55968" y="662962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Harald Lück, Paris November 27, 2012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86423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harald.lueck@aei.mpg.de" TargetMode="External"/><Relationship Id="rId2" Type="http://schemas.openxmlformats.org/officeDocument/2006/relationships/hyperlink" Target="mailto:office-hannover@aei.mpg.d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mp"/><Relationship Id="rId5" Type="http://schemas.openxmlformats.org/officeDocument/2006/relationships/image" Target="../media/image21.tmp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ego-gw.it/ql/?i=ET)with" TargetMode="External"/><Relationship Id="rId2" Type="http://schemas.openxmlformats.org/officeDocument/2006/relationships/hyperlink" Target="mailto:harald.lueck@aei.mpg.d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de-DE" sz="4000" dirty="0"/>
              <a:t>5</a:t>
            </a:r>
            <a:r>
              <a:rPr lang="de-DE" sz="4000" dirty="0" smtClean="0"/>
              <a:t>th </a:t>
            </a:r>
            <a:br>
              <a:rPr lang="de-DE" sz="4000" dirty="0" smtClean="0"/>
            </a:br>
            <a:r>
              <a:rPr lang="de-DE" sz="4000" dirty="0" smtClean="0"/>
              <a:t>Einstein </a:t>
            </a:r>
            <a:r>
              <a:rPr lang="de-DE" sz="4000" dirty="0" err="1" smtClean="0"/>
              <a:t>Telescope</a:t>
            </a:r>
            <a:r>
              <a:rPr lang="de-DE" sz="4000" dirty="0" smtClean="0"/>
              <a:t> </a:t>
            </a:r>
            <a:br>
              <a:rPr lang="de-DE" sz="4000" dirty="0" smtClean="0"/>
            </a:br>
            <a:r>
              <a:rPr lang="de-DE" sz="4000" dirty="0" smtClean="0"/>
              <a:t>Symposium</a:t>
            </a: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e-DE" dirty="0" smtClean="0"/>
              <a:t>Hannover, </a:t>
            </a:r>
            <a:r>
              <a:rPr lang="de-DE" dirty="0" err="1" smtClean="0"/>
              <a:t>October</a:t>
            </a:r>
            <a:r>
              <a:rPr lang="de-DE" dirty="0" smtClean="0"/>
              <a:t> 22-23, 2013</a:t>
            </a:r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892" y="86050"/>
            <a:ext cx="1898828" cy="61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059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39752" y="188640"/>
            <a:ext cx="5203304" cy="838200"/>
          </a:xfrm>
        </p:spPr>
        <p:txBody>
          <a:bodyPr/>
          <a:lstStyle/>
          <a:p>
            <a:r>
              <a:rPr lang="de-DE" dirty="0" err="1" smtClean="0"/>
              <a:t>Boundary</a:t>
            </a:r>
            <a:r>
              <a:rPr lang="de-DE" dirty="0" smtClean="0"/>
              <a:t> </a:t>
            </a:r>
            <a:r>
              <a:rPr lang="de-DE" dirty="0" err="1" smtClean="0"/>
              <a:t>conditions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752" y="295382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215230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7" name="Gruppieren 6"/>
          <p:cNvGrpSpPr/>
          <p:nvPr/>
        </p:nvGrpSpPr>
        <p:grpSpPr>
          <a:xfrm>
            <a:off x="2555776" y="2564904"/>
            <a:ext cx="4772025" cy="3590925"/>
            <a:chOff x="2627784" y="2780928"/>
            <a:chExt cx="4772025" cy="35909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780928"/>
              <a:ext cx="4772025" cy="359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feld 3"/>
            <p:cNvSpPr txBox="1"/>
            <p:nvPr/>
          </p:nvSpPr>
          <p:spPr>
            <a:xfrm>
              <a:off x="3197901" y="2791088"/>
              <a:ext cx="858523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180000" tIns="0" rIns="180000" bIns="0" rtlCol="0">
              <a:spAutoFit/>
            </a:bodyPr>
            <a:lstStyle/>
            <a:p>
              <a:r>
                <a:rPr lang="de-DE" sz="1600" dirty="0" smtClean="0"/>
                <a:t>heute</a:t>
              </a:r>
              <a:endParaRPr lang="de-DE" sz="1600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96" y="1417796"/>
            <a:ext cx="3124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8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5720" y="476672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de-DE" sz="4000" dirty="0" err="1" smtClean="0"/>
              <a:t>goals</a:t>
            </a:r>
            <a:r>
              <a:rPr lang="de-DE" sz="4000" dirty="0" smtClean="0"/>
              <a:t> </a:t>
            </a:r>
            <a:r>
              <a:rPr lang="de-DE" sz="4000" dirty="0" err="1" smtClean="0"/>
              <a:t>of</a:t>
            </a:r>
            <a:r>
              <a:rPr lang="de-DE" sz="4000" dirty="0" smtClean="0"/>
              <a:t> </a:t>
            </a:r>
            <a:r>
              <a:rPr lang="de-DE" sz="4000" dirty="0" err="1" smtClean="0"/>
              <a:t>the</a:t>
            </a:r>
            <a:r>
              <a:rPr lang="de-DE" sz="4000" dirty="0" smtClean="0"/>
              <a:t> </a:t>
            </a:r>
            <a:r>
              <a:rPr lang="de-DE" sz="4000" dirty="0" err="1" smtClean="0"/>
              <a:t>meeting</a:t>
            </a: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0626" y="1567333"/>
            <a:ext cx="8686800" cy="4525963"/>
          </a:xfrm>
        </p:spPr>
        <p:txBody>
          <a:bodyPr>
            <a:normAutofit/>
          </a:bodyPr>
          <a:lstStyle/>
          <a:p>
            <a:r>
              <a:rPr lang="de-DE" dirty="0" smtClean="0"/>
              <a:t>Scientific </a:t>
            </a:r>
            <a:r>
              <a:rPr lang="de-DE" dirty="0" err="1" smtClean="0"/>
              <a:t>exchange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smtClean="0"/>
              <a:t>ET </a:t>
            </a:r>
            <a:r>
              <a:rPr lang="de-DE" dirty="0" err="1" smtClean="0"/>
              <a:t>community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prepare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future</a:t>
            </a:r>
            <a:r>
              <a:rPr lang="de-DE" dirty="0" smtClean="0"/>
              <a:t>?</a:t>
            </a:r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295382"/>
            <a:ext cx="1898828" cy="613338"/>
          </a:xfrm>
          <a:prstGeom prst="rect">
            <a:avLst/>
          </a:prstGeom>
        </p:spPr>
      </p:pic>
      <p:sp>
        <p:nvSpPr>
          <p:cNvPr id="5" name="AutoShape 2" descr="data:image/jpeg;base64,/9j/4AAQSkZJRgABAQAAAQABAAD/2wCEAAkGBhQSERQUEBQWFBUVGBgXFxgWFxUZGBYWGBoXGBYVGRUYGyYfHBojGh0ZIC8gIycpLCwsFx4yNTAqNSYrLCkBCQoKDgwOGg8PGjIkHyQsLSwqKjQ1Ly8wMDAsLioqLy0yLSoxLCwsLCosLCwtLC8tKSwpKSwtLC0sLCkpLCwsKf/AABEIAOoA2AMBIgACEQEDEQH/xAAbAAACAgMBAAAAAAAAAAAAAAAABgQFAQIDB//EAEgQAAIBAwIEAwUFBgIHBgcAAAECAwAEERIhBQYxQRNRYQciMnGRFCNCgaEzUmKxwdEVciRDU4KS0vAWNVSi0/EXJUVjc5OU/8QAGgEBAAMBAQEAAAAAAAAAAAAAAAIDBAUBBv/EADgRAAEDAgQEBAQEBQUBAAAAAAEAAhEDIQQSMUETUWFxIjKBkQWhsdEUweHwIzNCUpJDYrLS8RX/2gAMAwEAAhEDEQA/APcaKKKIiiiiiIooooiKKKKIiiiiiIooooiKKKKIiiiiiIoorBNEWaKX+Zuc4bIYcl5CMrGuNRHmc7AeppJPtPvJm020MefIBpCPmcgCqn1WtsV0cP8ADcRXbnaIbzNgvVs0Zrzy241xdl3S3B/iyD9ASP1riPaDfRyhJ7VMt8I1FS2B0RslSe9R47dwVIfDKrpDHNMcnBek0UvcA5ziuWMeGhmHWKTAb1I8xTADVocHXCwVaT6TsrxBWaKKKkq0UUUURFFFFERRRRREUUUURFFFFERRRRREUUUURFFaSzBQWYgAAkk9ABuSa4WXEY5lDwusinoVII+oryV7lMTspOaM0v8AOs0qWplt2IaFlkIH40U++h27rmrfh92JY1dejAMPkQCK8m8Kw0yKYqbEkeyk5qn5j5ljtEBfLO20ca7u7eQHl61aythScZwO1JPLPCXkdry6B8eTOA23gxZOmMDGxA6movJ0Gqtw9NhmpU0G25PLtzKpeEcjPPI097kvISxjz0yScOw64G2BT5YcASNQAoA8gAB9Kqb3nWGNjFao11MOqxfCp3+KT4RVa097cyaJLqO22P3NuVeQjzLMMj8qqblZpcro1vxOIvVORsWHIdGiT6x6p1dY0+IqvzIH86hXkNtOpV2jcHbGVP8AXr8qo4PZ7ASGmDzsPxTSO579s47k1JfkKzAybeIDucYx+dTlx2WMNw7TZ7p6AfeVRcd4MqhY3YgFh9muQcmJ/wAMUj9SCdg3cHHXBLLyZx9riEiXaaJjHKMY99e49CN68+5lsLNj4XD/ABJZdspCWaEAddWTgfl3xVxyNwy6huWedfdkjXJ1A+8uMA46sB1O/wAzVLHHPYLr4mgx2EzOd4hcA2PtexHzE816WDWa1Wtq2L5lFFFFERRRRREUUUURFFFFERRRRREUUUURFFFFEWrrnY0rcQ5UMcnj2JEMucld/ClHdXUdMj8QGRTVS/xL7aZiImhjh294qzyH94adlB8jvUHAHVacO97ScrgOc6HpG6tbOQyRjxF0kjDLnI9d+4rpbWqxgKgAUDAA6ADtW8PSutSCzkytSKXucOX5LqIJFMYhn3wBnWPIkEHFX8kgUEscAAkk9AB1NKtz7ULFSQHaTH7iMR9elQfliHFasIyuXh9BpJHSUnyQw2WLe4u3A21RwqEBDbBnYDV03PvZq+4VzBZwDFpDK5PaKB/fONj4jAA/MmrW75hsXhS5YqUZhHr0ZKk9nyMrj1qdBf23irCsil2TWqjum+CD07H9aqa3KbELpVq7nt/iMcTebwJGtgNu6qn5hv5v2FskC/vXDZb/APWn964f9k5bjBvriSbzjT7uL5YUaiPnTkluvlXQDFWZJ1MrB+MLP5TQ3qNfcyfZUE8VvZQan0xxrgBVHU9lAG7MaT+Hcw6OJR+5PEJgwdZ2yGzkxOq5wvQrgY7Va8wst21y8hPgWisiAZ/bqNTygj90EKPXVVLxG58awtLwn72GSMOfP3wrDPzwapqO5bXXUwlFuU8SSXeEnkSJb368rL1SNsit6j2bZUVIrUF87oiiiivURRRRREUUUURFFFFERRRRREUUVScy8x/ZlUIhlmlOmKMfiO2STjZRnc14SAJKsp03VHBjdVc5rOa874vG6R+LxK4kkJOEggJjUueiKUw7n1Jqz4XPfPjAhtoxjTEVaR9P8TBgAfrVYqXiFqdg8rc2YRz29Nz7QnGtSBVXxfmaC1VTcyBC3RdyzY64UbmljivO+v76xuI3SEapICp1yLka2BOCML0IqRqNGpUKODrVbgW53j3T5XG9vUijaSRgqKMsT2ArW0vFkjVx0YA/kRkUjc+8w28z29sJkZTOvjgMCNK/hYjb4v5V494a2UwuFdXqhkGN+gGqJJrnieWEj21qfgVf2kw/fY9lPlnzqBZ3zRqLOxYSyqWDysuFiXURuO7DoOtcuduaZI3EFs/hqFBZkxk56KpwcAAdqvPZ9wwC3WQ7vL947HqS2+59P71ms58DXcruVAaGGFV4AaT4Ge93bm3W6iQ8oXKRS6JxI0hDMkiDwpDg6lK9snG646Cl3hPL0rSRz2mlPCk0vGzHMbocSKCeq4JxnsabbP2lxs85KYgjGEkG5kbJAUL5t1AHb51O5I4eyRFpV0vNI8zL+4ZDnR+Qr3I1xGVQOKxWHpvNUAEx6yLiByEdQma1OVGa48YvhDBLKeiIzfQE1MC1yurVZEZHAZWBDA9CD1BrWdLL51hAcC7RKHAODLPw1ImckSoGd16sznW/1OQapLThpWy4lborPplkjjQZY5KxlP1Ocn1qz45czfaI7GxfwVjQPK6gHSm4RBnvtn8xUbly3ms7sQyuJVudchYjDB1Cgk5JzkY+lZDcgR0JX0DC8Mc7MLnOGb2Mzy0HPRO3BUKxIrdQoB+eBmrCtI12retYEBfPuOYkoooor1RWM0Zqt5j4mbe1mmUAtGhYZ6ZHTNLFvzVxHSrGzicEA7S6Tv0yCDioOeGmCtVLCvqszgiJi5A+qec0ZpLTm6/P/wBOA+dwP+Sux5mv/wDwEf8A/SP/AE684rf2CpnA1Ru3/Jv3TfmjNIMftAu2ZlSwDlDpbTcqdJ7g+519KmjnuYY18PuB56dD/wAq84rf3Kk74dXFoH+TfunDNZpNPtJjEiI9tcx63VMvHpALHA3J3/LNN8b56VNrg7RZquHqUYziJ0W9RLjhyu6yEDWqsqnuFYqWH5lV+lS6KkqgSNFSXPLSPcLO2WZF0oDuqb5LKP3jtv6Vw5n44ljbNISviYxGpO7v0G3XA6n0phJpA4heQ/4lcPdMB4QhiiDDOPF6uB6sQCewGaqf4RbdbsKDWeOJJDRpzuLDuSofDuXRexrcNcvLcdRIrDRE/XQqYxgHzG+KpeK3xljt3ZUM6SSROiA65ivusAw6RnvnzG9NV3arb38YjOEvI3Vwh0nWgBWQYOxIJGR5CoXFeXTZy201vC80cYdWCnVJqcg+J6k75NZy2Bb1Xao4gZwXGZEsFhFnAtnYTb5rpYct3FwB9tkPhjGmCElUA7BmGC2BgVd3XLdnFARKkMcQG+QoH165qkXm+6lkMEMEdq2jXqnfLhOmvwwNsHsaoeFcIe/uGaeWS4hQ41NkLIw6hVBwFz3HbFey2PCJKp4NV0vrPyNbeG/LS0nqZTlwPlizeIvaqjJICNQySw3BGpt/Oq6Lle+tcpaXS+FvpWRMlQe2cHNOnC7ERIFUBVAwABgAfKul9fRwoXmdUUdSxAH61fwxHJc0YyqHuDfECdHDN29eyTOC8j6ZBJcN4rqcrhdEafKMbZ9T/Sne3h0ivP8AinPDS3Ft9l1pb+MEaQrgSk/gAbquAd/X0r0GCTIBrynluGpjm1/C6ubkWHLpGy61jNZrnLIFUknAAJP5Vcucqm0a3mllki0l0bwpWAIOU3CknrjVVJw6YXl886HMUAMEfkzkhpXB8saVHyqoh5UuyzjxtEFw5mkCZEhL7mMnyAwMg746U88I4WsKKqLpVRgL5CqGy43C6lYUqAOR+YkQOg39dugVhGNq3ooq9ctFFFFES77QGA4bc5/2ePzyMVN4PAPDXI/Cv8hVX7SP+75M9NUer/LrXNVfFeZIZYVW3v4rfLe+dtejHwrkjSfWqXOAcT0XUpUHVcO0D+50mCYs3kncW6+Vc7rSiMxGygn6DNee8O5gjs7pES78W2kU6vEk1+E64wdZJIDb7dKuua+cLU2VwsdxG0jxOFVXBYkgjbHegqDKSon4fVFRrQCQ6LwecX5QqngErQcN+0HSHkJlJIz+0k2YjbUdJG2R06ipPHEv44JJRcQnw1LYWDBYDfALO2+PSrO04JHc2KQsToKR7qcH3QpG/wAxUc+z6N8id55h5STSYA+SkdqryugRyWr8RR4jnv1zGRlBtyvoq3id0tzd2Cr8OlrgjvkABP1p/tFwopG4XaL/AIpMFGFt4Y4VAztqw5H6Cn2MbVZSGpKyY8gZGN0DfrJ/MLesGg0k8687+EwtrVh47sqM56Q68AHyLb5x2/Q2PeGiSs2Hw78Q/Iwfp1KtOYuco7ZhFGpmuG+GJfXu5x7opWveVjeyB7qWNZ8MCsWk+5n3M53OnJBI611fgdskbxSyv4pUTzOMmWRVJzuATjb4V36VyvuFW9spkshi4gRbjo5ZoSfeDMeuVzsemB0rO4l3m05LtUMlGBQJDz/VGv2b6E7yuXI/B1W4kSYMbi3bTlmYjQ3wsqk46bV6UygLv0A3pG4peCK9s7tP2dwvguR0ycGI/qRmrvnjiJj4fKVOGcCNcfvSEL/ImpUyGtI5LLi2vxNam4/1wOxmCPe68/vr0tDdXmdLXUvgRtvhYQcEjfuoP501cI5j4fawqonj0oAAFJZj64GTkn+dXXCeAxi3SFlVkRVXBAIOBucHvneultylBGcpFGp8wi5+uK8bTeLhTr4yhVaWOBgG0RpYDbYD5qkl5vurn3bC3KJ/trjKj5rH1O1VNlHaSsZr27W4kRiPvToRGXYhYSQCPIkGvRI7ICkXnLlTDD7JZRu0motKSFEZyPw+Z33o8OAk3XuEr0Xu4TfBO4iesuP5R2KicY4tFeXNrb2p1rHIJXcbLiMZAHmM9x6V6RaD3RShyfyeLcZbDO3xNj6KM9v506IuKnSadXalZMfVpFwp0fK3c7ncraqfmi7Edvv/AKx4osdNpZFRv/KSauKVedZcvZRD8dwrEekas38wKm8w1ZsKwPqgHv7XTHAgxXbFcrX4RXaprOiiiiiIooooiWPaNtw+QnGAY856Y1rXOPk61ZtfgxZ3Pwrg58+xrt7RIw3DbnPZc/Qg1RcS4bbMUkvLl0DqulGmMaYCgHCrjO+5rO/z6TZdjDSaDQ1xHidpJmzdhCvzyna/7KEdvgT+1UHOnL1vDYTPFHErKBgqi5BLAdRvXO24HwtzjxY5PRp2YZ+TPjNbc5cuQW3D53gjVCwXJXO41Ka8ddpsFdQJZXYM7ruFiI37qf8A4wnDreBFjaQvhI0Q7nbUxyf+t658O9pLSyQqbVkWZiqv4it0yGOkDoO9VHO0h+0W33hiEcUsmVTWQfdXoPMHGTtSxw+9ZWtCTsiz427HWWG/XfG/yqp1VzTG3/i2YfAUq1HiObLnSZk/7uw2Cf8Akj7x7mc/664cr/lT3FP6GncUoeze302UHqur82Yt/WnCtVLyhcHHGcQ8DYx6Cyw1eU81cKZbu7j/ABTotxA2BnxIRunz/vXq5pU9oPCi9uJ4x97bN4qY7hd3XbsQOlRrNls8ld8NrcKvH91vmCPmBPRLF5Mk0vDrskBDlHYHAWQDKhj2GoMN67T3Ek8jxWU/iglxM5VSiRyDZA/VmX3sAbefSqm34rBFlZVEtpc/ehdmMMn4109evSrmxhmuV0W6GytfMACaQd9OPgHr1rM0yu1VZwwCRAGhMREk6akiYgcuSjc3TpFBb2lt95JG8Z0ruyhBtnHQk1G43b3U0lq12wVHmVVhTOE/Fkt3bAx02zVlypw1EvrpYgdCCJMkkln95nJY98nerb2h2mi2jmUH/R5o5Tj90HDflg1LLmBd+7KptcU6zKDRM3zHWXifS8JosF92pWKicNnDxqy9GAI+RGRUvNbBovmXC6MVqyA9a2zRmvV4sKuK2rSSYKCWIAHckAfU0tXvPkWpo7RHupB1EfwA/wAUp936ZqJcG6q6lQqVTDB9vfQJnzSVzFeQy3cDRM000GvEcQyoLDGZJfhTG/Xet14Vc3eDdzFEI/YQEoN/wvKDqbHpgVf8O4NHCgSNFRR2UAVAy+y0syYczml0EW0vbXf091V8n8emmM6XKorxSlAEzgLpUgZPXr12z5CmcUmcJXw+KXq9mEMgx6qVP8qcxXtMmLqGMa0VJaIBAPuAVmiiirFjRRRRREte0R8cNuem6gb+pFVQ4nY3UBheWMMF0jxAAyHAGpRIOvSrL2j/APd8p7Axk/IOua6ycs29x70kUbnsWRScfPGaocCXmOS6tF9NmHaXyPEYI2s1KdpyFZjd5hKPWRAv0Wrfmy4gHDZ4UljJWPZVcE4BGO+asRyDaf8Ah4vzUVX8y8nW0dncukESssMhBCKCCFJBB7H5VDIWtMALQMW2tWYalRxgiNOfdReKcuS3CJcW0umXwQmDgqysAW3wcEnG+/Slq94XcRwqkluUSCKf31cMDqRiPUHO9ekcsyr4MS6hkxqQM7kADJxWvNt5ElpNqZAWSRFBI959DYUevpR1JpGZKGOqsqCjlkTbny29dVw5CXFnBtj7tf5UziljkJ82duf/ALSfoMUzCrqflC5eL/nv7n6oNJPP/OUUMUtshLTOhX3dtGsY1Fux36delMHNXGvstrJKBlgNKDc5dtkG3rVDy7ygoUNOqyzM3iPIygtrPYE5IA6flUahJ8IWjCNpUx+IrCQDYDci/sN+6UeCzWkCxMYJJCSoaYxYCsx2xr8vTsK9URFSNm7KCfoM15tx6+ee+WGKB3itmyV+EPIu4ZmIwFB6DvvUu75+SS3uraYeDIUaNNBaUMWBHVRtg/lvVLHhkhdTF4WpiSx4BJN3XmATa3bkIVj7N4dULTEHM8skh9cscbfWm/i8MbQSLNgRlGD56BcHNI3LHNIht4o0tbl2VAuBHgZHU62wOuai878yXU1qyPatbxuyguZEJO4wulfM4qTXtaznZZ6mEq18ZJ8ILrGRpNoE3suXJfP8duvgXDHQrFY5cHdM+4HHUbY/rTv/ANt7LBP2qLb+IZ+lV3LfAo2tkDRBPcAZGAO+N8+Zz3qn4Lwa2WO4+0wwf6NJIrMY4ySi+8hO2c6CK9aXtAC9rjCV6j3hrgQbgEX2n3+qveZuchDbo9sPFkmGYhhj7uMmQrjOAPlVBwjnLiN1EBDHCCNmmY7EjriMd8euKm8oWTTlryUYaYYjXA+7gBOlR/m2J89q4ez+Hw5ruEjHhztjr8JJ0/oBXkuc4GYBUgyhRpVGhgc5hBJN9TBG2nsSpUHJ7zNqv5nuT2TJSEenhA7/ADPkKZrLg6RqFRVRR0VQAPoKrOOc8wW0nggPNNj9nEpJ9AT0FVrS8Qu+rrZxn8KYebHn4nRT29Kn4W6XKxubXrNDqrsrdpsPRo+3qmTifHLe1H30gUnou5dj5Kg3J9AKXrnj97cnFnF9nj/2s6+82f3I+o/3qmcF5NihbWAXk7yyEvIf949PypijtQKlDna2VHEo0T4BmPM6e339kt8tctGFmkkkeaWTGuRu+M4Cr2G5pqFU3MfGZLZFeO3adc++EIDIuPiC/i+Vd+B8fhuoxJA2R3HRlPky9Qa9blb4QoVhVqjjvuDafytp0VnRWBWasWVFFFFESt7ST/8ALZwBktpUfmy1dcJXCAHsAPoK7X1kkqFJFDKeoPTbcfrSxecu3gdjFfSIhJIXw42K57aiNxVbhDsy20yypSFIuDYJMmd4G08k35qm5zbHD7v/APDIPqpApcvbK/gRpGvzoQFm1wq2APIJvVEeN3d/HLbpPDKCvvZikjOnIGxO2c+lQfUtELXhsBLhVDwWtIk3tfqE68v8LRo7dyo1xxgI3dQyrqH57VvxblmA2848NBr1yE4z94VI8QZ6N61QcPHFUUIDaoqqADiRicDHniul3wvicqkNeIuRgqkIwfTJNeB1oyleGkRVzcZovzPOdgpvs1n1WMJ/hI/4WZf6U30oez7hskFuIpU0FWfbIOQWJBGO29N9W07NCx46DiKhaZElKvPm4s03966iP/Dljn6UxWa+7S7zWc3dguR+0kbHyjIz+tMtuPdFeDzFe1rUaY7n5kfkqPnacw2c8sYGsLt6Z93V8wDXnfCLS5t7RpkMMSBS+WTXI46qCc4A7AU9e0ib/RBEOs8sUW3kWGr9Bj86WvaDerGlvbEHQ7Bnx1McZUBFHcn+gqirEk8guv8ADS4020gJzuM9mgfqnXl1/GgieQAMyKzAdMkAmpfElhSJnm0iNRli24AFLFtxK8ZC8SxWsSqSPFBeTAGdWlWCr22OfyqgtuNTcWMEMoxFH785XYSMP2YHlnqR8/SpmoBA3WNuBL3OqEgNB8UHTUx32C9H4PdxyxLJCco4ypII2+R6UucT5LZo7pEk3uZRISRsFyuU2PcDGfWmfh9toQADAAAAHQAdBUvFWFuYQVhZiHUnl1M7/QyFC4faaFA8gAPkKrbPlsRXc86sT4+glcbKVBGQfXNX9GKllFlU2q9uaDrY+8qNJYqTnAz3ONz+ddY7cCumKDUlAklFGaT+ZOaJzP8AZbAAyAAyyN8MQPQerf8AXytOWIJ0jIuZjOxOdRULjYZAA7ZqAeCYWh+GdTph7yBOg3jn09VdMuaROaODPZy/brMdP28Y6SJ3bA7in3FayxgggjINHszBeYfEGg6dQdRzHJROD8US4iSWM5Vxkf2PrU6kDgcn+H372h2hmzLB12J+KMdsbE4/vT6rZox0i6liqIpP8PlN29j9tCtqKKKmsqxigis1iiJL5+4u6vDbBhDHPqEkx7Af6tT0DH1qy5f4FDEgEIUL6YJJ8ye5q5v7BJkKSorqeoYAg/ka815j5dgWcWthGUnIDu6s6rFH5nB3J8qzvlpzarr4csxFMUAS2JJOx6nTTTfovUFiHlW2iq3gMDRwojuzlRjU3xN6mrSrxouU4AEgGVqIxWcVmivVFLfO1ofBWdM67ZhKMDJKD9ov5pn6Crjht2skashyGAIPmDUmRMggjIOxpMnil4YxeJTJZkktGo96DO5Zd90zn3cZGdqrPhM7LbTHHYKc+IadZ278vVZ5nIm4laQ52hV7hh6gqqD+dMx4ajhSyglehIBIz5HtXn3COaLeTiN1NJMqhwiRFthoUb7noc9jXo1tfRuuY3Vh/CQf5VFhDpKvx1KpRyMIIho9zc/WEme0y8aC2SGIH/SG0EjrgYOgerdPlmluHh1xYwLIJSrtLGBGoUq5cgFWJGSQM9KYnl+38RZusNmdCDs0x+JvkuBXXmvlKa5lgKyBIowTtnWHyMMo6ZwBgnpv1qp7S4lw9F0KFdtBjMM+APM+RPUD2hNg4iiRl5WVFUe8WOAPPrS4faF4hP2S0mnUbaxhVb5at8flXm1y0C3mly7wI+H1MzFyuQSQeo1dh5GvQF57sI4xhy5HRERtvTcAD60bWzbwoVPhnADSKZqF19wB3i8+oV7wDm2O6LJpaKVPiikGGA8x2I9RV4DXnN1xVbt47rh6OZbdwjowwXik2IznGB1+Ypn4nzpa2xC3EulyAdIVmbB6EhQcVaypzPqufXwbswFNpk6t1II+cckwVg0tQe0awY4+0BT/ABq6fqygVdW3FoZP2cqN32YGrA5p3WV+Hq0/OwjuCk/n3gcUUct2rSRSnSPu3K+JJkKgYDr238qaeBM/gx+Lu+ldRxjLYGdqWeJg3nEgjbwWYVsbYadwcZ/yqQacraPSKrYPESNFqxTyKNOm4ydewIsPa/qu9YIozRmrlzkpe0XhRa3E8ZxLbHxVPoPiX5Y3+YFXfAOJCeCOQfjVW+WRnFTbqEOjK24YEH5EUl+zScpHLbv1t5Xj+a5yD+e9Unw1O66I/i4Qzqw/J36/VPVFFFXLnIooooiwaV+YOUjLL49vK0ExAVmADK4HQMh64pprSUHBxse1eOAIurqNZ9J2Zh/fZef8P47ex3qWzSx3CgZmIj0mIdskHGem3/vXoET5Ga844RNJYI0ctnLI2pmaWMoyysTnWSSCNsdfKmjlTmsXqMwiaNQdI1FTqPfGPI7VTTcNCbroY+gT/EY0ZRAkRfrA0lMVFAoq9clBrR0z1reiiKouuW4ZAQ8aMD2KqR9MUnc6co2lvA0qR6JPhj8Mlcu2yjA2xXpFI3FX+18TWP8A1Vmocjs0z/Dt/CN6pqtEaXXTwFaoKmbMcrRJvy29TAXbkjlf7MmSSWcKXydtWOgHTbNODLnaudrFha7E1Y1oaICxV6z61Q1Hm5SXzBydBFa3LQRqrFHbPfO5+I9qVOAcJkvkiDjRbRgABdmlZdiSeuP7n503+0Jy4trYEhbiXS5H7iDUV/Os8R5mt7FMfFIB7kSYJwOmeyqPM+VZ3NaXdAu1h69cUAGS57iSDrA8s/vRXfCeDJEoCgKB2GAP0qRLwuMtr0rrwBqwNWBuBnrilLkeZikt5cuA1wQxycIka5CAdgN/1FOdxdpGjSOwVFGpmJ2AHUk+VXtghcrEMfSqluaToT13HW6iy8Fjb4lU/MA/0qouPZ/aNv4EanzQaD/5cUyxShgCpyCAQR3B6VvQsadlUyvVZ5XEeqSjyIYyWtbiaEk5wGDqTv1Dg5/M1Tcwy8WhAIm1oOphjUN82Vgf0r03FavED1qBoiIFlrpfEKjXB1QB/cA/PVI1tyvcONTX11k77Mo/LGDvUO+4BxOPPgXruo6ByA2e/vaSK9FSMDpWWWhpCNUZ8RqtdJDT0LR9l5Lb8x3SfHxAJKp0tDPEMBtttSjp696k+zrizyXdwX05k0yEL8OrJDEZJOOlXPtA5fX3LsIriH9qjAEPF3OO7L1Fd+BcsLHcG4hK+HJEoVAuMYIORjbBGKoDHB/ZdWpisO/CuIbBcI0AgggxYDuJTkKKFFFbV8ys0UUURFYNZooiU/aKZfswWFXKu4WVoxl1iwSxUdz0H51WcI5xtIDHEEmjXZELRMq5JAHXfqd9u9PrLmlbmPkhLqRZGZxpQqqjGAT+Lpny29BVFRrgczV08NXoOYKNcENuZHPtumaK4DDKkHcjY53HUVQ8x8829p7rEySdfDjwWAHUnfAAHnVBact3wjWF7gRRKNP3C++w8y7dCepx3qRccholpOlsg8V42XW27uT11OfPfp50LnkWC9ZQwrKg4j8wnQfmdvSU32fEFljWRThWUNvtgEZ3qhtOfopLoQRqxQkqs22hpFGSq+e2d/SqMWF7dqIrgC1gwAyI2qSQD8JboFNWnFeVCIIvsaojwOJI1OQpO+pT/mBO9MzzdSFDD0yW1HSTpBs3kSdz8lfcb49HawmWU4A6DuzdlA7k0l+zi5MrXMrjDSTaifPIyFHoucVXcycLnaF578q0u0UEa/BGZGA1b9W/t3qRY8n3SIYY5wkL7uQD4m4AZQcYxVbnOLwYsFsZh8PTwrml4zOMTtAuQOf5nsrviHPh+2RQWoV4xIEmkO4yc+4uCNxg5O/ao3MntH8CeSFACFiPvdSJiMqvXGMddutT5eSUNvHFCTCYjrjYYJD7jUc7EnJz8652PIEQiaOUeLrbW7P8TP57dPKpHimwVDH4BsOcCQLRub+Y7eiXLaaa6eG04gFkBj8ZJF1LICAPxA9ex28qseZOWI7Th1y1umGZQGY7uwLANljv0Jp3tuGqoAA6bD0HlXW9sUljaORQyMMEHoRXvBsZ1VZ+JHiNLRDQQS0aG86dV5VzVfa7X7NbLmGJUM7D4RjTojB7nO58sV6AHWWyfX8DQnOf3Sn9q5vyhELaS3jGhGVlAHYtnfzzmlJLXiDwrYyII0XCyThgdca4wFGc5I2ORUbsN9wr81PEsDWHLldMnUgxJ6mRoOixwLmG6tra2mZTLbeEquqj3o9JIWUZ6gjAPyHSvROG8TSeNZImDKwyCP5fOo/C+FqkSoAAqqFA9AMY+lK9/wAszWUpn4b8JOZLcnCv5lM9GqQzUxe4Weo+ji3EeR0mDseh5Hr78095rNLXL3PMFz7pbwphs0UnusCOuM9aYw1XtcHXC51Wi+i7LUEFbVg0E1S8e5tt7RcyuC3RY1ILsewC/PzoSALqNOm+o7KwSVF9oHE0isZg27SqYkXuzuMAD+dT+XLXwoI4ySdCKuT6AClvh3C5rucXN6unT+whzkRD95vN/wDryp1gh0jFVs8Tsy11y2lTFAGTMnlPL036rrRRRVqwoooooiKKKKIisYrNFEWums4rNFEWgiHlWSK2ooiQ/aJfLHNZLLlYfEMjkAnLR6fDXb1Ofyq34bznZMMC4jB8mOk7/wCbFW3F7BZoXRxkMrD6g0g8i8ChubVRPEjsjOh1KM7Hz+VZzmD7brsUxQq4UGpIyGLR/VJmD7ey9FhvY2+F1b5EGuwNJ03sxsz0hA+TOP61zb2aQbYMoA7CV/71OX8vmsvDwp/1D/iP+yds0ZpJb2bw/haZflM/9Sa2k5FYAaLq6THTEuenzFMz/wC1ODhzpV92/YlOma0MQpLbgfEY94r5m/hljVgfzAzWV4vxWL44LebH7jshP/ENqcSNQU/Bg+So0+sf8gE6gUEUlpzteDPi8Of/AHJFat09psQyJ7e5hx3aPI+qk04rU/8An4jYT2IP0Kt+M8pW9z+2jVj5kYP1G9Uf/wAPvDP3FzcxD91ZMqPkGU1MHtNsu7uPnFJ/y1o3tRss41SfPwpP6ioHhG5haabfiDBla10cokexVNzFym6QSzS3V1L4cbNpMgVTgHbCirrlzlK3RUkjhVWIB1H3mGQM+83eq7mjnmzuLSeGN2Z3jIXEb7nGRvjFMvKd54ttC421RoceWVG1eMazPbkp16mKbhhxJHiIjS0Da3VWkNuF6V2oorSuKiiiiiIooooiKKKKIiiiiiIooooiKKKKItWFJ/I/DpIDPHIhXE0hUnGHVjkFSD5edOJFY8MVEtkgq5lUtY6mNDHyWaMVmipKlYxWaKKIsYrUxDyreiiLi1svlWjWSmpNFeQvZUP/AA9agcf4Sr206nfMb/yNXdc5VypHpXhaCFNlRzXBwOhSnyHCr2MH+QD6ZBpqt7cIMClzkThMttbrFPjUpbocjTnIpoFRpiGhX41wdXeWmRJhZoooqxZEUUUURFFFFERRRRREUUUURFFFFERRRRREUUUURFFFFERRRRREUUUURFFFFERWMVmiiLAWs0UURFFFFERRRRRF/9k="/>
          <p:cNvSpPr>
            <a:spLocks noChangeAspect="1" noChangeArrowheads="1"/>
          </p:cNvSpPr>
          <p:nvPr/>
        </p:nvSpPr>
        <p:spPr bwMode="auto">
          <a:xfrm>
            <a:off x="155575" y="-1066800"/>
            <a:ext cx="2057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0112" y="1412776"/>
            <a:ext cx="2016224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514" y="4797152"/>
            <a:ext cx="3910571" cy="195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C:\Users\haluec\AppData\Local\Microsoft\Windows\Temporary Internet Files\Content.IE5\641T70LB\MC90043799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66777"/>
            <a:ext cx="1816100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Inhaltsplatzhalter 2"/>
          <p:cNvSpPr txBox="1">
            <a:spLocks/>
          </p:cNvSpPr>
          <p:nvPr/>
        </p:nvSpPr>
        <p:spPr>
          <a:xfrm>
            <a:off x="2769584" y="2864868"/>
            <a:ext cx="3890648" cy="22847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de-DE" dirty="0" smtClean="0"/>
          </a:p>
          <a:p>
            <a:r>
              <a:rPr lang="de-DE" dirty="0"/>
              <a:t>Status </a:t>
            </a:r>
            <a:r>
              <a:rPr lang="de-DE" dirty="0" err="1"/>
              <a:t>of</a:t>
            </a:r>
            <a:r>
              <a:rPr lang="de-DE" dirty="0"/>
              <a:t> ET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activities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72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82951"/>
            <a:ext cx="8686800" cy="838200"/>
          </a:xfrm>
        </p:spPr>
        <p:txBody>
          <a:bodyPr/>
          <a:lstStyle/>
          <a:p>
            <a:r>
              <a:rPr lang="de-DE" dirty="0" err="1" smtClean="0"/>
              <a:t>Current</a:t>
            </a:r>
            <a:r>
              <a:rPr lang="de-DE" dirty="0" smtClean="0"/>
              <a:t> Projects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2092325"/>
            <a:ext cx="8686800" cy="4525963"/>
          </a:xfrm>
        </p:spPr>
        <p:txBody>
          <a:bodyPr>
            <a:normAutofit/>
          </a:bodyPr>
          <a:lstStyle/>
          <a:p>
            <a:r>
              <a:rPr lang="de-DE" dirty="0" err="1" smtClean="0"/>
              <a:t>ELiTES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r>
              <a:rPr lang="de-DE" dirty="0" smtClean="0"/>
              <a:t>ET R&amp;D, </a:t>
            </a:r>
            <a:r>
              <a:rPr lang="de-DE" dirty="0" err="1" smtClean="0"/>
              <a:t>addresses</a:t>
            </a:r>
            <a:r>
              <a:rPr lang="de-DE" dirty="0" smtClean="0"/>
              <a:t> </a:t>
            </a:r>
            <a:r>
              <a:rPr lang="de-DE" dirty="0" err="1" smtClean="0"/>
              <a:t>long</a:t>
            </a:r>
            <a:r>
              <a:rPr lang="de-DE" dirty="0" smtClean="0"/>
              <a:t> </a:t>
            </a:r>
            <a:r>
              <a:rPr lang="de-DE" dirty="0" err="1" smtClean="0"/>
              <a:t>term</a:t>
            </a:r>
            <a:r>
              <a:rPr lang="de-DE" dirty="0" smtClean="0"/>
              <a:t> R&amp;D </a:t>
            </a:r>
            <a:r>
              <a:rPr lang="de-DE" dirty="0" err="1" smtClean="0"/>
              <a:t>needs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r>
              <a:rPr lang="de-DE" dirty="0" err="1" smtClean="0"/>
              <a:t>GraWIToN</a:t>
            </a:r>
            <a:r>
              <a:rPr lang="de-DE" dirty="0" smtClean="0"/>
              <a:t> </a:t>
            </a:r>
            <a:r>
              <a:rPr lang="de-DE" sz="2400" dirty="0" smtClean="0"/>
              <a:t>(</a:t>
            </a:r>
            <a:r>
              <a:rPr lang="en-US" sz="2400" b="1" dirty="0" smtClean="0"/>
              <a:t>FP7-PEOPLE-2013-ITN, Marie Curie Actions</a:t>
            </a:r>
            <a:r>
              <a:rPr lang="de-DE" sz="2400" dirty="0" smtClean="0"/>
              <a:t>)</a:t>
            </a:r>
          </a:p>
          <a:p>
            <a:pPr lvl="1"/>
            <a:r>
              <a:rPr lang="de-DE" dirty="0" err="1" smtClean="0"/>
              <a:t>Optics</a:t>
            </a:r>
            <a:r>
              <a:rPr lang="de-DE" dirty="0" smtClean="0"/>
              <a:t>, Simulation, High power </a:t>
            </a:r>
            <a:r>
              <a:rPr lang="de-DE" dirty="0" err="1" smtClean="0"/>
              <a:t>lasers</a:t>
            </a:r>
            <a:r>
              <a:rPr lang="de-DE" dirty="0" smtClean="0"/>
              <a:t>, Data Analysis</a:t>
            </a:r>
          </a:p>
        </p:txBody>
      </p:sp>
      <p:pic>
        <p:nvPicPr>
          <p:cNvPr id="2050" name="Picture 2" descr="ELiTES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939" y="1734915"/>
            <a:ext cx="4867275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14" y="2448339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5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519160" y="5724236"/>
            <a:ext cx="457200" cy="365125"/>
          </a:xfrm>
        </p:spPr>
        <p:txBody>
          <a:bodyPr/>
          <a:lstStyle/>
          <a:p>
            <a:pPr>
              <a:defRPr/>
            </a:pPr>
            <a:fld id="{E26359A3-CC29-4A25-986B-E96B8788E02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0" name="Textfeld 59"/>
          <p:cNvSpPr txBox="1"/>
          <p:nvPr/>
        </p:nvSpPr>
        <p:spPr>
          <a:xfrm>
            <a:off x="857250" y="98425"/>
            <a:ext cx="5072063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8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rPr>
              <a:t>GW </a:t>
            </a:r>
            <a:r>
              <a:rPr lang="de-DE" sz="4800" b="1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rPr>
              <a:t>Timelines</a:t>
            </a:r>
            <a:endParaRPr lang="de-DE" sz="40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0" y="1772816"/>
            <a:ext cx="9144000" cy="50851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DE">
              <a:latin typeface="Corbel" pitchFamily="34" charset="0"/>
            </a:endParaRPr>
          </a:p>
        </p:txBody>
      </p:sp>
      <p:graphicFrame>
        <p:nvGraphicFramePr>
          <p:cNvPr id="3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210618"/>
              </p:ext>
            </p:extLst>
          </p:nvPr>
        </p:nvGraphicFramePr>
        <p:xfrm>
          <a:off x="124459" y="2000792"/>
          <a:ext cx="8900496" cy="3367390"/>
        </p:xfrm>
        <a:graphic>
          <a:graphicData uri="http://schemas.openxmlformats.org/drawingml/2006/table">
            <a:tbl>
              <a:tblPr/>
              <a:tblGrid>
                <a:gridCol w="1257342"/>
                <a:gridCol w="348146"/>
                <a:gridCol w="346808"/>
                <a:gridCol w="348146"/>
                <a:gridCol w="348146"/>
                <a:gridCol w="346807"/>
                <a:gridCol w="346808"/>
                <a:gridCol w="349485"/>
                <a:gridCol w="346808"/>
                <a:gridCol w="346807"/>
                <a:gridCol w="348146"/>
                <a:gridCol w="346808"/>
                <a:gridCol w="348146"/>
                <a:gridCol w="348146"/>
                <a:gridCol w="348146"/>
                <a:gridCol w="345468"/>
                <a:gridCol w="349485"/>
                <a:gridCol w="346808"/>
                <a:gridCol w="346808"/>
                <a:gridCol w="346808"/>
                <a:gridCol w="346808"/>
                <a:gridCol w="346808"/>
                <a:gridCol w="34680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´09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´13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´14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´15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´16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´17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´18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´19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´20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´21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´22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´23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´24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´25</a:t>
                      </a: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0" marR="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Virgo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GEO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9D14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LIGO</a:t>
                      </a:r>
                      <a:endParaRPr kumimoji="0" lang="de-DE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49D14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KAGRA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E.T.</a:t>
                      </a:r>
                    </a:p>
                  </a:txBody>
                  <a:tcPr marL="90000" marR="90000" marT="720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" name="Text Box 170"/>
          <p:cNvSpPr txBox="1">
            <a:spLocks noChangeArrowheads="1"/>
          </p:cNvSpPr>
          <p:nvPr/>
        </p:nvSpPr>
        <p:spPr bwMode="auto">
          <a:xfrm>
            <a:off x="694373" y="3452391"/>
            <a:ext cx="8016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err="1">
                <a:solidFill>
                  <a:srgbClr val="B49D1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Hanford</a:t>
            </a:r>
            <a:endParaRPr lang="de-DE" sz="1200" b="1" dirty="0">
              <a:solidFill>
                <a:srgbClr val="B49D1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Text Box 171"/>
          <p:cNvSpPr txBox="1">
            <a:spLocks noChangeArrowheads="1"/>
          </p:cNvSpPr>
          <p:nvPr/>
        </p:nvSpPr>
        <p:spPr bwMode="auto">
          <a:xfrm>
            <a:off x="551498" y="3755603"/>
            <a:ext cx="976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Livingston</a:t>
            </a:r>
          </a:p>
        </p:txBody>
      </p:sp>
      <p:grpSp>
        <p:nvGrpSpPr>
          <p:cNvPr id="51395" name="Group 179"/>
          <p:cNvGrpSpPr>
            <a:grpSpLocks/>
          </p:cNvGrpSpPr>
          <p:nvPr/>
        </p:nvGrpSpPr>
        <p:grpSpPr bwMode="auto">
          <a:xfrm>
            <a:off x="2916808" y="980725"/>
            <a:ext cx="1727200" cy="925513"/>
            <a:chOff x="1072" y="1087"/>
            <a:chExt cx="1088" cy="583"/>
          </a:xfrm>
        </p:grpSpPr>
        <p:sp>
          <p:nvSpPr>
            <p:cNvPr id="51398" name="Line 180"/>
            <p:cNvSpPr>
              <a:spLocks noChangeShapeType="1"/>
            </p:cNvSpPr>
            <p:nvPr/>
          </p:nvSpPr>
          <p:spPr bwMode="auto">
            <a:xfrm>
              <a:off x="1612" y="1417"/>
              <a:ext cx="0" cy="253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9" name="Text Box 181"/>
            <p:cNvSpPr txBox="1">
              <a:spLocks noChangeArrowheads="1"/>
            </p:cNvSpPr>
            <p:nvPr/>
          </p:nvSpPr>
          <p:spPr bwMode="auto">
            <a:xfrm>
              <a:off x="1176" y="1127"/>
              <a:ext cx="9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rbel" pitchFamily="34" charset="0"/>
                </a:rPr>
                <a:t>You are here</a:t>
              </a:r>
            </a:p>
          </p:txBody>
        </p:sp>
        <p:sp>
          <p:nvSpPr>
            <p:cNvPr id="51400" name="Oval 182"/>
            <p:cNvSpPr>
              <a:spLocks noChangeArrowheads="1"/>
            </p:cNvSpPr>
            <p:nvPr/>
          </p:nvSpPr>
          <p:spPr bwMode="auto">
            <a:xfrm>
              <a:off x="1072" y="1087"/>
              <a:ext cx="1088" cy="3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latin typeface="Corbel" pitchFamily="34" charset="0"/>
              </a:endParaRPr>
            </a:p>
          </p:txBody>
        </p:sp>
      </p:grpSp>
      <p:sp>
        <p:nvSpPr>
          <p:cNvPr id="51" name="Text Box 184"/>
          <p:cNvSpPr txBox="1">
            <a:spLocks noChangeArrowheads="1"/>
          </p:cNvSpPr>
          <p:nvPr/>
        </p:nvSpPr>
        <p:spPr bwMode="auto">
          <a:xfrm>
            <a:off x="3809048" y="5631631"/>
            <a:ext cx="3100388" cy="461665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 smtClean="0">
                <a:solidFill>
                  <a:srgbClr val="00CC00"/>
                </a:solidFill>
                <a:latin typeface="Corbel" pitchFamily="34" charset="0"/>
              </a:rPr>
              <a:t>2nd </a:t>
            </a:r>
            <a:r>
              <a:rPr lang="de-DE" dirty="0">
                <a:solidFill>
                  <a:srgbClr val="00CC00"/>
                </a:solidFill>
                <a:latin typeface="Corbel" pitchFamily="34" charset="0"/>
              </a:rPr>
              <a:t>Generation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2243773" y="4845893"/>
            <a:ext cx="6720715" cy="522288"/>
            <a:chOff x="2335213" y="4676775"/>
            <a:chExt cx="6720715" cy="522288"/>
          </a:xfrm>
        </p:grpSpPr>
        <p:sp>
          <p:nvSpPr>
            <p:cNvPr id="77" name="Text Box 165"/>
            <p:cNvSpPr txBox="1">
              <a:spLocks noChangeArrowheads="1"/>
            </p:cNvSpPr>
            <p:nvPr/>
          </p:nvSpPr>
          <p:spPr bwMode="auto">
            <a:xfrm>
              <a:off x="2822575" y="4700588"/>
              <a:ext cx="3889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DS</a:t>
              </a:r>
            </a:p>
          </p:txBody>
        </p:sp>
        <p:sp>
          <p:nvSpPr>
            <p:cNvPr id="78" name="Text Box 166"/>
            <p:cNvSpPr txBox="1">
              <a:spLocks noChangeArrowheads="1"/>
            </p:cNvSpPr>
            <p:nvPr/>
          </p:nvSpPr>
          <p:spPr bwMode="auto">
            <a:xfrm>
              <a:off x="4386263" y="4700588"/>
              <a:ext cx="4699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PCP</a:t>
              </a:r>
            </a:p>
          </p:txBody>
        </p:sp>
        <p:sp>
          <p:nvSpPr>
            <p:cNvPr id="79" name="Text Box 167"/>
            <p:cNvSpPr txBox="1">
              <a:spLocks noChangeArrowheads="1"/>
            </p:cNvSpPr>
            <p:nvPr/>
          </p:nvSpPr>
          <p:spPr bwMode="auto">
            <a:xfrm>
              <a:off x="5942013" y="4700588"/>
              <a:ext cx="11318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Construction</a:t>
              </a:r>
            </a:p>
          </p:txBody>
        </p:sp>
        <p:sp>
          <p:nvSpPr>
            <p:cNvPr id="80" name="Text Box 169"/>
            <p:cNvSpPr txBox="1">
              <a:spLocks noChangeArrowheads="1"/>
            </p:cNvSpPr>
            <p:nvPr/>
          </p:nvSpPr>
          <p:spPr bwMode="auto">
            <a:xfrm>
              <a:off x="7453313" y="4703763"/>
              <a:ext cx="7350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Comm.</a:t>
              </a:r>
            </a:p>
          </p:txBody>
        </p:sp>
        <p:sp>
          <p:nvSpPr>
            <p:cNvPr id="82" name="Text Box 176"/>
            <p:cNvSpPr txBox="1">
              <a:spLocks noChangeArrowheads="1"/>
            </p:cNvSpPr>
            <p:nvPr/>
          </p:nvSpPr>
          <p:spPr bwMode="auto">
            <a:xfrm>
              <a:off x="8221663" y="4683125"/>
              <a:ext cx="5635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data</a:t>
              </a:r>
            </a:p>
          </p:txBody>
        </p:sp>
        <p:sp>
          <p:nvSpPr>
            <p:cNvPr id="84" name="Line 162"/>
            <p:cNvSpPr>
              <a:spLocks noChangeShapeType="1"/>
            </p:cNvSpPr>
            <p:nvPr/>
          </p:nvSpPr>
          <p:spPr bwMode="auto">
            <a:xfrm>
              <a:off x="8695565" y="5049203"/>
              <a:ext cx="360363" cy="0"/>
            </a:xfrm>
            <a:prstGeom prst="line">
              <a:avLst/>
            </a:prstGeom>
            <a:noFill/>
            <a:ln w="88900">
              <a:solidFill>
                <a:srgbClr val="FF00FF"/>
              </a:solidFill>
              <a:round/>
              <a:headEnd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63"/>
            <p:cNvSpPr>
              <a:spLocks noChangeShapeType="1"/>
            </p:cNvSpPr>
            <p:nvPr/>
          </p:nvSpPr>
          <p:spPr bwMode="auto">
            <a:xfrm>
              <a:off x="2335213" y="5073650"/>
              <a:ext cx="1041400" cy="0"/>
            </a:xfrm>
            <a:prstGeom prst="line">
              <a:avLst/>
            </a:prstGeom>
            <a:noFill/>
            <a:ln w="88900" cap="rnd">
              <a:solidFill>
                <a:srgbClr val="7030A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64"/>
            <p:cNvSpPr>
              <a:spLocks noChangeShapeType="1"/>
            </p:cNvSpPr>
            <p:nvPr/>
          </p:nvSpPr>
          <p:spPr bwMode="auto">
            <a:xfrm>
              <a:off x="4451166" y="5073650"/>
              <a:ext cx="1311275" cy="0"/>
            </a:xfrm>
            <a:prstGeom prst="line">
              <a:avLst/>
            </a:prstGeom>
            <a:noFill/>
            <a:ln w="88900" cap="rnd">
              <a:solidFill>
                <a:srgbClr val="9900CC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162"/>
            <p:cNvSpPr>
              <a:spLocks noChangeShapeType="1"/>
            </p:cNvSpPr>
            <p:nvPr/>
          </p:nvSpPr>
          <p:spPr bwMode="auto">
            <a:xfrm>
              <a:off x="5426075" y="5057775"/>
              <a:ext cx="1023938" cy="0"/>
            </a:xfrm>
            <a:prstGeom prst="line">
              <a:avLst/>
            </a:prstGeom>
            <a:noFill/>
            <a:ln w="88900">
              <a:solidFill>
                <a:srgbClr val="8A3CC4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162"/>
            <p:cNvSpPr>
              <a:spLocks noChangeShapeType="1"/>
            </p:cNvSpPr>
            <p:nvPr/>
          </p:nvSpPr>
          <p:spPr bwMode="auto">
            <a:xfrm>
              <a:off x="6481019" y="5057775"/>
              <a:ext cx="2191665" cy="0"/>
            </a:xfrm>
            <a:prstGeom prst="line">
              <a:avLst/>
            </a:prstGeom>
            <a:noFill/>
            <a:ln w="88900">
              <a:solidFill>
                <a:srgbClr val="B172D4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 Box 167"/>
            <p:cNvSpPr txBox="1">
              <a:spLocks noChangeArrowheads="1"/>
            </p:cNvSpPr>
            <p:nvPr/>
          </p:nvSpPr>
          <p:spPr bwMode="auto">
            <a:xfrm rot="10800000" flipV="1">
              <a:off x="5432425" y="4676775"/>
              <a:ext cx="717550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>
                  <a:latin typeface="Corbel" pitchFamily="34" charset="0"/>
                </a:rPr>
                <a:t> Site Prep.</a:t>
              </a:r>
            </a:p>
          </p:txBody>
        </p:sp>
        <p:sp>
          <p:nvSpPr>
            <p:cNvPr id="90" name="Line 163"/>
            <p:cNvSpPr>
              <a:spLocks noChangeShapeType="1"/>
            </p:cNvSpPr>
            <p:nvPr/>
          </p:nvSpPr>
          <p:spPr bwMode="auto">
            <a:xfrm>
              <a:off x="3195638" y="4997450"/>
              <a:ext cx="1368425" cy="0"/>
            </a:xfrm>
            <a:prstGeom prst="line">
              <a:avLst/>
            </a:prstGeom>
            <a:noFill/>
            <a:ln w="88900" cap="rnd">
              <a:solidFill>
                <a:srgbClr val="7030A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" name="Text Box 184"/>
          <p:cNvSpPr txBox="1">
            <a:spLocks noChangeArrowheads="1"/>
          </p:cNvSpPr>
          <p:nvPr/>
        </p:nvSpPr>
        <p:spPr bwMode="auto">
          <a:xfrm>
            <a:off x="6268656" y="5607589"/>
            <a:ext cx="2379092" cy="461665"/>
          </a:xfrm>
          <a:prstGeom prst="rect">
            <a:avLst/>
          </a:prstGeom>
          <a:noFill/>
          <a:ln w="22225">
            <a:solidFill>
              <a:srgbClr val="A938B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 smtClean="0">
                <a:solidFill>
                  <a:srgbClr val="A938B2"/>
                </a:solidFill>
                <a:latin typeface="Corbel" pitchFamily="34" charset="0"/>
              </a:rPr>
              <a:t>     3rd Generation</a:t>
            </a:r>
            <a:endParaRPr lang="de-DE" dirty="0">
              <a:solidFill>
                <a:srgbClr val="A938B2"/>
              </a:solidFill>
              <a:latin typeface="Corbel" pitchFamily="34" charset="0"/>
            </a:endParaRPr>
          </a:p>
        </p:txBody>
      </p:sp>
      <p:sp>
        <p:nvSpPr>
          <p:cNvPr id="96" name="Text Box 171"/>
          <p:cNvSpPr txBox="1">
            <a:spLocks noChangeArrowheads="1"/>
          </p:cNvSpPr>
          <p:nvPr/>
        </p:nvSpPr>
        <p:spPr bwMode="auto">
          <a:xfrm>
            <a:off x="880348" y="4043560"/>
            <a:ext cx="5148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India</a:t>
            </a:r>
            <a:endParaRPr lang="de-DE" sz="1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7" name="Line 154"/>
          <p:cNvSpPr>
            <a:spLocks noChangeShapeType="1"/>
          </p:cNvSpPr>
          <p:nvPr/>
        </p:nvSpPr>
        <p:spPr bwMode="auto">
          <a:xfrm>
            <a:off x="6205105" y="4174182"/>
            <a:ext cx="938213" cy="0"/>
          </a:xfrm>
          <a:prstGeom prst="line">
            <a:avLst/>
          </a:prstGeom>
          <a:noFill/>
          <a:ln w="88900">
            <a:solidFill>
              <a:srgbClr val="FFF64B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Line 156"/>
          <p:cNvSpPr>
            <a:spLocks noChangeShapeType="1"/>
          </p:cNvSpPr>
          <p:nvPr/>
        </p:nvSpPr>
        <p:spPr bwMode="auto">
          <a:xfrm>
            <a:off x="6832168" y="4174182"/>
            <a:ext cx="1320800" cy="0"/>
          </a:xfrm>
          <a:prstGeom prst="line">
            <a:avLst/>
          </a:prstGeom>
          <a:noFill/>
          <a:ln w="88900" cap="rnd">
            <a:solidFill>
              <a:srgbClr val="FFF64B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Line 149"/>
          <p:cNvSpPr>
            <a:spLocks noChangeShapeType="1"/>
          </p:cNvSpPr>
          <p:nvPr/>
        </p:nvSpPr>
        <p:spPr bwMode="auto">
          <a:xfrm>
            <a:off x="1392873" y="3607966"/>
            <a:ext cx="652462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" name="Line 150"/>
          <p:cNvSpPr>
            <a:spLocks noChangeShapeType="1"/>
          </p:cNvSpPr>
          <p:nvPr/>
        </p:nvSpPr>
        <p:spPr bwMode="auto">
          <a:xfrm>
            <a:off x="2580323" y="3607966"/>
            <a:ext cx="432000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" name="Line 151"/>
          <p:cNvSpPr>
            <a:spLocks noChangeShapeType="1"/>
          </p:cNvSpPr>
          <p:nvPr/>
        </p:nvSpPr>
        <p:spPr bwMode="auto">
          <a:xfrm>
            <a:off x="1392873" y="3914353"/>
            <a:ext cx="593725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" name="Line 152"/>
          <p:cNvSpPr>
            <a:spLocks noChangeShapeType="1"/>
          </p:cNvSpPr>
          <p:nvPr/>
        </p:nvSpPr>
        <p:spPr bwMode="auto">
          <a:xfrm>
            <a:off x="2573973" y="3914353"/>
            <a:ext cx="432000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" name="Line 153"/>
          <p:cNvSpPr>
            <a:spLocks noChangeShapeType="1"/>
          </p:cNvSpPr>
          <p:nvPr/>
        </p:nvSpPr>
        <p:spPr bwMode="auto">
          <a:xfrm>
            <a:off x="4518811" y="3609553"/>
            <a:ext cx="98823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" name="Line 154"/>
          <p:cNvSpPr>
            <a:spLocks noChangeShapeType="1"/>
          </p:cNvSpPr>
          <p:nvPr/>
        </p:nvSpPr>
        <p:spPr bwMode="auto">
          <a:xfrm>
            <a:off x="4521200" y="3914353"/>
            <a:ext cx="104778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" name="Line 155"/>
          <p:cNvSpPr>
            <a:spLocks noChangeShapeType="1"/>
          </p:cNvSpPr>
          <p:nvPr/>
        </p:nvSpPr>
        <p:spPr bwMode="auto">
          <a:xfrm>
            <a:off x="4335886" y="3607966"/>
            <a:ext cx="1895680" cy="0"/>
          </a:xfrm>
          <a:prstGeom prst="line">
            <a:avLst/>
          </a:prstGeom>
          <a:noFill/>
          <a:ln w="88900" cap="rnd">
            <a:solidFill>
              <a:srgbClr val="B49D14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Line 156"/>
          <p:cNvSpPr>
            <a:spLocks noChangeShapeType="1"/>
          </p:cNvSpPr>
          <p:nvPr/>
        </p:nvSpPr>
        <p:spPr bwMode="auto">
          <a:xfrm>
            <a:off x="4335656" y="3914353"/>
            <a:ext cx="1933784" cy="0"/>
          </a:xfrm>
          <a:prstGeom prst="line">
            <a:avLst/>
          </a:prstGeom>
          <a:noFill/>
          <a:ln w="88900" cap="rnd">
            <a:solidFill>
              <a:srgbClr val="FF66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Box 158"/>
          <p:cNvSpPr txBox="1">
            <a:spLocks noChangeArrowheads="1"/>
          </p:cNvSpPr>
          <p:nvPr/>
        </p:nvSpPr>
        <p:spPr bwMode="auto">
          <a:xfrm>
            <a:off x="2408876" y="3614321"/>
            <a:ext cx="7328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rbel" pitchFamily="34" charset="0"/>
              </a:rPr>
              <a:t>E-LIGO</a:t>
            </a:r>
          </a:p>
        </p:txBody>
      </p:sp>
      <p:sp>
        <p:nvSpPr>
          <p:cNvPr id="110" name="Text Box 161"/>
          <p:cNvSpPr txBox="1">
            <a:spLocks noChangeArrowheads="1"/>
          </p:cNvSpPr>
          <p:nvPr/>
        </p:nvSpPr>
        <p:spPr bwMode="auto">
          <a:xfrm>
            <a:off x="3809048" y="3601618"/>
            <a:ext cx="1350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latin typeface="Corbel" pitchFamily="34" charset="0"/>
              </a:rPr>
              <a:t>Advanced</a:t>
            </a:r>
            <a:r>
              <a:rPr lang="de-DE" sz="1400" dirty="0">
                <a:latin typeface="Corbel" pitchFamily="34" charset="0"/>
              </a:rPr>
              <a:t> LIGO</a:t>
            </a:r>
          </a:p>
        </p:txBody>
      </p:sp>
      <p:sp>
        <p:nvSpPr>
          <p:cNvPr id="111" name="Line 144"/>
          <p:cNvSpPr>
            <a:spLocks noChangeShapeType="1"/>
          </p:cNvSpPr>
          <p:nvPr/>
        </p:nvSpPr>
        <p:spPr bwMode="auto">
          <a:xfrm>
            <a:off x="1384216" y="3355553"/>
            <a:ext cx="533400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" name="Line 146"/>
          <p:cNvSpPr>
            <a:spLocks noChangeShapeType="1"/>
          </p:cNvSpPr>
          <p:nvPr/>
        </p:nvSpPr>
        <p:spPr bwMode="auto">
          <a:xfrm>
            <a:off x="1925556" y="3355553"/>
            <a:ext cx="652463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" name="Line 147"/>
          <p:cNvSpPr>
            <a:spLocks noChangeShapeType="1"/>
          </p:cNvSpPr>
          <p:nvPr/>
        </p:nvSpPr>
        <p:spPr bwMode="auto">
          <a:xfrm>
            <a:off x="3229866" y="3355553"/>
            <a:ext cx="1541462" cy="0"/>
          </a:xfrm>
          <a:prstGeom prst="line">
            <a:avLst/>
          </a:prstGeom>
          <a:noFill/>
          <a:ln w="63500">
            <a:solidFill>
              <a:srgbClr val="00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" name="Line 148"/>
          <p:cNvSpPr>
            <a:spLocks noChangeShapeType="1"/>
          </p:cNvSpPr>
          <p:nvPr/>
        </p:nvSpPr>
        <p:spPr bwMode="auto">
          <a:xfrm>
            <a:off x="4399895" y="3347794"/>
            <a:ext cx="1800200" cy="1"/>
          </a:xfrm>
          <a:prstGeom prst="line">
            <a:avLst/>
          </a:prstGeom>
          <a:noFill/>
          <a:ln w="88900" cap="rnd">
            <a:solidFill>
              <a:srgbClr val="00CC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Box 160"/>
          <p:cNvSpPr txBox="1">
            <a:spLocks noChangeArrowheads="1"/>
          </p:cNvSpPr>
          <p:nvPr/>
        </p:nvSpPr>
        <p:spPr bwMode="auto">
          <a:xfrm>
            <a:off x="3468606" y="3074317"/>
            <a:ext cx="851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>
                <a:latin typeface="Corbel" pitchFamily="34" charset="0"/>
              </a:rPr>
              <a:t>GEO </a:t>
            </a:r>
            <a:r>
              <a:rPr lang="de-DE" sz="1400" dirty="0" smtClean="0">
                <a:latin typeface="Corbel" pitchFamily="34" charset="0"/>
              </a:rPr>
              <a:t>600</a:t>
            </a:r>
            <a:endParaRPr lang="de-DE" sz="1400" dirty="0">
              <a:latin typeface="Corbel" pitchFamily="34" charset="0"/>
            </a:endParaRPr>
          </a:p>
        </p:txBody>
      </p:sp>
      <p:sp>
        <p:nvSpPr>
          <p:cNvPr id="116" name="Line 146"/>
          <p:cNvSpPr>
            <a:spLocks noChangeShapeType="1"/>
          </p:cNvSpPr>
          <p:nvPr/>
        </p:nvSpPr>
        <p:spPr bwMode="auto">
          <a:xfrm>
            <a:off x="2971705" y="3349781"/>
            <a:ext cx="36000" cy="0"/>
          </a:xfrm>
          <a:prstGeom prst="line">
            <a:avLst/>
          </a:prstGeom>
          <a:noFill/>
          <a:ln w="889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" name="Line 140"/>
          <p:cNvSpPr>
            <a:spLocks noChangeShapeType="1"/>
          </p:cNvSpPr>
          <p:nvPr/>
        </p:nvSpPr>
        <p:spPr bwMode="auto">
          <a:xfrm>
            <a:off x="1702435" y="2844378"/>
            <a:ext cx="587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" name="Line 141"/>
          <p:cNvSpPr>
            <a:spLocks noChangeShapeType="1"/>
          </p:cNvSpPr>
          <p:nvPr/>
        </p:nvSpPr>
        <p:spPr bwMode="auto">
          <a:xfrm>
            <a:off x="1915160" y="2850728"/>
            <a:ext cx="117475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" name="Line 142"/>
          <p:cNvSpPr>
            <a:spLocks noChangeShapeType="1"/>
          </p:cNvSpPr>
          <p:nvPr/>
        </p:nvSpPr>
        <p:spPr bwMode="auto">
          <a:xfrm>
            <a:off x="2588260" y="2850728"/>
            <a:ext cx="180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" name="Line 143"/>
          <p:cNvSpPr>
            <a:spLocks noChangeShapeType="1"/>
          </p:cNvSpPr>
          <p:nvPr/>
        </p:nvSpPr>
        <p:spPr bwMode="auto">
          <a:xfrm>
            <a:off x="5055235" y="2850728"/>
            <a:ext cx="1185863" cy="0"/>
          </a:xfrm>
          <a:prstGeom prst="line">
            <a:avLst/>
          </a:prstGeom>
          <a:noFill/>
          <a:ln w="88900" cap="rnd">
            <a:solidFill>
              <a:srgbClr val="FF0000"/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1" name="Line 145"/>
          <p:cNvSpPr>
            <a:spLocks noChangeShapeType="1"/>
          </p:cNvSpPr>
          <p:nvPr/>
        </p:nvSpPr>
        <p:spPr bwMode="auto">
          <a:xfrm>
            <a:off x="4720869" y="2850728"/>
            <a:ext cx="534335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Box 157"/>
          <p:cNvSpPr txBox="1">
            <a:spLocks noChangeArrowheads="1"/>
          </p:cNvSpPr>
          <p:nvPr/>
        </p:nvSpPr>
        <p:spPr bwMode="auto">
          <a:xfrm>
            <a:off x="2332673" y="2485603"/>
            <a:ext cx="593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latin typeface="Corbel" pitchFamily="34" charset="0"/>
              </a:rPr>
              <a:t>Virgo</a:t>
            </a:r>
            <a:r>
              <a:rPr lang="de-DE" sz="1400" dirty="0">
                <a:latin typeface="Corbel" pitchFamily="34" charset="0"/>
              </a:rPr>
              <a:t>+</a:t>
            </a:r>
          </a:p>
        </p:txBody>
      </p:sp>
      <p:sp>
        <p:nvSpPr>
          <p:cNvPr id="123" name="Text Box 159"/>
          <p:cNvSpPr txBox="1">
            <a:spLocks noChangeArrowheads="1"/>
          </p:cNvSpPr>
          <p:nvPr/>
        </p:nvSpPr>
        <p:spPr bwMode="auto">
          <a:xfrm>
            <a:off x="3796348" y="2490366"/>
            <a:ext cx="1158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rbel" pitchFamily="34" charset="0"/>
              </a:rPr>
              <a:t>Advanced Virgo</a:t>
            </a:r>
          </a:p>
        </p:txBody>
      </p:sp>
      <p:sp>
        <p:nvSpPr>
          <p:cNvPr id="124" name="Line 168"/>
          <p:cNvSpPr>
            <a:spLocks noChangeShapeType="1"/>
          </p:cNvSpPr>
          <p:nvPr/>
        </p:nvSpPr>
        <p:spPr bwMode="auto">
          <a:xfrm>
            <a:off x="1810385" y="2844378"/>
            <a:ext cx="58738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" name="Line 142"/>
          <p:cNvSpPr>
            <a:spLocks noChangeShapeType="1"/>
          </p:cNvSpPr>
          <p:nvPr/>
        </p:nvSpPr>
        <p:spPr bwMode="auto">
          <a:xfrm>
            <a:off x="2936067" y="2853903"/>
            <a:ext cx="72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" name="Line 142"/>
          <p:cNvSpPr>
            <a:spLocks noChangeShapeType="1"/>
          </p:cNvSpPr>
          <p:nvPr/>
        </p:nvSpPr>
        <p:spPr bwMode="auto">
          <a:xfrm>
            <a:off x="3245415" y="2844987"/>
            <a:ext cx="720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" name="Line 154"/>
          <p:cNvSpPr>
            <a:spLocks noChangeShapeType="1"/>
          </p:cNvSpPr>
          <p:nvPr/>
        </p:nvSpPr>
        <p:spPr bwMode="auto">
          <a:xfrm>
            <a:off x="4696584" y="4606230"/>
            <a:ext cx="126782" cy="0"/>
          </a:xfrm>
          <a:prstGeom prst="line">
            <a:avLst/>
          </a:prstGeom>
          <a:noFill/>
          <a:ln w="88900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" name="Line 156"/>
          <p:cNvSpPr>
            <a:spLocks noChangeShapeType="1"/>
          </p:cNvSpPr>
          <p:nvPr/>
        </p:nvSpPr>
        <p:spPr bwMode="auto">
          <a:xfrm>
            <a:off x="6040080" y="4606230"/>
            <a:ext cx="1320800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9" name="Line 163"/>
          <p:cNvSpPr>
            <a:spLocks noChangeShapeType="1"/>
          </p:cNvSpPr>
          <p:nvPr/>
        </p:nvSpPr>
        <p:spPr bwMode="auto">
          <a:xfrm>
            <a:off x="3710568" y="4182432"/>
            <a:ext cx="2455564" cy="0"/>
          </a:xfrm>
          <a:prstGeom prst="line">
            <a:avLst/>
          </a:prstGeom>
          <a:noFill/>
          <a:ln w="88900" cap="rnd">
            <a:solidFill>
              <a:srgbClr val="FFE16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" name="Line 163"/>
          <p:cNvSpPr>
            <a:spLocks noChangeShapeType="1"/>
          </p:cNvSpPr>
          <p:nvPr/>
        </p:nvSpPr>
        <p:spPr bwMode="auto">
          <a:xfrm>
            <a:off x="3092088" y="4606230"/>
            <a:ext cx="1524713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" name="Line 154"/>
          <p:cNvSpPr>
            <a:spLocks noChangeShapeType="1"/>
          </p:cNvSpPr>
          <p:nvPr/>
        </p:nvSpPr>
        <p:spPr bwMode="auto">
          <a:xfrm>
            <a:off x="5647869" y="4601448"/>
            <a:ext cx="704899" cy="0"/>
          </a:xfrm>
          <a:prstGeom prst="line">
            <a:avLst/>
          </a:prstGeom>
          <a:noFill/>
          <a:ln w="88900">
            <a:solidFill>
              <a:schemeClr val="tx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" name="Line 163"/>
          <p:cNvSpPr>
            <a:spLocks noChangeShapeType="1"/>
          </p:cNvSpPr>
          <p:nvPr/>
        </p:nvSpPr>
        <p:spPr bwMode="auto">
          <a:xfrm>
            <a:off x="4922768" y="4602336"/>
            <a:ext cx="646627" cy="0"/>
          </a:xfrm>
          <a:prstGeom prst="line">
            <a:avLst/>
          </a:prstGeom>
          <a:noFill/>
          <a:ln w="88900" cap="rnd">
            <a:solidFill>
              <a:schemeClr val="tx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" name="Text Box 161"/>
          <p:cNvSpPr txBox="1">
            <a:spLocks noChangeArrowheads="1"/>
          </p:cNvSpPr>
          <p:nvPr/>
        </p:nvSpPr>
        <p:spPr bwMode="auto">
          <a:xfrm>
            <a:off x="6131887" y="3614321"/>
            <a:ext cx="10118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 smtClean="0">
                <a:latin typeface="Corbel" pitchFamily="34" charset="0"/>
              </a:rPr>
              <a:t>LIGO 3G?</a:t>
            </a:r>
            <a:endParaRPr lang="de-DE" sz="1600" b="1" dirty="0">
              <a:latin typeface="Corbel" pitchFamily="34" charset="0"/>
            </a:endParaRPr>
          </a:p>
        </p:txBody>
      </p:sp>
      <p:sp>
        <p:nvSpPr>
          <p:cNvPr id="51203" name="Text Box 183"/>
          <p:cNvSpPr txBox="1">
            <a:spLocks noChangeArrowheads="1"/>
          </p:cNvSpPr>
          <p:nvPr/>
        </p:nvSpPr>
        <p:spPr bwMode="auto">
          <a:xfrm>
            <a:off x="1380174" y="5598982"/>
            <a:ext cx="3019722" cy="4616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>
                <a:solidFill>
                  <a:srgbClr val="F20000"/>
                </a:solidFill>
                <a:latin typeface="Corbel" pitchFamily="34" charset="0"/>
              </a:rPr>
              <a:t>1st Generation</a:t>
            </a:r>
          </a:p>
        </p:txBody>
      </p:sp>
      <p:pic>
        <p:nvPicPr>
          <p:cNvPr id="1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3" name="Line 146"/>
          <p:cNvSpPr>
            <a:spLocks noChangeShapeType="1"/>
          </p:cNvSpPr>
          <p:nvPr/>
        </p:nvSpPr>
        <p:spPr bwMode="auto">
          <a:xfrm>
            <a:off x="3270651" y="3353182"/>
            <a:ext cx="304380" cy="0"/>
          </a:xfrm>
          <a:prstGeom prst="line">
            <a:avLst/>
          </a:prstGeom>
          <a:noFill/>
          <a:ln w="635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" name="Line 146"/>
          <p:cNvSpPr>
            <a:spLocks noChangeShapeType="1"/>
          </p:cNvSpPr>
          <p:nvPr/>
        </p:nvSpPr>
        <p:spPr bwMode="auto">
          <a:xfrm>
            <a:off x="3888148" y="3353182"/>
            <a:ext cx="304380" cy="0"/>
          </a:xfrm>
          <a:prstGeom prst="line">
            <a:avLst/>
          </a:prstGeom>
          <a:noFill/>
          <a:ln w="635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Rechteck 2"/>
          <p:cNvSpPr/>
          <p:nvPr/>
        </p:nvSpPr>
        <p:spPr>
          <a:xfrm>
            <a:off x="8251016" y="2081519"/>
            <a:ext cx="4780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de-DE" sz="1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´</a:t>
            </a:r>
            <a:r>
              <a:rPr lang="de-DE" sz="1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26</a:t>
            </a:r>
            <a:endParaRPr lang="de-DE" sz="1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cxnSp>
        <p:nvCxnSpPr>
          <p:cNvPr id="6" name="Gerade Verbindung 5"/>
          <p:cNvCxnSpPr/>
          <p:nvPr/>
        </p:nvCxnSpPr>
        <p:spPr>
          <a:xfrm>
            <a:off x="8287385" y="5598982"/>
            <a:ext cx="0" cy="134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hteck 71"/>
          <p:cNvSpPr/>
          <p:nvPr/>
        </p:nvSpPr>
        <p:spPr>
          <a:xfrm>
            <a:off x="8580576" y="2081168"/>
            <a:ext cx="4780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de-DE" sz="1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´</a:t>
            </a:r>
            <a:r>
              <a:rPr lang="de-DE" sz="1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27</a:t>
            </a:r>
            <a:endParaRPr lang="de-DE" sz="14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75" name="Line 153"/>
          <p:cNvSpPr>
            <a:spLocks noChangeShapeType="1"/>
          </p:cNvSpPr>
          <p:nvPr/>
        </p:nvSpPr>
        <p:spPr bwMode="auto">
          <a:xfrm>
            <a:off x="5058523" y="3603496"/>
            <a:ext cx="167975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" name="Line 153"/>
          <p:cNvSpPr>
            <a:spLocks noChangeShapeType="1"/>
          </p:cNvSpPr>
          <p:nvPr/>
        </p:nvSpPr>
        <p:spPr bwMode="auto">
          <a:xfrm>
            <a:off x="5409183" y="3603496"/>
            <a:ext cx="297579" cy="0"/>
          </a:xfrm>
          <a:prstGeom prst="line">
            <a:avLst/>
          </a:prstGeom>
          <a:noFill/>
          <a:ln w="88900">
            <a:solidFill>
              <a:srgbClr val="B49D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" name="Line 154"/>
          <p:cNvSpPr>
            <a:spLocks noChangeShapeType="1"/>
          </p:cNvSpPr>
          <p:nvPr/>
        </p:nvSpPr>
        <p:spPr bwMode="auto">
          <a:xfrm>
            <a:off x="5055658" y="3912736"/>
            <a:ext cx="185622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" name="Line 154"/>
          <p:cNvSpPr>
            <a:spLocks noChangeShapeType="1"/>
          </p:cNvSpPr>
          <p:nvPr/>
        </p:nvSpPr>
        <p:spPr bwMode="auto">
          <a:xfrm>
            <a:off x="5436096" y="3912736"/>
            <a:ext cx="265298" cy="0"/>
          </a:xfrm>
          <a:prstGeom prst="line">
            <a:avLst/>
          </a:prstGeom>
          <a:noFill/>
          <a:ln w="889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0023 L 0.03941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9882" y="188640"/>
            <a:ext cx="8715436" cy="571504"/>
          </a:xfrm>
        </p:spPr>
        <p:txBody>
          <a:bodyPr/>
          <a:lstStyle/>
          <a:p>
            <a:r>
              <a:rPr lang="de-DE" dirty="0" smtClean="0"/>
              <a:t>Next </a:t>
            </a:r>
            <a:r>
              <a:rPr lang="de-DE" dirty="0" err="1" smtClean="0"/>
              <a:t>steps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1026" name="Picture 2" descr="http://www.forschungsrahmenprogramm.de/_img/teaser/logo-horizont-2020_Leis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1"/>
            <a:ext cx="2646293" cy="151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uropean Commissi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97293"/>
            <a:ext cx="2592288" cy="179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Inhaltsplatzhalter 2"/>
          <p:cNvSpPr txBox="1">
            <a:spLocks/>
          </p:cNvSpPr>
          <p:nvPr/>
        </p:nvSpPr>
        <p:spPr>
          <a:xfrm>
            <a:off x="565720" y="3061345"/>
            <a:ext cx="86868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Prepare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/>
              <a:t>H</a:t>
            </a:r>
            <a:r>
              <a:rPr lang="de-DE" dirty="0" err="1" smtClean="0"/>
              <a:t>orizon</a:t>
            </a:r>
            <a:r>
              <a:rPr lang="de-DE" dirty="0" smtClean="0"/>
              <a:t> 2020 </a:t>
            </a:r>
            <a:r>
              <a:rPr lang="de-DE" dirty="0" err="1" smtClean="0"/>
              <a:t>call</a:t>
            </a:r>
            <a:endParaRPr lang="de-DE" dirty="0" smtClean="0"/>
          </a:p>
          <a:p>
            <a:endParaRPr lang="de-DE" dirty="0" smtClean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20" y="4600426"/>
            <a:ext cx="78105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7" descr="ET-new-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86800" y="295382"/>
            <a:ext cx="1898828" cy="613338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1" y="6165304"/>
            <a:ext cx="78581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bgerundetes Rechteck 1"/>
          <p:cNvSpPr/>
          <p:nvPr/>
        </p:nvSpPr>
        <p:spPr>
          <a:xfrm>
            <a:off x="810320" y="5324326"/>
            <a:ext cx="7810500" cy="3369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817424" y="6208742"/>
            <a:ext cx="7810500" cy="4089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86"/>
            <a:ext cx="14192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54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704" y="1046435"/>
            <a:ext cx="8686800" cy="838200"/>
          </a:xfrm>
        </p:spPr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networking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1704" y="2143397"/>
            <a:ext cx="8686800" cy="4525963"/>
          </a:xfrm>
        </p:spPr>
        <p:txBody>
          <a:bodyPr/>
          <a:lstStyle/>
          <a:p>
            <a:r>
              <a:rPr lang="de-DE" dirty="0" err="1" smtClean="0"/>
              <a:t>Preferably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„</a:t>
            </a:r>
            <a:r>
              <a:rPr lang="de-DE" dirty="0" err="1" smtClean="0"/>
              <a:t>eduroam</a:t>
            </a:r>
            <a:r>
              <a:rPr lang="de-DE" dirty="0" smtClean="0"/>
              <a:t>“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ticket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got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IT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follow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instructions</a:t>
            </a:r>
            <a:endParaRPr lang="de-DE" dirty="0" smtClean="0"/>
          </a:p>
          <a:p>
            <a:pPr lvl="1"/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trouble</a:t>
            </a:r>
            <a:r>
              <a:rPr lang="de-DE" dirty="0" smtClean="0"/>
              <a:t> </a:t>
            </a:r>
            <a:r>
              <a:rPr lang="de-DE" dirty="0" err="1" smtClean="0"/>
              <a:t>connecting</a:t>
            </a:r>
            <a:r>
              <a:rPr lang="de-DE" dirty="0" smtClean="0"/>
              <a:t> </a:t>
            </a:r>
            <a:r>
              <a:rPr lang="de-DE" dirty="0" err="1" smtClean="0"/>
              <a:t>patiently</a:t>
            </a:r>
            <a:r>
              <a:rPr lang="de-DE" dirty="0" smtClean="0"/>
              <a:t> </a:t>
            </a:r>
            <a:r>
              <a:rPr lang="de-DE" dirty="0" err="1" smtClean="0"/>
              <a:t>await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coffee</a:t>
            </a:r>
            <a:r>
              <a:rPr lang="de-DE" dirty="0" smtClean="0"/>
              <a:t> break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contact</a:t>
            </a:r>
            <a:r>
              <a:rPr lang="de-DE" dirty="0" smtClean="0"/>
              <a:t> IT </a:t>
            </a:r>
            <a:r>
              <a:rPr lang="de-DE" dirty="0" err="1" smtClean="0"/>
              <a:t>then</a:t>
            </a:r>
            <a:endParaRPr lang="de-DE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29593" y="116632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Organisational  Topics:</a:t>
            </a:r>
            <a:endParaRPr lang="de-DE" dirty="0"/>
          </a:p>
        </p:txBody>
      </p:sp>
      <p:pic>
        <p:nvPicPr>
          <p:cNvPr id="6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800" y="6021288"/>
            <a:ext cx="1898828" cy="613338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AutoShape 2" descr="data:image/jpeg;base64,/9j/4AAQSkZJRgABAQAAAQABAAD/2wCEAAkGBxAREBAUExQWFBUUFBIXEBISGBcUFRAYFhUWFxURFRYYHiggGBooHBQVITIiJikrLi4vGB8zODQsNygtLisBCgoKDg0OGxAQGywkICQsLCwsNC0sLDQsLCwsLCwsLCwsMCwsLCwsLCwsLCwsLCwvNC8sLCwsLCwsLSwsLCwsLP/AABEIAMkA+wMBEQACEQEDEQH/xAAcAAEAAgMBAQEAAAAAAAAAAAAAAwYEBQcCAQj/xABGEAABAwIDBAYHBAYJBQEAAAABAAIDBBEFITEGEkFRBxMyYXGBFCJCUnKRoSNikrEzQ1OCosE0RGNzk7LR4fEVg7PS8CT/xAAaAQEAAwEBAQAAAAAAAAAAAAAAAgQFAwEG/8QAMhEBAAIBAgMECgICAwEAAAAAAAECAwQRBSExEkGR8CIyQlFhcYGhsdET4SNSFDPBFf/aAAwDAQACEQMRAD8A7igICAgICAgICAgICAgICAgICAgICAgICAgICDwXHkfHJBHJIe8eO7/qg8mU8xr9356oPgmPP/L/AOyDJach4IPqAgICAgICAgICAgICAgICAgICAgICAgICAgICAg+bo5IFgg+oCAgICAgICAgICDW4vj1JSC9RMyO/Za4+u74WD1neQKnTHe/Ksbo2tFY3mVQxHpUgFxTwSzcnyEU8Z/FeT+BXcfDctvW5KuTXYq9J3+SvVfSJiMnYMMA5MY6V4/fkcG/wK7ThdI9aZlTvxOfZr4tXNj1dJ26yoN/de2H/AMLW2+as10OGvs+fqq34hnnpMR9GOQXdt8r+fWTTvv8AieV2jBjjpEeEK19Znnrafs8jDoDrEw+Iv+a6dmIcp1Ob/afFPFh0A0jaPAW/JeTWEJ1Wb/efFmxMLezJMz+7qJ2fRrwFCcOOetY8I/SVdfqK9L/hsoMVrWW3KucdzurlB7j1jCfquFtFgn2Y+/7da8X1FesxP0bal2wrmdoQTDgLPgd5uBeD+EKtfhmOfVmY+/6W8fHP96eEt5R7awuyljkiPvW61h8DHdwHeWhU8nDstfV2nz8V/FxbTX6zt81goq2KZu9E9sg5scHAHkbaFUr0tSdrRs0KXreN6zuyFBIQEBAQEBAQEBAQEBAQEBAQEFW2k29oqMlm8ZpRkYobOLTye7ss8Cb9xVnDpMmXpG0OGXUUx9Zc2xvpAxCpuGv9GjPsQdsjk6Y+t5tDVqYuH46c7c2dl117cq8lZaMy72ndpxzc483OOZPir9axXlCla0252nd7auiCdi9c5ZDF6hLIjRylkRrxCUzEQlO1eISlaiMpWqKKVi8l4yIm+sHC4cNHtJa8DkHDOy5XiJjaXTHlvjnek7LBh+0U7LB/2reZs148wLHzHms/LoaW515fhsafjOSvLJG8ff8ASzUGJxTdh2fFjsnDy4+SzcuC+P1o/Tc0+sw549Cefu72YuK0ICAgICAgICAgICAgINXtBtBTUUfWTvDQew0ZvkPJjeP5DjZdMeK2SdqwhfJWkb2ce2p6Q6us3mRk08PusP2jx9+QafC2w4Ela+DRUpztzlm5tVa3KOUKnG2yvwozKYKSL0F7DxIxSRllQxk6AnwF1JytaI6sptO4a2b8RA+i92cZy17mRHG332+Vz/Je9mXG2WPcnYxnv/wle9i3uc5zQmaI/f8A4XfyUZpf3H8kSlYI+EsfmS3/ADAKEzMdYl7Eb9GTHSvPZAf8BD/8pKh/LXvnb5k47e4sQbHI8ipb7uUpGrx4yIlCwyo1xlOEoGhGRGhGRHgopxvE7w3eHY+9lmy+u33h2h4+9+fiqObR1tzpyn7NnScWvT0c3OPf3/3+fmskE7XtDmkOB4hZtqWrO1ofQY8lcle1Sd4SKKYgICAgICAgICAgpG3fSFDQ70UVpam2bfYhvoZCNT90Z87ZXt6fSzk5zyhXzaiKco6uKYjiM1TK6WZ5kkdq53AcGgDJo7hktilK0jasMy95tO8omLrDlKdqlCEpAVJF8mnjj/SPDT7o9Z3hbh52SbRXrL2tbX9SN/x5+Tf4Ns5iNTYwUhYw6TVXqDxDTYkeDXKpk4jip05+fBYrw7Jb1p28+P4XCg6L53W9Jq8uMdO2wHg52X8Cp34refVjx8wsU4VijqsFH0cYcy282SQji+R4+YjLQfkq1tfqLe14LNdDp49nxbaLZbD26UsJ73Ma8/N1yuE58tutp8Zdq4MVelY8IZDcEpBpTwjwiYP5LnvLptA7AqM600B8YmH+SRaY6STWJ7mLNslh79aaIfA3qz82WXWNRljpafGXKdNht1pHhDUVfRtQP7BliPAskLrf4m8V3rxDPHWd/m4W4fp56Rt8mpq9h8Ri/o9Y2ZvCOpbw5bx3vpurtXXx7Vdvkr34ZWek7/NX6+pqqX+mUckbRrNB9rF4nMhvm6/crmPWVt0nf58pZ2bhO3Tl94/bJw3EoZheKRr+YGTh4tNiPMKzF4sy82lyYvWjl7+5tYioWcYTtXOXSHsLxJPR1T4nbzD8TTo7xC55MdckbWWdPqMmC3apP6la8NxJkwyycO0w6jvHMLKzYLYp59H02l1lNRXlynvhmrgtiAgICAgICAg5l0k9IvUF9LSOBlzE0wzEHNjOcnM+z46XtNpe16V+irmz9n0a9XG94kkkkkkkk5kk6kniVrQzpndKxShGUzFJCSSoa219SQGtGbnE5AAcSk2isby9rjtedoXPZro4xCrAfMTRQngRepePh/V+djzaVn5uIxHLGv4tDEc783UNmth8PoLGGEGQfr5ftJTzIcez4NAHcsvJmvk9aV6tYr0WNc0hAQEBAQEBAQCEFR2h6OsPqiXtYaebUTU32ZvzLR6p7za/eu+PUXp37uV8NbdykYjh+K4Xcyt9Mph+vhH2sY5yM/5HNy0sOsrflZjarhMT6WPl+P6bTB8XhqWb0Tw4cRxaeRGoKszHfDEvivins3jZsgovIegvEoemOLSHNNiNCOC8mImNp6OlL2paLVnaVowjFRMN12TxqODu8f6LK1GnnHO8dH0ui1tc8bTyt+fk2arL4gICAgICCv7fVr4MMrJGOLXCIhrhq0uIbcHgfW14LrgiJyREoZJmKzs/NDVuwyZStUoRlM1ShGWx2ewSqxCXqqVl7W62Z2UcIPFx4nkBcnwuRwz6muKOfVYw6ab856O27GdH9JhwD7ddUW9aokGY5iNuYjHhnzJWNmz3yzz6NKmOtI2hblxTEGuxnHaSjbvVEzIgeyHH1n9zGD1nHuAKnTHe87VjdG1or1UrEulJulLTPk/tKh3UM8Q2zpD5tCv4uG3t607KeTiGKnKOfy87K9V7bYpL+vjhHKnhBPhvzF3zACvU4Zijrz8/BSvxS/s18WukramT9JV1bu7r3xj8MW6FZrpMNelY8P2qX4jnnv2+n7Reitd2nSu+Kec/nIukYqR0iPCP04212o/2+0fpPFSgdl8zfhqKhv5SJOKk90eEfpH/AOhqI9r7R+mwp6qqZ2Kuqb4ymYfKYPXK2lw261jw2/GydeK6ivfEtvR7VYlHa8sU44iaPq3n/uREAfgVa/DcU9N48/H9rOPjdo9evg31Dt6z+sQSQ83x/wD6I/4B1g82Ad6o5OG5K+pO/wBp8/Vo4eK6fJy32+fnZaKDEIZ2b8MjJG6b0bg4X4g20PcqF6WpO1o2aEWiY3hkqL0QUXajo7jleaiicKWpzPq5QzcbSMGl+YHeQVaw6q2PlPOFbPpaZa7TCt4XjcjZjS1kZgqW+yezKPfido4Gx489bG2rS9ckb1fN6rRXwTvHOPx596wAoqQ+ko9RT1QiBkLt3cBcXabobmSvezExtKeObRaJr17nQI3XAPMA/NfPvtIekBAQEBAQY2JUMdRDLDKN6OVjmSN0uHCxsRoe9exMxO8D85bbbITYXMGuu+B5Po89tePVSWyEgHkQLjiG7Gn1EZY2nqz8+Hs846NE0q4qytOw2xU2KP3iTFStNpJvalI1jivqebtB36KnqdVGP0a9fwtYNPv6VnfcHwqCkhZDAwRxsHqtH1cSc3OPEnMrHtabTvLQiNmavBg4xi9PSRmSeRsbBxdq4+60DNx7gp48drztWEb3rSN5ct2i6Sqme7KUejR/tXAOneObWm7Y/PePgtfBw6sc8nNm5tf3U8+fMqWM3ueSXPd25Xkvkd4vdcrTpStY2iGbe9r+tKZi6OMshi9c5ZDEc5ZDEQlMxeISnavEJStXiMpWrxF7jZZ/WNJZJ+1jO4/wJHaHc647lzvSt42tG8O+HU5cM70tstOE7VyMs2oG+39tGLOHfJGNfFn4QsrPw/vx+E/+T+/FvaXjNbejljb49y3087JGh7HBzXC7XNNwfAhZdqzWdpjm2q2i0bxO8JF4k021GzVNiEPVzNzGcUrcpIXcHMdw0GWhsumPJbHO8I3pFo2lzqKapoZ20tbmXf0WqGTKkDgfdkGVx/sTsYc1csfF81rdDOKe1Tp58/Bup6hrGlziA0Akk5AAaklddmdG8ztDW7P4NJi8jZpQ5lBG4GNhydXOacnOHCIEef5U9Tqez6Ner6HQaDsR279XVllNcQEBAQEBAQYeL4XDVQyQzsD43izmn6OB1DgbEEZghe1tNZ3gmN3MKboTjE931b3wA36sM3ZHD3XSB1vEho7rK5Ouv2dtubhGnpE7uq0dLHDGyONoYxgDWMaLBoGgAVKZ35y7pkFV2021hoBuNtJOR6sd8mX0fIeA7tT3aq3ptJbNO/SPPRW1Gprij3y4zimJz1UplneZH+zfsxj3WN0aFu4sNMcbVhj5ctrzvMoAu7gkavXiVi9QlmQQOdoD48PmvXG16x1llspubmjzufom0uM5YZMcLOMg/CSnZt7nOcsMiOCL9s0fEHBQntx7MvYms97Kiw1zv0b45O5j23+RsuU5or60THzh0jBa3q7T9XmalkjNnsc34gR8uanXJW/qzu43x2p60bPjV65pmKMvGTGoS9Z2G1ckD96M2ufXYew/vI4O+8M9NdFWzYaZY2t4rul1uXTz6M8vd3LthuIsnbduRHaadW/7d6xc2C2KdpfV6XV49RXtV+sd8MxcVlrsfwSCtgfBO3eY7Q6OY4aPYeDhz/kp0vNJ3hG1YtG0qNQ9FR61vpNbLUU7SCKdwLd+xuGyO3jceAHkrd9baa7RCrTRY627URHg6RHGGgNaAAAA1oFg0DIAAaBUVx6QEBAQEBAQEBAQEFL6RdtPQGCKLOokbdpObYW3t1hHE3BsO4k6WN3SaX+Wd56R91XU6j+ONo6uKvlc9znvcXOcSXOcblxOpJ4lb1axEbQxrTMzvKRqm5pAvXiTJo3nkNbzPHwGpXvTqhMzM7RG8t1gWDVlXY01Odw6VE/qs+Jt9R8IcqmXX4cfLfefg704dmy+tyjz9V0oOjVzs6mqcdPUhAAHdvPvf8IWfk4tkn1IiPuvY+EYa+tO/wBv7b+l2Fw9n6ovPN8khv8Au7279FVtrtRbrefpy/C3XQ6evSkfXn+Wc3ZegH9Vh842n8wuP8+X/afGXX/j4v8AWPCHx+y1Af6tCPhYGn5tsvY1GWOlp8ZJ02GfYjwhrqvYCgfezXxk8WSOPya8uaPku1OIaivteLhfh2mt7HhyaybY+vgB9Eq99v7GpF2kcr5t+TR4rrGupf8A7KfWOUuM8Pmsf47cvdPOFfrqwwuDa6mfSOJsJ4gZKd57wCd390k/dV3FqN/Ut2vhPKf7882bn4dHfHZn3xzr4d3nknDMmuaWvY7sSMIcx1tbOHHu1HEBWqZK36f2yc2nvina0fXulNGkuKdi5ylCenndG4PYbOH17jzChelbx2bdHbDmvivF6TtK6YTiAnZvAWIye3ke7uWLnwzitt4PrtHqq6jH2o5T3s1cFsQEBAQEBAQEBAQEBAQcT6a4ZGV8Mjm/ZSQsYyThvsdIXMJ4GzgR58itfh2SvZmnfuoazFMz2oUmMrWhlynaV65yysLo56qbqKWPrZfbvlHAPfldw8O7iclwz6mmGOfVYwaW2Xn0h1jZbo2pqciWpPpU+R3nj7KM8AyM5Zcz5Buiw8+syZfhDXw6bHijlC8qosCAgICAgIPE0TXtLXNDmuFnNcAQ4ciDqgomM7AuiL5cNeInHOSlkuaee3C3sHly4buquYtXMbdvx74VM2kreJiI693cr+H4mHvfFIx0E8f6Wnk7TfvsPts+8PysTrY8sXjzz/v4PmtZobYZm1en4/r4tq0qcs98nnaxpc4gAAkk5AAaklebJViZnaG46Nq59RHUTbhbC57W07nCxm3Qd+UD3SXAD4SsnXXi1oiO59ZwzTThxz2usrkqLSEBAQEBAQEBAQEBAQEGHi+Fw1UMkM7A+N4s5p+jgdQ4HMEZghe1tNZ3gmN3592v2ZmwqcMkJfA8n0ae3aA/VSW0eB5EZjiBu6TVxkjaerL1Om251NlMCmxObqoDusbY1FRbKFp0a33pDY2HDVT1WrjFXl1Q0+km0736O97PYDTUMDYadgY0ZuOrpHcXvd7Tv+BYABYF72vO9mtEREbQ2ai9RVVTHEwvkc1jRq5xAA8ypVra07VjeUbWisb2naFKxfpGiaS2mjMn9pJdjPENtvO893xWlh4Xe3O87M3NxSleVI3Vmq2xr5TnNuD3YmtYPIm7v4loU4dgr1jf5s7JxLUW6TEfKP3uw/8AqdQ7Wec+M0tvlvWC7xpsMezHhCrbV5563nxTwYnUNNxPN/jSkfIut9F5bS4Z9mPBGNbqK9Lz5+bb0W1lazWQSDlK0H5OZum/ebqtk4bht05efis4+MZ6+ttP2n7fpacJ2xhksJW9S7mTvRn9+wI8wFnZuHZKc684+/g08HF8GTlb0Z+PTx/ayNcCARmDoRxWfMbNSJ35w+o9V/a3ZSGvY0kmKePOnqWduI8vvM5tP0Oa64ss455IZMcXjaXNn496I91PXfZTx6kBzo5m+zLGQOyeXA3HCw28WauSu+75bVcNvS/+OOTP2cwR+MPEsu82gY71GZtdXOaePKIH5kfKrq9V2fQo0uHcPjHHbv1dYjja1oa0BrWgBrQLBoGQAA0CyW09ICAgICAgICAgICAgICAggraKKZhjljZIw9pkjQ9p8Qckidug80FBDAwRwxsiYNGRtDGjvs0WXszM9RkrwaLanaeGhYN715HD7OIGxd95x9lvf8rqzptLbPbl075VtRqa4Y59e6HI8YxqerfvzPv7jBkyPua3+eq+iwaemGNqw+fz575Z3tP6YrV3VpTMCISnYiEp2LxCU7AvJRlkMUUW4wbGZaYjdO8z2ozp4tPslVNRpaZo58p9/nqu6TX5NPO0c6+79e5fsOr452B7DccQdWnkQsHNhtit2bPq9PqKZ6duk/0ylyd2HiOFU1Ru9fDHLu5t61jX7vhvDJSraa9JeTWJ6wyo2BoAAAAAAAyAA0AHBRevSAgICAgICAgICAgICAgICAgIIa2fq4pH+4xzs9PVBOfyXtY3mIeWnaN358q66SeR0sri57zdxP0A5AcAvrceOtK9mscny+S9rz2rdRi6OMp2I5ynjaToiEzEdWQyI8wPEhe7T7nOb1ZEcR4Fp7g4X+V1GeXVHeJ6JWtIyIt4qLyU7VFFK1eItjgda6GeMg2DnsY8cHBzg3P55Ktqsdb4p37omYXuH5r489ez3zET8Yn9Okr5x9mICAgICAgICAgICAgICAgICAgICDxPE17XNcLtcC1w5gixCDgO0uzk2GTCN5L4Hk+jT8xr1T+TwPmMxxA+i0erjLG09WLrNL2PSr0Y0ZWgypZlDBJLI2OJhkkOjG8uZJyaMxmSBmMwueXLTFXtXnaDHhyZbdmkc1+wno7JANTKf7qCwA7i9wz8gPErIzcWvPLFG35/TWw8HxxzyzvP2/aww7GYe0W6m/xPkd+blRtrNRbrefH9L9dDp6xtFI8Hip2JoHj9GWHgWPeLeV90+YUqa7UV6Xn68/yjfQaa/WkfTl+FexPYuphBNO/r2D9TLYP/AHHizSfw+eiu4uJxadssbfGP/YZ+fg8bb4p+k/8Akq/DMHXFi1zTZ8bxZ8Z5OB/+8Fp1tFo3jmwc2G2OdphM+QNBJNgMyTw71JxiN52hk7H4NLXzx1D7spIXh8QOTqqRhu13dG1wB7yLc7Zeu1cRE46/V9JwzQdjbJfq6osZuCAgICAgICAgICAgICAgICAgICAgIMTFsNhqoXwzND2PFnA/RwOoIOYI0Uq2ms7x1eTETG0uUVHRpXslLInxviv6kr3brmt++0DtDuuD3aDZpxWsV9KObJycNmbejPJ0rZnZ6GhhDGZuNjLKR60ruZ5DWw4eJJOVnz3zW7Vmlhw1xV7NW4XF1EBAQVra7ZcVQEkREdSwWY89mQfs5LDMcjYkfRWtLqrYZ+HnmqavSVz159VYwrYSrmlHpxY2FpuYonEmYjQOI0b538NRcz8R3rtjUtLwqMdu1d0qONrWhrQGtaAGtAsGgZAADQLJbD0gICAgICAgICAgICAgICAgICAgICAgICAgrOO7a01OSxgM0gyLWEbrTyc/QHuFyrmHRZMkbzyhUzazHjnbrKp1XSFXE+pHCwcnB7z894D6K7Xh2PvmVOeIXnpEIoOlCrjP20EUg/sy6M/UuB+ijfh1PZmfPgnTX29qIXXZjbKjr/VjcWygXMMlmv7y3Ozh3gnvss/Np74uvRfx5q5OixLg6iAgICAgICAgICAgICAgICAgICAgICAgICAgom3u0jmuNLC6xsPSHt1aCMomngSDcnkRzy0tFpon/Jb6ftm63UzX/HX6/pVqKgFhktSZY8yypaAWXkS83aPEqLVTSrZVqtro3h7CWuaQWOabOaRoQRoVzvWJjaVvHfbnDtnRptj/ANQgcyWwqIbCW2QlaezMBwvYggaHkCFianB/Hbl0lsYcvbr8VzVZ2EBAQEBAQEBAQEBAQEBAQEBAQEBAQEBAQQ1lQIo5JHaMY5zvBoJP5L2te1MRDyZ2jdwyiqXSyOkebukcXPPe43PlmvporFY7Mdz5rJabTvPetNERZQlxZUpFl5DyWjxMCxXesI7qZiw1UbLWKX3o/wAWNLilK8dmR4hkHNspDc+4O3HfuqjqadrHMfVp6a21ofpRYrSEBAQEBAQEBAQEBAQEBAQEBAQEBAQEBAQana5pNBW219Hnt/huXbT/APbX5w55o3x2+UuGYXUWsvpHzl4WejrMl5NXCWW6rFkiiEy1GI1QsV022Kqlic17rleV3FDV4Zc1dMBqZ4QPEyNsqmX1Z+Ur+GPSh+r1hNUQEBAQEBAQEBAQEBAQEBAQEBAQEBAQEBB4ljDmua4XDgQ4cwRYhexO3Mfm3E6V9FUzU773ieQCfabqx/m0g+a+jxZYvWLR3sLNi7Nphk02I967RKpbGyXYn3qW7n/G19XiF+KjNnSmNo6uouuFrLdKrF0T4KavE4nEXjprTSHgC0/ZN8d+x8GFUtVk7NPmv6em9t36NWSvCAgICAgICAgICAgICAgICAgICAgICAgICCjdJexHp8YlgsKmMWbfITs16ongb33TpmQdbi1ptR/HO09HDPh7ccurhM5khe6ORrmPYbPY8FrmnkQVr1yRMbwzbYtp2l8NYVLtofxoZKm6jNkoonwXCKmumENOwvebXOjYx78jtGt/4FzkuWTJFI3s748c2nk/R2w+ysWG0oiad57jvTy2sZH24cmjQD+ZJORlyzktu0KUisbQsK5JiAgICAgICAgICAgICAgICAgICAgICAgICAg0+0Gy9FXNAqIWvIFmvzbI3ua9tnAd17LpTLenqyjakW6qPVdCtGTeOonYPdduPt4HdCsRrb98Q4/8eqXD+higYbyyzTfdu2Np8dwb3ycvLay89NoSjBWF+wnCaeljEdPEyJnusFrnm46uPec1WtabTvMusREdGaovRAQEBAQEBAQEBAQEBAQEBAQEBAQEBAQEBAQEBAQEBAQEBAQEBAQEBAQEBAQEBAQEBAQEBAQEBAQEBAQEBAQEBAQEBAQEBAQEBAQEBAQf/9k=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076" name="Picture 4" descr="File:Wireless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602"/>
            <a:ext cx="1584176" cy="126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4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7928" y="-1488"/>
            <a:ext cx="8686800" cy="838200"/>
          </a:xfrm>
        </p:spPr>
        <p:txBody>
          <a:bodyPr/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did</a:t>
            </a:r>
            <a:r>
              <a:rPr lang="de-DE" dirty="0" smtClean="0"/>
              <a:t> not </a:t>
            </a:r>
            <a:r>
              <a:rPr lang="de-DE" dirty="0" err="1" smtClean="0"/>
              <a:t>pay</a:t>
            </a:r>
            <a:r>
              <a:rPr lang="de-DE" dirty="0" smtClean="0"/>
              <a:t> </a:t>
            </a:r>
            <a:r>
              <a:rPr lang="de-DE" dirty="0" err="1" smtClean="0"/>
              <a:t>yet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36512" y="1063277"/>
            <a:ext cx="8686800" cy="4525963"/>
          </a:xfrm>
        </p:spPr>
        <p:txBody>
          <a:bodyPr/>
          <a:lstStyle/>
          <a:p>
            <a:r>
              <a:rPr lang="de-DE" dirty="0" err="1"/>
              <a:t>W</a:t>
            </a:r>
            <a:r>
              <a:rPr lang="de-DE" dirty="0" err="1" smtClean="0"/>
              <a:t>e</a:t>
            </a:r>
            <a:r>
              <a:rPr lang="de-DE" dirty="0" smtClean="0"/>
              <a:t> </a:t>
            </a:r>
            <a:r>
              <a:rPr lang="de-DE" dirty="0" err="1" smtClean="0"/>
              <a:t>collect</a:t>
            </a:r>
            <a:r>
              <a:rPr lang="de-DE" dirty="0" smtClean="0"/>
              <a:t> a </a:t>
            </a:r>
            <a:r>
              <a:rPr lang="de-DE" dirty="0" err="1" smtClean="0"/>
              <a:t>conference</a:t>
            </a:r>
            <a:r>
              <a:rPr lang="de-DE" dirty="0" smtClean="0"/>
              <a:t> </a:t>
            </a:r>
            <a:r>
              <a:rPr lang="de-DE" dirty="0" err="1" smtClean="0"/>
              <a:t>fee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50€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lunches</a:t>
            </a:r>
            <a:endParaRPr lang="de-DE" dirty="0" smtClean="0"/>
          </a:p>
          <a:p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see</a:t>
            </a:r>
            <a:r>
              <a:rPr lang="de-DE" dirty="0" smtClean="0"/>
              <a:t> Gina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coffee</a:t>
            </a:r>
            <a:r>
              <a:rPr lang="de-DE" dirty="0" smtClean="0"/>
              <a:t> break; </a:t>
            </a:r>
            <a:r>
              <a:rPr lang="de-DE" dirty="0" err="1" smtClean="0"/>
              <a:t>room</a:t>
            </a:r>
            <a:r>
              <a:rPr lang="de-DE" dirty="0" smtClean="0"/>
              <a:t> 119</a:t>
            </a:r>
            <a:endParaRPr lang="de-DE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7" name="Gruppieren 6"/>
          <p:cNvGrpSpPr/>
          <p:nvPr/>
        </p:nvGrpSpPr>
        <p:grpSpPr>
          <a:xfrm>
            <a:off x="640333" y="2401178"/>
            <a:ext cx="8108950" cy="4451350"/>
            <a:chOff x="251520" y="1887015"/>
            <a:chExt cx="8108950" cy="445135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887015"/>
              <a:ext cx="8108950" cy="445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hteck 3"/>
            <p:cNvSpPr/>
            <p:nvPr/>
          </p:nvSpPr>
          <p:spPr>
            <a:xfrm>
              <a:off x="1856904" y="3881368"/>
              <a:ext cx="1152128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4550792" y="5013176"/>
              <a:ext cx="288032" cy="26771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Rechteck 10"/>
          <p:cNvSpPr/>
          <p:nvPr/>
        </p:nvSpPr>
        <p:spPr>
          <a:xfrm>
            <a:off x="2999572" y="3789040"/>
            <a:ext cx="234945" cy="392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2307" r="21539" b="32861"/>
          <a:stretch/>
        </p:blipFill>
        <p:spPr bwMode="auto">
          <a:xfrm flipH="1">
            <a:off x="2756946" y="4492530"/>
            <a:ext cx="590918" cy="70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79"/>
          <p:cNvGrpSpPr>
            <a:grpSpLocks/>
          </p:cNvGrpSpPr>
          <p:nvPr/>
        </p:nvGrpSpPr>
        <p:grpSpPr bwMode="auto">
          <a:xfrm rot="11620638">
            <a:off x="1776612" y="5120720"/>
            <a:ext cx="1727200" cy="925513"/>
            <a:chOff x="1072" y="1087"/>
            <a:chExt cx="1088" cy="583"/>
          </a:xfrm>
        </p:grpSpPr>
        <p:sp>
          <p:nvSpPr>
            <p:cNvPr id="13" name="Line 180"/>
            <p:cNvSpPr>
              <a:spLocks noChangeShapeType="1"/>
            </p:cNvSpPr>
            <p:nvPr/>
          </p:nvSpPr>
          <p:spPr bwMode="auto">
            <a:xfrm>
              <a:off x="1612" y="1417"/>
              <a:ext cx="0" cy="253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81"/>
            <p:cNvSpPr txBox="1">
              <a:spLocks noChangeArrowheads="1"/>
            </p:cNvSpPr>
            <p:nvPr/>
          </p:nvSpPr>
          <p:spPr bwMode="auto">
            <a:xfrm rot="10726236">
              <a:off x="1176" y="1127"/>
              <a:ext cx="9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rbel" pitchFamily="34" charset="0"/>
                </a:rPr>
                <a:t>You are here</a:t>
              </a:r>
            </a:p>
          </p:txBody>
        </p:sp>
        <p:sp>
          <p:nvSpPr>
            <p:cNvPr id="15" name="Oval 182"/>
            <p:cNvSpPr>
              <a:spLocks noChangeArrowheads="1"/>
            </p:cNvSpPr>
            <p:nvPr/>
          </p:nvSpPr>
          <p:spPr bwMode="auto">
            <a:xfrm>
              <a:off x="1072" y="1087"/>
              <a:ext cx="1088" cy="3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latin typeface="Corbe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18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87824" y="141448"/>
            <a:ext cx="4771256" cy="838200"/>
          </a:xfrm>
        </p:spPr>
        <p:txBody>
          <a:bodyPr/>
          <a:lstStyle/>
          <a:p>
            <a:r>
              <a:rPr lang="de-DE" dirty="0" smtClean="0"/>
              <a:t>Travel </a:t>
            </a:r>
            <a:r>
              <a:rPr lang="de-DE" dirty="0" err="1" smtClean="0"/>
              <a:t>support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Those</a:t>
            </a:r>
            <a:r>
              <a:rPr lang="de-DE" dirty="0" smtClean="0"/>
              <a:t> </a:t>
            </a:r>
            <a:r>
              <a:rPr lang="de-DE" dirty="0" err="1" smtClean="0"/>
              <a:t>who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travel</a:t>
            </a:r>
            <a:r>
              <a:rPr lang="de-DE" dirty="0" smtClean="0"/>
              <a:t> </a:t>
            </a:r>
            <a:r>
              <a:rPr lang="de-DE" dirty="0" err="1" smtClean="0"/>
              <a:t>support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smtClean="0"/>
              <a:t>AEI </a:t>
            </a:r>
            <a:br>
              <a:rPr lang="de-DE" dirty="0" smtClean="0"/>
            </a:br>
            <a:r>
              <a:rPr lang="de-DE" dirty="0" err="1" smtClean="0"/>
              <a:t>please</a:t>
            </a:r>
            <a:r>
              <a:rPr lang="de-DE" dirty="0" smtClean="0"/>
              <a:t> send a </a:t>
            </a:r>
            <a:r>
              <a:rPr lang="de-DE" dirty="0" err="1" smtClean="0"/>
              <a:t>travel</a:t>
            </a:r>
            <a:r>
              <a:rPr lang="de-DE" dirty="0" smtClean="0"/>
              <a:t> </a:t>
            </a:r>
            <a:r>
              <a:rPr lang="de-DE" dirty="0" err="1" smtClean="0"/>
              <a:t>reimbursement</a:t>
            </a:r>
            <a:r>
              <a:rPr lang="de-DE" dirty="0" smtClean="0"/>
              <a:t> </a:t>
            </a:r>
            <a:r>
              <a:rPr lang="de-DE" dirty="0" err="1" smtClean="0"/>
              <a:t>claim</a:t>
            </a:r>
            <a:r>
              <a:rPr lang="de-DE" dirty="0" smtClean="0"/>
              <a:t> </a:t>
            </a:r>
            <a:r>
              <a:rPr lang="de-DE" dirty="0" err="1" smtClean="0"/>
              <a:t>including</a:t>
            </a:r>
            <a:r>
              <a:rPr lang="de-DE" dirty="0" smtClean="0"/>
              <a:t> </a:t>
            </a:r>
            <a:r>
              <a:rPr lang="de-DE" dirty="0" err="1" smtClean="0"/>
              <a:t>copies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receipts</a:t>
            </a:r>
            <a:r>
              <a:rPr lang="de-DE" dirty="0" smtClean="0"/>
              <a:t> (</a:t>
            </a:r>
            <a:r>
              <a:rPr lang="de-DE" dirty="0" err="1" smtClean="0"/>
              <a:t>airfare</a:t>
            </a:r>
            <a:r>
              <a:rPr lang="de-DE" dirty="0" smtClean="0"/>
              <a:t>, </a:t>
            </a:r>
            <a:r>
              <a:rPr lang="de-DE" dirty="0" err="1" smtClean="0"/>
              <a:t>hotel</a:t>
            </a:r>
            <a:r>
              <a:rPr lang="de-DE" dirty="0" smtClean="0"/>
              <a:t>, </a:t>
            </a:r>
            <a:r>
              <a:rPr lang="de-DE" dirty="0" err="1" smtClean="0"/>
              <a:t>transportation</a:t>
            </a:r>
            <a:r>
              <a:rPr lang="de-DE" dirty="0" smtClean="0"/>
              <a:t>, </a:t>
            </a:r>
            <a:r>
              <a:rPr lang="de-DE" dirty="0" err="1" smtClean="0"/>
              <a:t>conference</a:t>
            </a:r>
            <a:r>
              <a:rPr lang="de-DE" dirty="0" smtClean="0"/>
              <a:t> </a:t>
            </a:r>
            <a:r>
              <a:rPr lang="de-DE" dirty="0" err="1" smtClean="0"/>
              <a:t>fee</a:t>
            </a:r>
            <a:r>
              <a:rPr lang="de-DE" dirty="0" smtClean="0"/>
              <a:t>, </a:t>
            </a:r>
            <a:r>
              <a:rPr lang="de-DE" dirty="0" err="1" smtClean="0"/>
              <a:t>etc</a:t>
            </a:r>
            <a:r>
              <a:rPr lang="de-DE" dirty="0" smtClean="0"/>
              <a:t>, excl. </a:t>
            </a:r>
            <a:r>
              <a:rPr lang="de-DE" dirty="0" err="1"/>
              <a:t>m</a:t>
            </a:r>
            <a:r>
              <a:rPr lang="de-DE" dirty="0" err="1" smtClean="0"/>
              <a:t>eals</a:t>
            </a:r>
            <a:r>
              <a:rPr lang="de-DE" dirty="0" smtClean="0"/>
              <a:t>)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sz="3600" b="1" dirty="0" smtClean="0">
                <a:hlinkClick r:id="rId2"/>
              </a:rPr>
              <a:t>office-hannover@aei.mpg.de</a:t>
            </a: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 err="1" smtClean="0"/>
              <a:t>with</a:t>
            </a:r>
            <a:r>
              <a:rPr lang="de-DE" sz="3600" b="1" dirty="0" smtClean="0"/>
              <a:t> cc </a:t>
            </a:r>
            <a:r>
              <a:rPr lang="de-DE" sz="3600" b="1" dirty="0" err="1" smtClean="0"/>
              <a:t>to</a:t>
            </a: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 smtClean="0">
                <a:hlinkClick r:id="rId3"/>
              </a:rPr>
              <a:t>harald.lueck@aei.mpg.de</a:t>
            </a:r>
            <a:endParaRPr lang="de-DE" sz="3600" b="1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71923"/>
            <a:ext cx="2304256" cy="744295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858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7928" y="-27384"/>
            <a:ext cx="8686800" cy="838200"/>
          </a:xfrm>
        </p:spPr>
        <p:txBody>
          <a:bodyPr/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a </a:t>
            </a:r>
            <a:r>
              <a:rPr lang="de-DE" dirty="0" err="1" smtClean="0"/>
              <a:t>TAxi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6573" y="1132316"/>
            <a:ext cx="8686800" cy="4525963"/>
          </a:xfrm>
        </p:spPr>
        <p:txBody>
          <a:bodyPr/>
          <a:lstStyle/>
          <a:p>
            <a:r>
              <a:rPr lang="de-DE" dirty="0" err="1"/>
              <a:t>a</a:t>
            </a:r>
            <a:r>
              <a:rPr lang="de-DE" dirty="0" err="1" smtClean="0"/>
              <a:t>sk</a:t>
            </a:r>
            <a:r>
              <a:rPr lang="de-DE" dirty="0" smtClean="0"/>
              <a:t> Sabine </a:t>
            </a:r>
            <a:r>
              <a:rPr lang="de-DE" dirty="0" err="1" smtClean="0"/>
              <a:t>Rehmert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secretariat</a:t>
            </a:r>
            <a:r>
              <a:rPr lang="de-DE" dirty="0" smtClean="0"/>
              <a:t> (#121)</a:t>
            </a:r>
          </a:p>
          <a:p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call</a:t>
            </a:r>
            <a:r>
              <a:rPr lang="de-DE" dirty="0" smtClean="0"/>
              <a:t> (+49 511) </a:t>
            </a:r>
            <a:r>
              <a:rPr lang="de-DE" sz="3600" dirty="0" smtClean="0"/>
              <a:t>3811</a:t>
            </a:r>
            <a:endParaRPr lang="de-DE" dirty="0"/>
          </a:p>
        </p:txBody>
      </p:sp>
      <p:pic>
        <p:nvPicPr>
          <p:cNvPr id="5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4" name="Gruppieren 3"/>
          <p:cNvGrpSpPr/>
          <p:nvPr/>
        </p:nvGrpSpPr>
        <p:grpSpPr>
          <a:xfrm>
            <a:off x="495498" y="2420888"/>
            <a:ext cx="8108950" cy="4451350"/>
            <a:chOff x="495498" y="2420888"/>
            <a:chExt cx="8108950" cy="445135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498" y="2420888"/>
              <a:ext cx="8108950" cy="445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hteck 8"/>
            <p:cNvSpPr/>
            <p:nvPr/>
          </p:nvSpPr>
          <p:spPr>
            <a:xfrm>
              <a:off x="2100882" y="4415241"/>
              <a:ext cx="1152128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4794770" y="5547049"/>
              <a:ext cx="288032" cy="26771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 rot="16200000">
              <a:off x="3464210" y="3770875"/>
              <a:ext cx="234945" cy="3570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2" name="Grafik 11" descr="Bildschirmausschnit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7207"/>
            <a:ext cx="1862624" cy="633292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3561644" y="1814381"/>
            <a:ext cx="1862624" cy="523220"/>
          </a:xfrm>
          <a:prstGeom prst="rect">
            <a:avLst/>
          </a:prstGeom>
          <a:solidFill>
            <a:srgbClr val="FFF301"/>
          </a:solidFill>
        </p:spPr>
        <p:txBody>
          <a:bodyPr wrap="square">
            <a:spAutoFit/>
          </a:bodyPr>
          <a:lstStyle/>
          <a:p>
            <a:r>
              <a:rPr lang="de-DE" sz="2400" dirty="0" smtClean="0"/>
              <a:t>    </a:t>
            </a:r>
            <a:r>
              <a:rPr lang="de-DE" sz="2800" b="1" dirty="0" smtClean="0"/>
              <a:t>3811</a:t>
            </a:r>
            <a:endParaRPr lang="de-DE" sz="2800" b="1" dirty="0"/>
          </a:p>
        </p:txBody>
      </p:sp>
      <p:pic>
        <p:nvPicPr>
          <p:cNvPr id="14" name="Grafik 13" descr="Bildschirmausschnitt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14920">
            <a:off x="46047" y="4119835"/>
            <a:ext cx="1384921" cy="885441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2307" r="21539" b="32861"/>
          <a:stretch/>
        </p:blipFill>
        <p:spPr bwMode="auto">
          <a:xfrm flipH="1">
            <a:off x="2612930" y="4492530"/>
            <a:ext cx="590918" cy="70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53010" y="29017"/>
            <a:ext cx="8686800" cy="838200"/>
          </a:xfrm>
        </p:spPr>
        <p:txBody>
          <a:bodyPr/>
          <a:lstStyle/>
          <a:p>
            <a:r>
              <a:rPr lang="de-DE" dirty="0" smtClean="0"/>
              <a:t>Lunch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9729" y="1154942"/>
            <a:ext cx="8686800" cy="4525963"/>
          </a:xfrm>
        </p:spPr>
        <p:txBody>
          <a:bodyPr/>
          <a:lstStyle/>
          <a:p>
            <a:r>
              <a:rPr lang="de-DE" dirty="0" smtClean="0"/>
              <a:t>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served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foyer</a:t>
            </a:r>
            <a:r>
              <a:rPr lang="de-DE" dirty="0" smtClean="0"/>
              <a:t> </a:t>
            </a:r>
            <a:r>
              <a:rPr lang="de-DE" dirty="0" err="1" smtClean="0"/>
              <a:t>close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entrance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institute</a:t>
            </a: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495498" y="2420888"/>
            <a:ext cx="8108950" cy="4451350"/>
            <a:chOff x="495498" y="2420888"/>
            <a:chExt cx="8108950" cy="445135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498" y="2420888"/>
              <a:ext cx="8108950" cy="445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2100882" y="4415241"/>
              <a:ext cx="1152128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4794770" y="5547049"/>
              <a:ext cx="288032" cy="26771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 rot="16200000">
              <a:off x="4701836" y="4474620"/>
              <a:ext cx="457841" cy="4752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9" name="Immagine 7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2307" r="21539" b="32861"/>
          <a:stretch/>
        </p:blipFill>
        <p:spPr bwMode="auto">
          <a:xfrm flipH="1">
            <a:off x="2612930" y="4492530"/>
            <a:ext cx="590918" cy="70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" descr="data:image/jpeg;base64,/9j/4AAQSkZJRgABAQAAAQABAAD/2wCEAAkGBhQSEBQUDxAUFA8VFBUVFBAUFQ8UFBQUFhQVFBQUFBQXGyYeFxkjGRQUHy8gIycpLCwsFR4xNTAqNSYrLCkBCQoKDgwOFA8PFykcHBwsKSkpKSkpKSkpKSwpKSkpKSkpKSksKSwsNSksKSksKSkpKSkpNSkqNTIpLCkpKSwpLv/AABEIALcBEwMBIgACEQEDEQH/xAAcAAACAgMBAQAAAAAAAAAAAAAABwEIAgUGBAP/xABZEAABAwECBggPCwkHBAMAAAABAAIDBAURBgcSITFRCBMXQWFxkaEiJVJVc3SBkqOxsrPB0tMUGCMkMkJik6Kk0TM1NmNkcoK0whVDU2WE4eM0VIPwREXD/8QAFgEBAQEAAAAAAAAAAAAAAAAAAAEC/8QAIBEBAQABBAMBAQEAAAAAAAAAAAERITEyUQJBgXGRYf/aAAwDAQACEQMRAD8AeChCEGhwwwzgs2DbalxJN4jibcXyO1NGob5OYcgS0jxu2tUXvorJyoL8ztqqpfttIB7gXkNL/beEkjJuioqXKGRvGOJwZk/xym88F+pPGKINaGtADQAA0AAADMAANARbpoTe6Xbu/Y/3as9ZG6fbm/Y/3et9ZOdCGSY3U7a37G+7134o3V7Z37GP1Fd+KcylDJMbrVr79jH6muRuu2tv2Mfqq1OdCITG7BavWc/VVv4KDjjtTrOfq6z8E6EIZJfdmtLrOe8rPVRu02j1nPeVfqp0IRckvu1Wh1oPe1Xqo3bK/rQeSq9ROhCGSX3b67rQfvPqI3cK3rQfvPqJ0IRMkvu5VnWg8tR6indzrOtJ5aj1E5lKLkmN3Sr60nvqj2aN3Wq60nvp/ZpzIQyTO7vVdaT30/s0DHvVdaT303s05kIZJnd4qetR7+b2aN3ip61Hv5vZpzIRCZ3eajrUe/m9mp3eajrUe/m9mnKhAmd3qo61Hv5fZrJuPioJuFlG8/rJfZpyKCEXJNnH1P1qP1kvs1Lcf8jSDNZhay/ORK8HuZUdyci+VRTNkaWSNa9jhc5jgHNI1EHMUTLTYJYZ09oxGSmeb23B8TrhJGToyhqO8RmK3yQtq0f9hW9E+C9tHPcci83CJ7siWM68k3OH8KfIRd5mJUKUIjJQpUFAkcROe0bQdweOdx9CdySex9F9TXu4I+d8p9CdiLd6F5pbQY2VkRPwkjXuY245xHkZefeu2xvKvSuer89rUnBS1h+3ShEbllewzPhDvhWMZI5txzNkL2sN+jTG7kUUteyUyCN15ik2t4uIueGtfdw5nt5VprPPTWs4KajH2qoowRPR15118vNFA30Irc2faDJoxJE7Kjdfc64i/JcWnMeFpXpXOYvfzbT8IeeWWQ+ldGiBCEIBCEIBCEIBCEIBCEIBCEIIQpQghClCCFhLKGtLnkNaASXEgAAZySTmAWaT2yEwkdHFBSRuIEuVLLd85rSGsaeDKyj/AAhB3cWMqzXSbW2vhy77s7iG3/vkZPOula6/ODm1qlIerGYh7efPZzopHFxp5MhpOna3Nymt7hygOC5FwZaEIRCW2Q/y6HXdPn7sKctP8lvEPEkzshT8LQj6M3lRJzxDoRxBCcfrNQpQgyXznNzXHUD4lmvhXuuikOpjz9koQntju3oq49gHPMU6EnNjs3oK08MA5pU40LvQueqc9rwcFFUnlnph6F0K52T88M4KCXnqYfVRUWSemdfwRUY+zOfSjA7/AOaf8wqebIHoRYv5xtD/AEg8C4/1KMET8FVnXXVh5JSPQgzxfDpZS9iB5ST6V0K0GAQusuj7XjPK0Fb9ECEIQCFF64bDDG9R0JLGn3RUDNtUZGS06pJNA4heeBB3S8lfa8MAvnnjiGuR7GeUQq4YRY5bQqiQyX3PEfmQXtN3DJ8o9wjiXET1LnuynuLnHS5xLieMlFWkqsa9mR6a6Mn6Alk52tIXj3abL/7p3HtNR6qrEShBaqlxq2ZJmbXRg/TEkfO9oC6KhtSKYXwTRyt1xvY8fZJVM8pfWmrHxuyo3uY8aHNJa4cRGdBdBCrTg3jrr6YgSvFTENLZry+7glHRct6ceB2NWjtC5jXbTUn+4lIBcf1b9D+LMeBDDs1KhCIEIQgFXvZEO6YwjVSt87MrCKvGyGPTKLtVnnZkS+isCe+xy/IVnZIfIekOn1sch8Xqz+ti8hyNz2cIQhCMknsgc9RQj6Mvlxp1M0JKY/M9ZQD6L+eVidgQnH7UqEIQZrw2066mnOqGQ/YcvatbhK66iqTqp5j4JyLNy02PDPgKs/rIhyMf+KbqVGx9Z8VqT+uYOSP/AHTXRAud/wDuOKg8qpPqroklcc+EVRSWjEaSZ8TnUrQ4sIvI26UgG8IsMiwf+utE/rKYclLGf6l8sFXfFKl37VXnkqJfwVeoMYdoMc9zK2UPkIdI7ob3FrQxpObea0DuKKbGBXsYWMrJGscXuc0ZFxMji6Q6NJc5x7qgslgSLrNo+1YPNNW7WpwTbdQUg1U0HmmrbKoF56+vjhjdJM9rImDKc9xuAA1rOonaxjnvcGsaC5zibg1oF5JO8AFW7GdjHfaMxjiJbRRnoGaDIR/evGvUN4cJKK2GMLHHLVl0NCXQ0mcF+iWUcJ+Y36Iz69SWRUlACgxKLlvcG8Daqvfk0sJeAeikPQxs/eecw4tPAmzYGx9iaA6uqHSO344egYODLcC49wNQInIRkK1lDiys2IdDQxHhkDpTyvJXvOB1Fdd7hpruwQ+qqiomSsSFai0cVNmTA30TGE/OiL4iO9N3MuCwk2PmYus+ovOnaZ7s/AJWjxt7qKSRUtfdoWxtzB+eklMdVC6OQbzhmI1tcMzhwi8LWFA3sXGOt8RbBabjJBmDak3mSPeG2b728Pyhw7z3hna9ocxwcxwBa5pBBBzggjSCFSoFNLFBjPNLI2kq3/E3m6N7j+QeTr/wydOo59aCwyFAKlECrpsgz00Z2rH5cqsWq47IA9NR2tF5UiJ0WSfuxzHxSq7MzzaQQT/2Og+J1PbDfNBG5tTcQhCMkjj3/OFAPo+OZqdqSWPE9M6AfRbzzp2oTj9oQhCDJajDB11n1Z/Zp/NOW3Wiw6ddZlYf2aXyCEWbxxmIFnxGoP7T4omfimglriGb0ulOupf5uJMpECQmP+IivhdvGmAHGJZL/GOVPtcxh3gJFacLWyOMcsZJjmAByb7sprm/OabhmvGgIsVZIWTG6lscIrFNJVS07nBzon5Je28A5gbwDxpo4r8U7JGQVtVJlsPwkdOBmvDiAZHHSL235IHd3llTcsWnMdNAx2lkMbSOFrGg+JexStdhDbLaSlmqJPkxMLruqOhre64gd1aZKnHlhwf+ggdmzOqHDuOZF4nH+HhSWJXptKvfNK+WV2VJI5z3O1ucST415VGgAmTiyxUurrqirymUQPQgZnzEHOGneZfpd3BrGpxYYEG0asB4IpornzO1i/oYwdbiDxAEqzMEDWNa1jQ1jQGtaAAGtAuAA3gAiPlZ9nRwRtjgjbHE0XNY0AAf78K9KEKoEKVCARchCDWYQYOQVsJiqog9h0HQ5h6pjtLTxc6rXjExdS2ZNnvkpXk7VPdp38h43ngdwjON8C0611v2FFWU8kFQ3KjeLjrafmvad5wOcFBTcoBW2wqwdkoaqWnm+VG64O3ntOdjxwEEHm3lp1RY7EjhuaulNNM6+opwMknS+HQ08JaehPAWpmqouAmEpoa+Ge/oA7JkGuJ3QyDkN/GArcMeCAQbwc4OsbxCi1kq24/T02Pa8P8AWrJKtWPk9N3dgh8RRm+i5CsHsdx8RqO2f/yYq+Kwux4HS+ftk+ajRubU1UIQjJJY6/ztZ4+jH/MlO1JHHN+ebPH0YuepcncizjP2hCFCIzXO4xH3WVWdgfz5vSuiXLYznXWRV9iu5XtHpRZu0eItvSx3DUyeREExUv8AEg3pUOGeU+SPQmAiBQVKxKCreMV19rVnZ3jkuHoT/wAWrbrJo+wg8pJ9Kr5h6++1KztmXmeQrE4v23WVRdrx87b1FroErMfts7XRwwA55pC537kQBu757T/CmmkDj/rcq0Imb0dO03cL3vJ5g1UhXOKGrElbPBqz9vrIId6SaNh4nPAPMSoqx+KzBsUdmxAtullAmk13vALWniZkjjvXXqGi7Ro3hwKVWQhCEAhCEAhCEAhCECe2QmDYdBDWMHRxu2mQ62PvMZPE68f+RIUq22Mig26yaxl2iB7x+9H8KOdiqU/SqICtfittj3TZNK9xve1m1OPDETHn/ha091VPCsRseavKs6ZnUVJu4nxsPjBUX0aarPj2d04k7FD5F6swqyY8z05m7HB5pqM30X4Vidj0Ols3bTvNRKuysZsfB0sk7af5uJG5tTPQhCMkjjgz25Z4+jB/NPTuKSWNn8/2eOCm/mnp2Is4z9qChSEIM1yWNZ11j1X7rByzRrrFxuN991j1HCYh4aNCbvPiWZdZEfDLMftkehd0uLxOtuseDhdMfDPXaIgQUIQVPwzffaVWf2qfzrlZXAht1m0Y/ZofNtVY8KH311UddTN51ytDgk26gpB+zQeaYpFrbKt+PF3Td/YYbu9/FWQVe8f1Jk2lG/ekp2crXyNP9KpCxJXTYtiP7Wor/wDuGePNzrmCVscHbR2irgm3opo3niY8OPMCoLghSsWuBF4zg5weDeWSqBCEIBCEIBCEIBCFCDV4VOAoKonR7mnv+qeqcuVq8bNqCCyKok3OkYIW8JlIafs5R7iqo5BiE/8AY5s+KVR3tvYOSP8A3CQAVk8QdDkWUXkflZ5HDiaGRjnY5FnsyVWPHfntmf8Ach8yxWcWsrsG6WZ5fPSQSSG6974onONwuF7iL9CIpuArHbH4dK39syebiSOw3p2stKsbG0NY2pmDWNADWgSOAAAzAJ54gR0qPbMvkRIs2ploQoRCSxp58IrP4qX+aenaknjO/SSg/wBJ/MvTsQnH7UFqFKFBkuGx0OusebhfCPCtPoXcrgMd77rJdwzQjnJ9CqzdsMUrbrHpeESHw0i69cpitbdZFJ2Nx5ZHn0rq0QIQoQVCt599XOdc0p8I5WswbbdR0w1U8PmmqplpvvmlOuSQ8rircWO26nhGqKMfYapFr2pSbISx8ump6gD8lI6Nx+jIAWnvmXfxJtLVYVWE2so56d394whpPzXjoo3dxwaVSKguQCvrW0ropHRyAtexzmuadIc03EHugrz3qC0eKbCcVlmxXm+aACGQb/QDoHd1mT3QV2iqvi1w4Nm1YebzTSXMnYN9t+Z4HVNOccF431aGjq2SxtkieHxvaHNe03hzSLwQVUfdChCCUIQgFCEIBBQuWxhYcx2ZSmRxDqh4LYIeqf1RHUN0k8Q0lAr9kHhWHzRUUbr2w/CzXf4jhcxp4WsJP/kScJXotCufNK+SVxdI9xc950lzjeTyledUZxMJIAF5Oga1cDA6xfclBTwXdFHE0O/fPRSfbc5V7xM4Ke7LRY97b4Ke6aTUXA/BM7rhfxNKs4ovpKgoQiKiYcnpnWdtT+dcnpiE/NP+ol8UaRGGh6Y1nbU/nXp8YhR0oHbE39CHjsY6EIQJLGT+k1B/pP5h6dgSTxifpPQjhpPPuTsCE4/aEIQoMkucezrrLHDUReTIfQmMlnj8fdZsY11TOaOUqrHTYtm3WTR9gaeUkrpVoMAG3WVRdrRc7QVv0SBQVK+c5ua46gfEgp1UOvkdwudzkq4VE26KMamMH2QqdDO/jKuTELmgagBzKRazQhCqEZj1wGLJPd8Dfg33NqAB8mTQ2TicLgeEDqknCFc+to2SxujlaHxvaWuYc4c0i4gqs2MrF1JZsxcy99HITtUukt39rkO84c4F+sCNbuIBXf4tcaslnHapr5aIuzs+dETpdHfzt0HgOlfkKL1WVyrFt2CriEtLK2SM77TnB6lzdLXcBXvvVN7FwiqKSTbKWZ8Um+Wm4EanN0OHAQU0LB2RErQG11M2Uf4kR2t/GWG9p7lyB8IS6osfFmvHRumiOp0RdzsLl6n467LAv91OPAIZ7+dqDu0JU2pshaNgPueCeV30siJvKSTzJeYTY7q+qBZE4U0R0thvDyNRlPRd7ciHHh5jTprOaWXiasu6GnafkneMrh8gcGk6t9Vuwkwlmrp3T1T8qR2YDQ1jRoYxvzWjV6c61b5CSSTeTnJ3yd8rFVQvRRUj5XtZG0ukc4NawC8ucTcABrvK+UcZcQGi8k3ADOSTvBWHxQ4rfcbRVVjfjbh8HEf7hpGcn9YR3ozaSVFkdVi6wNbZtE2LMZ3dHO8b8hGgHqWjoRxE766hCELchShARFPcMDfaFX2zP516fuIcdKG9nm8bVX/Ck311V2xP51ysHiKHSePs03lBF8eJgoQhEJLD7PhTRcdJ51ydoSSw4/Suj46Ty3J2BCcftShCFBKVmyDf8QpxrqRzRSfimmlJsiZLqSlH6955I/8AdVYYOBTLrNox+yweaaVulq8Fm3UNKNVNAPBMW0RmBeeuddFIdTHn7JX3XxrYcuN7RpcxzRxuaR6UVTmkzyMGtzfGFcxVIwfsCWS0IqbIIm29rHNIN7cl4yyRvAAEniVuFFoQhCqIXmtKzY6iJ0U8bZIni5zHC8Eeg74IzhelCCuuMLE1NSF01GHT0mcloF8sQ+kB8po6od0DSlk5iuuuHwuxQ0VcS8N9z1Bz7bEAA463x/Jdxi48Ki5VeKgpjYQ4jq+nJMLG1Me86I9HdwxuuPJeuErrKlhdkzxSRuG89j2HkcEMPHlIyllkKMhUReoWYjPdW/sTF/XVRG0Ucrmn57mljO/fcEMVzq2Ni2BPVyiKlidJIfmtGga3HQ0cJzJu4M7Hk3h1ozgD/AgznidK4XDuA8abth4O09HHtdJC2Jm/kjO463uOdx4SUMRxOLfFBFQZM9Vky1ukb8cJ+hf8p30j3NaY6EIW5CEIRAgIQgpxhGb6yo7PN51ysRiOHSaLss3nFX7CyidHX1LHghzaiUEHsjiD3QQe6rF4naF0Vj04eLi7bJAD1L5HFp7rbj3UXx4u1QhCiEjhn+llJ+9SeMp2hJLC79LqX96l8RTtCtJx+1KFClQSk9sjL9oo9W2y8uQy70pwLiMcGDDqyzX7U3KmgcJmNGcuDQQ9o4ckk3a2hVfHd1Ngke5Ke7RtEV3FtbV7ks8T+MGKakjpZ5WsqoWhjQ8hu2xjMwtJ0uAuBGnNemR7pb1be+ajMr6IXz90t6tvK1HuhvVN5Qi5Ysoow8yCNglcLnSBrQ8jUXXXkL7LDb29U3lCNub1Q5QhlmhYbc3qhyhTto1jlCDJCx2wawp2wawglCjLGtGWEErCaBrxc9oc3U4Bw5CsspF6DS1OBNDIb30FMTr2mIHlAXwZi7s4aLOpvq2nxroQVKi5vbwUVgU0P5Gmhj4WRRNPKAvehFyqBCLlNyCEKblFyAQhCAQhCDR2tgTRVUolqaSOSYXdG4G8gaA64gOu4b1umMAAAAAAuAFwAA0ABZKL1BKFF689faEcET5ZnhkTAXOe43AAf+6N9Am8KM+F9NwOpvJJTsCSGL8OtS35q8tIgiJc2/evbtUDOPJBceJO9WrNPGf0IUoURKhCFQu8K8SVJVyGWJ7qaVxvfkNa6NxOl21m648RA4Fz/vdW9cXfUD2iEIuUe91HXF31A9oj3uw64u+oHtEIUMj3u/8AmJ+oHtFHvd/8yP1H/IhCGR73g9cj9R/yIOx5d1yP1J9ohCGR73p3XLwJ9oj3vb+uXgXe0UIVMj3vb+uXgXe0R73yTrn4F/tEIUM/4j3vsvXPwT/aI979L1z8FJ7RCEPiNwCfetTwcvtEbgVR10+xN66EIadI3BKnetUd7P66jcIrN61RyVHrIQqadDcLreuo+8+sp3D6/etYctV6yEIadJ3FrR3rWHf1f4qNxi0+uw+srEIRNOkjE7ag0WuPraxQcUFrb1r+GrfwUoQ06G5LbG9a/h638FG5VbW9a33it/BShQ06G5hbY0Wt95rfVQcWlu71q/eqz1VKFTTobnNvb1q/eqv1VicTtp1Tmi0bSyoQb7tsnmP8LXANB4ShCLp0auDWDUNDTtgpm3MGcuOdz3HS953ybvQtopQoW5QpQhEf/9k=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7172" name="Picture 4" descr="fork knifeDont Fool Yourself On Holiday Leeswammes Blog WNiyBh4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60" y="4590716"/>
            <a:ext cx="364591" cy="24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87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31840" y="70520"/>
            <a:ext cx="3115072" cy="838200"/>
          </a:xfrm>
        </p:spPr>
        <p:txBody>
          <a:bodyPr/>
          <a:lstStyle/>
          <a:p>
            <a:r>
              <a:rPr lang="de-DE" dirty="0" smtClean="0"/>
              <a:t>Posters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525963"/>
          </a:xfrm>
        </p:spPr>
        <p:txBody>
          <a:bodyPr/>
          <a:lstStyle/>
          <a:p>
            <a:r>
              <a:rPr lang="de-DE" dirty="0" err="1" smtClean="0"/>
              <a:t>We</a:t>
            </a:r>
            <a:r>
              <a:rPr lang="de-DE" dirty="0" smtClean="0"/>
              <a:t> will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posters</a:t>
            </a:r>
            <a:r>
              <a:rPr lang="de-DE" dirty="0" smtClean="0"/>
              <a:t> on </a:t>
            </a:r>
            <a:r>
              <a:rPr lang="de-DE" dirty="0" err="1" smtClean="0"/>
              <a:t>display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ground</a:t>
            </a:r>
            <a:r>
              <a:rPr lang="de-DE" dirty="0" smtClean="0"/>
              <a:t> </a:t>
            </a:r>
            <a:r>
              <a:rPr lang="de-DE" dirty="0" err="1" smtClean="0"/>
              <a:t>floor</a:t>
            </a:r>
            <a:r>
              <a:rPr lang="de-DE" dirty="0" smtClean="0"/>
              <a:t> „</a:t>
            </a:r>
            <a:r>
              <a:rPr lang="de-DE" dirty="0" err="1" smtClean="0"/>
              <a:t>behind</a:t>
            </a:r>
            <a:r>
              <a:rPr lang="de-DE" dirty="0" smtClean="0"/>
              <a:t>“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stairs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495498" y="2420888"/>
            <a:ext cx="8108950" cy="4451350"/>
            <a:chOff x="495498" y="2420888"/>
            <a:chExt cx="8108950" cy="445135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498" y="2420888"/>
              <a:ext cx="8108950" cy="445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eck 5"/>
            <p:cNvSpPr/>
            <p:nvPr/>
          </p:nvSpPr>
          <p:spPr>
            <a:xfrm>
              <a:off x="2100882" y="4415241"/>
              <a:ext cx="1152128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794770" y="5547049"/>
              <a:ext cx="288032" cy="26771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 rot="16200000">
              <a:off x="2106288" y="4998481"/>
              <a:ext cx="294605" cy="2376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9" name="Immagine 7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2307" r="21539" b="32861"/>
          <a:stretch/>
        </p:blipFill>
        <p:spPr bwMode="auto">
          <a:xfrm flipH="1">
            <a:off x="2612930" y="4492530"/>
            <a:ext cx="590918" cy="70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64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5856" y="70520"/>
            <a:ext cx="3888432" cy="838200"/>
          </a:xfrm>
        </p:spPr>
        <p:txBody>
          <a:bodyPr/>
          <a:lstStyle/>
          <a:p>
            <a:r>
              <a:rPr lang="de-DE" dirty="0" smtClean="0"/>
              <a:t>Labs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10m Prototype </a:t>
            </a:r>
          </a:p>
          <a:p>
            <a:r>
              <a:rPr lang="de-DE" dirty="0" smtClean="0"/>
              <a:t>High power </a:t>
            </a:r>
            <a:r>
              <a:rPr lang="de-DE" dirty="0" err="1" smtClean="0"/>
              <a:t>lasers</a:t>
            </a:r>
            <a:endParaRPr lang="de-DE" dirty="0" smtClean="0"/>
          </a:p>
          <a:p>
            <a:r>
              <a:rPr lang="de-DE" dirty="0" smtClean="0"/>
              <a:t>ATLAS </a:t>
            </a:r>
            <a:r>
              <a:rPr lang="de-DE" dirty="0" err="1" smtClean="0"/>
              <a:t>computing</a:t>
            </a:r>
            <a:r>
              <a:rPr lang="de-DE" dirty="0" smtClean="0"/>
              <a:t> </a:t>
            </a:r>
            <a:r>
              <a:rPr lang="de-DE" dirty="0" err="1" smtClean="0"/>
              <a:t>cluster</a:t>
            </a:r>
            <a:endParaRPr lang="de-DE" dirty="0" smtClean="0"/>
          </a:p>
          <a:p>
            <a:r>
              <a:rPr lang="de-DE" dirty="0" smtClean="0"/>
              <a:t>GEO </a:t>
            </a:r>
            <a:r>
              <a:rPr lang="de-DE" dirty="0" smtClean="0"/>
              <a:t>600 (</a:t>
            </a:r>
            <a:r>
              <a:rPr lang="de-DE" dirty="0" err="1" smtClean="0"/>
              <a:t>requires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3 </a:t>
            </a:r>
            <a:r>
              <a:rPr lang="de-DE" dirty="0" err="1" smtClean="0"/>
              <a:t>hours</a:t>
            </a:r>
            <a:r>
              <a:rPr lang="de-DE" dirty="0" smtClean="0"/>
              <a:t>)</a:t>
            </a:r>
            <a:endParaRPr lang="de-DE" dirty="0" smtClean="0"/>
          </a:p>
          <a:p>
            <a:r>
              <a:rPr lang="de-DE" dirty="0" smtClean="0"/>
              <a:t>Other </a:t>
            </a:r>
            <a:r>
              <a:rPr lang="de-DE" dirty="0" err="1" smtClean="0"/>
              <a:t>optics</a:t>
            </a:r>
            <a:r>
              <a:rPr lang="de-DE" dirty="0" smtClean="0"/>
              <a:t> </a:t>
            </a:r>
            <a:r>
              <a:rPr lang="de-DE" dirty="0" err="1" smtClean="0"/>
              <a:t>labs</a:t>
            </a:r>
            <a:r>
              <a:rPr lang="de-DE" dirty="0" smtClean="0"/>
              <a:t>…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visits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not </a:t>
            </a:r>
            <a:r>
              <a:rPr lang="de-DE" dirty="0" err="1" smtClean="0"/>
              <a:t>foreseen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default</a:t>
            </a:r>
            <a:r>
              <a:rPr lang="de-DE" sz="4000" dirty="0" smtClean="0"/>
              <a:t>,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but individual </a:t>
            </a:r>
            <a:r>
              <a:rPr lang="de-DE" dirty="0" err="1" smtClean="0"/>
              <a:t>arrangements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made</a:t>
            </a:r>
            <a:endParaRPr lang="de-DE" dirty="0" smtClean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54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7088" y="116632"/>
            <a:ext cx="4411216" cy="838200"/>
          </a:xfrm>
        </p:spPr>
        <p:txBody>
          <a:bodyPr/>
          <a:lstStyle/>
          <a:p>
            <a:r>
              <a:rPr lang="de-DE" dirty="0" err="1" smtClean="0"/>
              <a:t>presentations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Please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Copy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presentations</a:t>
            </a:r>
            <a:r>
              <a:rPr lang="de-DE" dirty="0" smtClean="0"/>
              <a:t> </a:t>
            </a:r>
            <a:r>
              <a:rPr lang="de-DE" dirty="0" err="1" smtClean="0"/>
              <a:t>onto</a:t>
            </a:r>
            <a:r>
              <a:rPr lang="de-DE" dirty="0" smtClean="0"/>
              <a:t> a USB stick </a:t>
            </a:r>
            <a:r>
              <a:rPr lang="de-DE" dirty="0" err="1" smtClean="0"/>
              <a:t>or</a:t>
            </a:r>
            <a:r>
              <a:rPr lang="de-DE" dirty="0" smtClean="0"/>
              <a:t> via a USB stick </a:t>
            </a:r>
            <a:r>
              <a:rPr lang="de-DE" dirty="0" err="1" smtClean="0"/>
              <a:t>onto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meeting</a:t>
            </a:r>
            <a:r>
              <a:rPr lang="de-DE" dirty="0" smtClean="0"/>
              <a:t> </a:t>
            </a:r>
            <a:r>
              <a:rPr lang="de-DE" dirty="0" err="1" smtClean="0"/>
              <a:t>computer</a:t>
            </a:r>
            <a:endParaRPr lang="de-DE" dirty="0" smtClean="0"/>
          </a:p>
          <a:p>
            <a:pPr lvl="1"/>
            <a:r>
              <a:rPr lang="de-DE" dirty="0" smtClean="0"/>
              <a:t>send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presentations</a:t>
            </a:r>
            <a:r>
              <a:rPr lang="de-DE" dirty="0" smtClean="0"/>
              <a:t> (</a:t>
            </a:r>
            <a:r>
              <a:rPr lang="de-DE" dirty="0" err="1" smtClean="0"/>
              <a:t>ppt</a:t>
            </a:r>
            <a:r>
              <a:rPr lang="de-DE" dirty="0" smtClean="0"/>
              <a:t>, </a:t>
            </a:r>
            <a:r>
              <a:rPr lang="de-DE" dirty="0" err="1" smtClean="0"/>
              <a:t>pptx</a:t>
            </a:r>
            <a:r>
              <a:rPr lang="de-DE" dirty="0" smtClean="0"/>
              <a:t>, </a:t>
            </a:r>
            <a:r>
              <a:rPr lang="de-DE" dirty="0" err="1" smtClean="0"/>
              <a:t>pdf</a:t>
            </a:r>
            <a:r>
              <a:rPr lang="de-DE" dirty="0" smtClean="0"/>
              <a:t>) </a:t>
            </a:r>
            <a:r>
              <a:rPr lang="de-DE" dirty="0" err="1" smtClean="0"/>
              <a:t>to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hlinkClick r:id="rId2"/>
              </a:rPr>
              <a:t>harald.lueck@aei.mpg.de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agree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put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 </a:t>
            </a:r>
            <a:r>
              <a:rPr lang="de-DE" dirty="0" err="1" smtClean="0"/>
              <a:t>onto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ET </a:t>
            </a:r>
            <a:r>
              <a:rPr lang="de-DE" dirty="0" err="1" smtClean="0"/>
              <a:t>codifier</a:t>
            </a:r>
            <a:r>
              <a:rPr lang="de-DE" dirty="0" smtClean="0"/>
              <a:t> (</a:t>
            </a:r>
            <a:r>
              <a:rPr lang="de-DE" dirty="0">
                <a:hlinkClick r:id="rId3"/>
              </a:rPr>
              <a:t>https://tds.ego-gw.it/ql/?</a:t>
            </a:r>
            <a:r>
              <a:rPr lang="de-DE" dirty="0" smtClean="0">
                <a:hlinkClick r:id="rId3"/>
              </a:rPr>
              <a:t>i=ET) 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4" name="Immagine 7" descr="ET-new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41448"/>
            <a:ext cx="1898828" cy="613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0032" y="141448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967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290</Words>
  <Application>Microsoft Office PowerPoint</Application>
  <PresentationFormat>Bildschirmpräsentation (4:3)</PresentationFormat>
  <Paragraphs>98</Paragraphs>
  <Slides>14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Metis</vt:lpstr>
      <vt:lpstr>Iapetus</vt:lpstr>
      <vt:lpstr>1_Metis</vt:lpstr>
      <vt:lpstr>5th  Einstein Telescope  Symposium</vt:lpstr>
      <vt:lpstr>Boundary conditions</vt:lpstr>
      <vt:lpstr>goals of the meeting </vt:lpstr>
      <vt:lpstr>Current Projects</vt:lpstr>
      <vt:lpstr>PowerPoint-Präsentation</vt:lpstr>
      <vt:lpstr>Next steps…</vt:lpstr>
      <vt:lpstr>„networking“</vt:lpstr>
      <vt:lpstr>If you did not pay yet </vt:lpstr>
      <vt:lpstr>Travel support</vt:lpstr>
      <vt:lpstr>If you need a TAxi</vt:lpstr>
      <vt:lpstr>Lunch</vt:lpstr>
      <vt:lpstr>Posters</vt:lpstr>
      <vt:lpstr>Labs</vt:lpstr>
      <vt:lpstr>presentations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 Einstein Telescope  Symposium</dc:title>
  <dc:creator>Harald Lück</dc:creator>
  <cp:lastModifiedBy>Harald Lück</cp:lastModifiedBy>
  <cp:revision>64</cp:revision>
  <dcterms:created xsi:type="dcterms:W3CDTF">2012-12-03T13:28:53Z</dcterms:created>
  <dcterms:modified xsi:type="dcterms:W3CDTF">2013-10-21T21:02:34Z</dcterms:modified>
</cp:coreProperties>
</file>