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338" r:id="rId2"/>
    <p:sldId id="330" r:id="rId3"/>
    <p:sldId id="397" r:id="rId4"/>
    <p:sldId id="363" r:id="rId5"/>
    <p:sldId id="362" r:id="rId6"/>
    <p:sldId id="381" r:id="rId7"/>
    <p:sldId id="398" r:id="rId8"/>
    <p:sldId id="377" r:id="rId9"/>
    <p:sldId id="379" r:id="rId10"/>
    <p:sldId id="399" r:id="rId11"/>
    <p:sldId id="352" r:id="rId12"/>
    <p:sldId id="393" r:id="rId13"/>
    <p:sldId id="391" r:id="rId14"/>
    <p:sldId id="396" r:id="rId15"/>
    <p:sldId id="400" r:id="rId16"/>
    <p:sldId id="374" r:id="rId17"/>
    <p:sldId id="382" r:id="rId18"/>
    <p:sldId id="401" r:id="rId19"/>
    <p:sldId id="395" r:id="rId20"/>
    <p:sldId id="386" r:id="rId21"/>
    <p:sldId id="402" r:id="rId22"/>
    <p:sldId id="385" r:id="rId23"/>
    <p:sldId id="371" r:id="rId24"/>
    <p:sldId id="372" r:id="rId25"/>
    <p:sldId id="392" r:id="rId26"/>
    <p:sldId id="354" r:id="rId27"/>
    <p:sldId id="403" r:id="rId28"/>
    <p:sldId id="394" r:id="rId29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2CC7"/>
    <a:srgbClr val="FF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16" autoAdjust="0"/>
    <p:restoredTop sz="94545" autoAdjust="0"/>
  </p:normalViewPr>
  <p:slideViewPr>
    <p:cSldViewPr>
      <p:cViewPr>
        <p:scale>
          <a:sx n="100" d="100"/>
          <a:sy n="100" d="100"/>
        </p:scale>
        <p:origin x="-72" y="-72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GB" sz="14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C1339C6E-98DE-4ECC-B22A-30F80D18DA87}" type="datetimeFigureOut">
              <a:rPr lang="en-GB"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19/12/2012</a:t>
            </a:fld>
            <a:endParaRPr lang="en-GB" sz="14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GB" sz="14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Tahoma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888E2433-8736-4025-95B4-6035DFB0D6B3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en-GB" sz="14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Tahoma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en-GB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en-GB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EBA7FFA4-855E-4202-987C-8704919331CB}" type="datetimeFigureOut">
              <a:rPr lang="en-GB"/>
              <a:pPr lvl="0"/>
              <a:t>19/12/2012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en-GB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en-GB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42AD1ED3-7241-4C84-9410-255ED114D93B}" type="slidenum">
              <a:rPr/>
              <a:pPr lvl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216000" marR="0" indent="-216000" rtl="0" hangingPunct="0">
      <a:tabLst/>
      <a:defRPr lang="en-GB" sz="2000" b="0" i="0" u="none" strike="noStrike" kern="1200">
        <a:ln>
          <a:noFill/>
        </a:ln>
        <a:latin typeface="Arial" pitchFamily="18"/>
        <a:ea typeface="Arial Unicode MS" pitchFamily="2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01688"/>
            <a:ext cx="5348287" cy="401002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9800" cy="4722840"/>
          </a:xfrm>
        </p:spPr>
        <p:txBody>
          <a:bodyPr vert="horz" compatLnSpc="1"/>
          <a:lstStyle>
            <a:defPPr lvl="0">
              <a:buClr>
                <a:srgbClr val="000000"/>
              </a:buClr>
              <a:buSzPct val="100000"/>
              <a:buFont typeface="Arial" pitchFamily="34"/>
              <a:buNone/>
            </a:defPPr>
            <a:lvl1pPr lvl="0">
              <a:buClr>
                <a:srgbClr val="000000"/>
              </a:buClr>
              <a:buSzPct val="100000"/>
              <a:buFont typeface="Arial" pitchFamily="34"/>
              <a:buChar char="•"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45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pPr marL="0" indent="0" algn="l" hangingPunct="1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>
              <a:solidFill>
                <a:srgbClr val="000000"/>
              </a:solidFill>
              <a:ea typeface="MS Gothic" pitchFamily="49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400" dirty="0" smtClean="0"/>
              <a:t> </a:t>
            </a:r>
            <a:r>
              <a:rPr lang="en-US" sz="2000" dirty="0" smtClean="0"/>
              <a:t>Extensive work carried out to characterize surface defects of </a:t>
            </a:r>
            <a:r>
              <a:rPr lang="en-US" sz="2000" dirty="0" err="1" smtClean="0"/>
              <a:t>aLIGO</a:t>
            </a:r>
            <a:r>
              <a:rPr lang="en-US" sz="2000" dirty="0" smtClean="0"/>
              <a:t> mirrors</a:t>
            </a:r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20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000" dirty="0" smtClean="0"/>
              <a:t> Result: Mirror maps which detail the surface height of the mirror and can be used in our simulations.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2AD1ED3-7241-4C84-9410-255ED114D93B}" type="slidenum">
              <a:rPr lang="en-US" smtClean="0"/>
              <a:pPr lvl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Complicated light fields can be described by a sum of modes</a:t>
            </a:r>
          </a:p>
          <a:p>
            <a:endParaRPr lang="en-US" dirty="0" smtClean="0"/>
          </a:p>
          <a:p>
            <a:r>
              <a:rPr lang="en-US" dirty="0" smtClean="0"/>
              <a:t>In theory need infinite modes, in practice can describe very complicated </a:t>
            </a:r>
            <a:r>
              <a:rPr lang="en-US" dirty="0" err="1" smtClean="0"/>
              <a:t>ilght</a:t>
            </a:r>
            <a:r>
              <a:rPr lang="en-US" dirty="0" smtClean="0"/>
              <a:t> fields with limited modes (</a:t>
            </a:r>
            <a:r>
              <a:rPr lang="en-US" dirty="0" err="1" smtClean="0"/>
              <a:t>maxtem</a:t>
            </a:r>
            <a:r>
              <a:rPr lang="en-US" dirty="0" smtClean="0"/>
              <a:t> &lt;10)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2AD1ED3-7241-4C84-9410-255ED114D93B}" type="slidenum">
              <a:rPr lang="en-US" smtClean="0"/>
              <a:pPr lvl="0"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1E690001-24EE-A14A-B9EA-04B2ECD46F12}" type="datetime1">
              <a:rPr lang="en-US" smtClean="0"/>
              <a:pPr lvl="0"/>
              <a:t>12/19/2012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GB" smtClean="0"/>
              <a:t>Slide </a:t>
            </a:r>
            <a:fld id="{C162D274-2FD7-48A1-94EE-D3098683451A}" type="slidenum">
              <a:rPr/>
              <a:pPr lvl="0"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1C12AFF-03CC-574B-B21C-DE67C6592A3E}" type="datetime1">
              <a:rPr lang="en-US" smtClean="0"/>
              <a:pPr lvl="0"/>
              <a:t>12/19/2012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GB" smtClean="0"/>
              <a:t>Slide </a:t>
            </a:r>
            <a:fld id="{99484E59-FBB0-4D80-BE6B-4868B8622985}" type="slidenum">
              <a:rPr/>
              <a:pPr lvl="0"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72325" y="842963"/>
            <a:ext cx="2390775" cy="71181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842963"/>
            <a:ext cx="7019925" cy="711819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A080B73-99DF-6141-93E7-4C00444DD0A0}" type="datetime1">
              <a:rPr lang="en-US" smtClean="0"/>
              <a:pPr lvl="0"/>
              <a:t>12/19/2012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GB" smtClean="0"/>
              <a:t>Slide </a:t>
            </a:r>
            <a:fld id="{987C0F6F-6168-4EB3-A3A0-2D8669767344}" type="slidenum">
              <a:rPr/>
              <a:pPr lvl="0"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7475A11-2400-5F4A-80A1-8059BEB653A7}" type="datetime1">
              <a:rPr lang="en-US" smtClean="0"/>
              <a:pPr lvl="0"/>
              <a:t>12/19/2012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GB" smtClean="0"/>
              <a:t>Slide </a:t>
            </a:r>
            <a:fld id="{103751A8-7D96-41D2-B6F7-0833AE6DBE38}" type="slidenum">
              <a:rPr/>
              <a:pPr lvl="0"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4E51E23D-B6C3-C04B-A704-61F9D442B0D8}" type="datetime1">
              <a:rPr lang="en-US" smtClean="0"/>
              <a:pPr lvl="0"/>
              <a:t>12/19/2012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GB" smtClean="0"/>
              <a:t>Slide </a:t>
            </a:r>
            <a:fld id="{47638C04-6A96-4342-9E40-D80E990E94C4}" type="slidenum">
              <a:rPr/>
              <a:pPr lvl="0"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32235775"/>
            <a:ext cx="4459288" cy="3978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1688" y="32235775"/>
            <a:ext cx="4460875" cy="3978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EB91CE8-D1AE-4242-AC9C-871F789FED7D}" type="datetime1">
              <a:rPr lang="en-US" smtClean="0"/>
              <a:pPr lvl="0"/>
              <a:t>12/19/2012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GB" smtClean="0"/>
              <a:t>Slide </a:t>
            </a:r>
            <a:fld id="{59B5FEE5-8896-4013-B438-553DAFAC330C}" type="slidenum">
              <a:rPr/>
              <a:pPr lvl="0"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C1B9604-9BC5-9C4F-8F2F-A2C2031E7FA3}" type="datetime1">
              <a:rPr lang="en-US" smtClean="0"/>
              <a:pPr lvl="0"/>
              <a:t>12/19/2012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GB" smtClean="0"/>
              <a:t>Slide </a:t>
            </a:r>
            <a:fld id="{D8E3D6EE-F1CD-4AA8-8156-C61E1CE48A1F}" type="slidenum">
              <a:rPr/>
              <a:pPr lvl="0"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C6D1B8E-B33B-8242-8068-67B3593635DC}" type="datetime1">
              <a:rPr lang="en-US" smtClean="0"/>
              <a:pPr lvl="0"/>
              <a:t>12/19/2012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GB" smtClean="0"/>
              <a:t>Slide </a:t>
            </a:r>
            <a:fld id="{1F3BABA6-FB81-4D01-88F9-87EC52494304}" type="slidenum">
              <a:rPr/>
              <a:pPr lvl="0"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7F1FF1F-8B43-664D-9E6D-D85BBB1C94DE}" type="datetime1">
              <a:rPr lang="en-US" smtClean="0"/>
              <a:pPr lvl="0"/>
              <a:t>12/19/2012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GB" smtClean="0"/>
              <a:t>Slide </a:t>
            </a:r>
            <a:fld id="{63029893-9ED5-4B82-B2F5-4CB319F055C7}" type="slidenum">
              <a:rPr/>
              <a:pPr lvl="0"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CEC7C12-2D14-5148-9D89-416E019E17AD}" type="datetime1">
              <a:rPr lang="en-US" smtClean="0"/>
              <a:pPr lvl="0"/>
              <a:t>12/19/2012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GB" smtClean="0"/>
              <a:t>Slide </a:t>
            </a:r>
            <a:fld id="{14A8954E-6E48-4520-BDDD-CB960CBC71E1}" type="slidenum">
              <a:rPr/>
              <a:pPr lvl="0"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C7377E6-6ED9-2C43-877E-DC111809D8E6}" type="datetime1">
              <a:rPr lang="en-US" smtClean="0"/>
              <a:pPr lvl="0"/>
              <a:t>12/19/2012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GB" smtClean="0"/>
              <a:t>Slide </a:t>
            </a:r>
            <a:fld id="{043547D0-2437-4FF0-BA1D-7E0CDFCC7F07}" type="slidenum">
              <a:rPr/>
              <a:pPr lvl="0"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6"/>
          <p:cNvSpPr/>
          <p:nvPr/>
        </p:nvSpPr>
        <p:spPr>
          <a:xfrm>
            <a:off x="1308600" y="763200"/>
            <a:ext cx="8652240" cy="0"/>
          </a:xfrm>
          <a:prstGeom prst="line">
            <a:avLst/>
          </a:prstGeom>
          <a:noFill/>
          <a:ln w="255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traight Connector 7"/>
          <p:cNvSpPr/>
          <p:nvPr/>
        </p:nvSpPr>
        <p:spPr>
          <a:xfrm>
            <a:off x="118800" y="6954480"/>
            <a:ext cx="9842040" cy="0"/>
          </a:xfrm>
          <a:prstGeom prst="line">
            <a:avLst/>
          </a:prstGeom>
          <a:noFill/>
          <a:ln w="255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Tahoma" pitchFamily="2"/>
            </a:endParaRPr>
          </a:p>
        </p:txBody>
      </p:sp>
      <p:pic>
        <p:nvPicPr>
          <p:cNvPr id="4" name="Picture 8"/>
          <p:cNvPicPr>
            <a:picLocks noChangeAspect="1"/>
          </p:cNvPicPr>
          <p:nvPr/>
        </p:nvPicPr>
        <p:blipFill>
          <a:blip r:embed="rId13" cstate="print">
            <a:alphaModFix/>
            <a:lum/>
          </a:blip>
          <a:srcRect/>
          <a:stretch>
            <a:fillRect/>
          </a:stretch>
        </p:blipFill>
        <p:spPr>
          <a:xfrm>
            <a:off x="118800" y="127440"/>
            <a:ext cx="1081440" cy="127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9"/>
          <p:cNvPicPr>
            <a:picLocks noChangeAspect="1"/>
          </p:cNvPicPr>
          <p:nvPr/>
        </p:nvPicPr>
        <p:blipFill>
          <a:blip r:embed="rId14" cstate="print">
            <a:alphaModFix/>
            <a:lum/>
          </a:blip>
          <a:srcRect/>
          <a:stretch>
            <a:fillRect/>
          </a:stretch>
        </p:blipFill>
        <p:spPr>
          <a:xfrm>
            <a:off x="1308600" y="208080"/>
            <a:ext cx="1906200" cy="4096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Placeholder 5"/>
          <p:cNvSpPr txBox="1">
            <a:spLocks noGrp="1"/>
          </p:cNvSpPr>
          <p:nvPr>
            <p:ph type="title"/>
          </p:nvPr>
        </p:nvSpPr>
        <p:spPr>
          <a:xfrm>
            <a:off x="1308240" y="843119"/>
            <a:ext cx="8254800" cy="79344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ctr" compatLnSpc="1"/>
          <a:lstStyle>
            <a:defPPr lvl="0">
              <a:buClr>
                <a:srgbClr val="0F0499"/>
              </a:buClr>
              <a:buSzPct val="100000"/>
              <a:buFont typeface="Verdana" pitchFamily="34"/>
              <a:buNone/>
            </a:defPPr>
            <a:lvl1pPr lvl="0">
              <a:buClr>
                <a:srgbClr val="0F0499"/>
              </a:buClr>
              <a:buSzPct val="100000"/>
              <a:buFont typeface="Verdana" pitchFamily="34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GB"/>
          </a:p>
        </p:txBody>
      </p:sp>
      <p:sp>
        <p:nvSpPr>
          <p:cNvPr id="7" name="Text Placeholder 6"/>
          <p:cNvSpPr txBox="1">
            <a:spLocks noGrp="1"/>
          </p:cNvSpPr>
          <p:nvPr>
            <p:ph type="body" idx="1"/>
          </p:nvPr>
        </p:nvSpPr>
        <p:spPr>
          <a:xfrm>
            <a:off x="360" y="32236200"/>
            <a:ext cx="9072000" cy="3978792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compatLnSpc="1"/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Verdana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MS Gothic" pitchFamily="49"/>
                <a:cs typeface="MS Gothic" pitchFamily="49"/>
              </a:defRPr>
            </a:lvl2pPr>
            <a:lvl3pPr marL="742680" marR="0" lvl="2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Verdana" pitchFamily="34"/>
              <a:buChar char="●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Arial" pitchFamily="50"/>
                <a:cs typeface="Arial" pitchFamily="50"/>
              </a:defRPr>
            </a:lvl3pPr>
            <a:lvl4pPr marL="742680" marR="0" lvl="3" indent="-285480" algn="l" rtl="0" hangingPunct="0">
              <a:lnSpc>
                <a:spcPct val="100000"/>
              </a:lnSpc>
              <a:spcBef>
                <a:spcPts val="123001"/>
              </a:spcBef>
              <a:spcAft>
                <a:spcPts val="0"/>
              </a:spcAft>
              <a:buClr>
                <a:srgbClr val="000000"/>
              </a:buClr>
              <a:buSzPct val="25000"/>
              <a:buChar char="●"/>
              <a:tabLst>
                <a:tab pos="742680" algn="l"/>
                <a:tab pos="914040" algn="l"/>
                <a:tab pos="1828439" algn="l"/>
                <a:tab pos="2742840" algn="l"/>
                <a:tab pos="3657240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  <a:defRPr lang="en-GB" sz="2400" b="1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Arial" pitchFamily="50"/>
                <a:cs typeface="Arial" pitchFamily="50"/>
              </a:defRPr>
            </a:lvl4pPr>
            <a:lvl5pPr marL="0" marR="0" lvl="4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5pPr>
            <a:lvl6pPr marL="0" marR="0" lvl="5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6pPr>
            <a:lvl7pPr marL="0" marR="0" lvl="6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7pPr>
            <a:lvl8pPr marL="0" marR="0" lvl="7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8pPr>
            <a:lvl9pPr marL="0" marR="0" lvl="8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Date Placeholder 7"/>
          <p:cNvSpPr txBox="1">
            <a:spLocks noGrp="1"/>
          </p:cNvSpPr>
          <p:nvPr>
            <p:ph type="dt" sz="half" idx="2"/>
          </p:nvPr>
        </p:nvSpPr>
        <p:spPr>
          <a:xfrm>
            <a:off x="503280" y="6985440"/>
            <a:ext cx="2352240" cy="573480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 anchor="t" anchorCtr="0"/>
          <a:lstStyle>
            <a:lvl1pPr marL="0" marR="0" lvl="0" indent="0" rtl="0" hangingPunc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1400" kern="1200">
                <a:solidFill>
                  <a:srgbClr val="000000"/>
                </a:solidFill>
                <a:latin typeface="Arial" pitchFamily="18"/>
                <a:ea typeface="Lucida Sans Unicode" pitchFamily="34"/>
                <a:cs typeface="Lucida Sans Unicode" pitchFamily="34"/>
              </a:defRPr>
            </a:lvl1pPr>
          </a:lstStyle>
          <a:p>
            <a:pPr lvl="0"/>
            <a:fld id="{1237AA1C-F3A5-E543-AB16-21978691D0D8}" type="datetime1">
              <a:rPr lang="en-US" smtClean="0"/>
              <a:pPr lvl="0"/>
              <a:t>12/19/2012</a:t>
            </a:fld>
            <a:endParaRPr lang="en-GB"/>
          </a:p>
        </p:txBody>
      </p:sp>
      <p:sp>
        <p:nvSpPr>
          <p:cNvPr id="9" name="Footer Placeholder 8"/>
          <p:cNvSpPr txBox="1">
            <a:spLocks noGrp="1"/>
          </p:cNvSpPr>
          <p:nvPr>
            <p:ph type="ftr" sz="quarter" idx="3"/>
          </p:nvPr>
        </p:nvSpPr>
        <p:spPr>
          <a:xfrm>
            <a:off x="2181960" y="7055640"/>
            <a:ext cx="5041800" cy="375120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 anchor="t" anchorCtr="0"/>
          <a:lstStyle>
            <a:lvl1pPr marL="0" marR="0" lvl="0" indent="0" algn="ctr" rtl="0" hangingPunct="0">
              <a:lnSpc>
                <a:spcPct val="100000"/>
              </a:lnSpc>
              <a:buNone/>
              <a:tabLst/>
              <a:defRPr lang="en-GB" sz="1400" kern="1200">
                <a:solidFill>
                  <a:srgbClr val="000000"/>
                </a:solidFill>
                <a:latin typeface="Arial" pitchFamily="18"/>
                <a:ea typeface="Lucida Sans Unicode" pitchFamily="34"/>
                <a:cs typeface="Lucida Sans Unicode" pitchFamily="34"/>
              </a:defRPr>
            </a:lvl1pPr>
          </a:lstStyle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10" name="Slide Number Placeholder 9"/>
          <p:cNvSpPr txBox="1">
            <a:spLocks noGrp="1"/>
          </p:cNvSpPr>
          <p:nvPr>
            <p:ph type="sldNum" sz="quarter" idx="4"/>
          </p:nvPr>
        </p:nvSpPr>
        <p:spPr>
          <a:xfrm>
            <a:off x="7223399" y="7034760"/>
            <a:ext cx="2352240" cy="375120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 anchor="t" anchorCtr="0"/>
          <a:lstStyle>
            <a:lvl1pPr marL="0" marR="0" lvl="0" indent="0" algn="r" rtl="0" hangingPunct="0">
              <a:lnSpc>
                <a:spcPct val="100000"/>
              </a:lnSpc>
              <a:buNone/>
              <a:tabLst/>
              <a:defRPr lang="en-GB" sz="1400" kern="1200">
                <a:solidFill>
                  <a:srgbClr val="000000"/>
                </a:solidFill>
                <a:latin typeface="Arial" pitchFamily="18"/>
                <a:ea typeface="Lucida Sans Unicode" pitchFamily="34"/>
                <a:cs typeface="Lucida Sans Unicode" pitchFamily="34"/>
              </a:defRPr>
            </a:lvl1pPr>
          </a:lstStyle>
          <a:p>
            <a:pPr lvl="0"/>
            <a:r>
              <a:rPr lang="en-GB"/>
              <a:t>Slide </a:t>
            </a:r>
            <a:fld id="{F2C78DCF-01FD-4A1A-8CC5-C9B8CF2F14A0}" type="slidenum">
              <a:rPr/>
              <a:pPr lvl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hdr="0" dt="0"/>
  <p:txStyles>
    <p:titleStyle>
      <a:lvl1pPr marL="0" marR="0" indent="0" algn="ctr" rtl="0" hangingPunct="1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914400" algn="l"/>
          <a:tab pos="1828800" algn="l"/>
          <a:tab pos="2743199" algn="l"/>
          <a:tab pos="3657600" algn="l"/>
          <a:tab pos="4572000" algn="l"/>
          <a:tab pos="5486399" algn="l"/>
          <a:tab pos="6400799" algn="l"/>
          <a:tab pos="7315200" algn="l"/>
          <a:tab pos="8229600" algn="l"/>
          <a:tab pos="9144000" algn="l"/>
          <a:tab pos="10058400" algn="l"/>
        </a:tabLst>
        <a:defRPr lang="en-GB" sz="2800" b="0" i="0" u="none" strike="noStrike" kern="1200" baseline="0">
          <a:ln>
            <a:noFill/>
          </a:ln>
          <a:solidFill>
            <a:srgbClr val="0F0499"/>
          </a:solidFill>
          <a:latin typeface="Verdana" pitchFamily="34"/>
          <a:ea typeface="MS Gothic" pitchFamily="49"/>
        </a:defRPr>
      </a:lvl1pPr>
    </p:titleStyle>
    <p:bodyStyle>
      <a:lvl1pPr marL="0" marR="0" indent="0" algn="l" rtl="0" hangingPunct="1">
        <a:lnSpc>
          <a:spcPct val="100000"/>
        </a:lnSpc>
        <a:spcBef>
          <a:spcPts val="598"/>
        </a:spcBef>
        <a:spcAft>
          <a:spcPts val="0"/>
        </a:spcAft>
        <a:tabLst>
          <a:tab pos="0" algn="l"/>
          <a:tab pos="914400" algn="l"/>
          <a:tab pos="1828800" algn="l"/>
          <a:tab pos="2743199" algn="l"/>
          <a:tab pos="3657600" algn="l"/>
          <a:tab pos="4572000" algn="l"/>
          <a:tab pos="5486399" algn="l"/>
          <a:tab pos="6400799" algn="l"/>
          <a:tab pos="7315200" algn="l"/>
          <a:tab pos="8229600" algn="l"/>
          <a:tab pos="9144000" algn="l"/>
          <a:tab pos="10058400" algn="l"/>
        </a:tabLst>
        <a:defRPr lang="en-GB" sz="2400" b="0" i="0" u="none" strike="noStrike" kern="1200" baseline="0">
          <a:ln>
            <a:noFill/>
          </a:ln>
          <a:solidFill>
            <a:srgbClr val="000000"/>
          </a:solidFill>
          <a:latin typeface="Verdana" pitchFamily="34"/>
          <a:ea typeface="MS Gothic" pitchFamily="49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7.png"/><Relationship Id="rId4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1.png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kvasir.sr.bham.ac.uk/redmine/projects/finesse" TargetMode="External"/><Relationship Id="rId2" Type="http://schemas.openxmlformats.org/officeDocument/2006/relationships/hyperlink" Target="http://www.gwoptics.org/finesse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63.png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oleObject" Target="../embeddings/oleObject12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tm08_c160.pdf"/>
          <p:cNvPicPr>
            <a:picLocks noChangeAspect="1"/>
          </p:cNvPicPr>
          <p:nvPr/>
        </p:nvPicPr>
        <p:blipFill>
          <a:blip r:embed="rId2" cstate="print"/>
          <a:srcRect l="20045" t="34347" r="24255" b="36657"/>
          <a:stretch>
            <a:fillRect/>
          </a:stretch>
        </p:blipFill>
        <p:spPr>
          <a:xfrm>
            <a:off x="-1" y="-1"/>
            <a:ext cx="10080626" cy="7559676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822716" y="2055085"/>
            <a:ext cx="8568531" cy="16204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Surface distortions and optical losses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512094" y="4160837"/>
            <a:ext cx="7056438" cy="1931917"/>
          </a:xfrm>
        </p:spPr>
        <p:txBody>
          <a:bodyPr/>
          <a:lstStyle/>
          <a:p>
            <a:r>
              <a:rPr lang="en-US" sz="3200" dirty="0" smtClean="0">
                <a:solidFill>
                  <a:srgbClr val="FFFFFF"/>
                </a:solidFill>
              </a:rPr>
              <a:t>Charlotte Bond</a:t>
            </a:r>
          </a:p>
          <a:p>
            <a:r>
              <a:rPr lang="en-US" sz="3200" dirty="0" smtClean="0">
                <a:solidFill>
                  <a:srgbClr val="FFFFFF"/>
                </a:solidFill>
              </a:rPr>
              <a:t>University of Birmingham</a:t>
            </a:r>
          </a:p>
          <a:p>
            <a:endParaRPr lang="en-US" sz="2600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ET meeting, Hannover, 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December 2012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4744"/>
            <a:ext cx="1356334" cy="1356191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76512" y="3246437"/>
            <a:ext cx="8254800" cy="79344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Let’s look at an example using the higher order mode LG</a:t>
            </a:r>
            <a:r>
              <a:rPr lang="en-US" b="1" baseline="-25000" dirty="0" smtClean="0"/>
              <a:t>33</a:t>
            </a:r>
            <a:endParaRPr lang="en-US" b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468312" y="4237037"/>
            <a:ext cx="8077200" cy="259080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68312" y="1570037"/>
            <a:ext cx="8077200" cy="2514600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240" y="731837"/>
            <a:ext cx="8254800" cy="79344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Example: LG</a:t>
            </a:r>
            <a:r>
              <a:rPr lang="en-US" b="1" baseline="-25000" dirty="0" smtClean="0"/>
              <a:t>33</a:t>
            </a:r>
            <a:r>
              <a:rPr lang="en-US" b="1" dirty="0" smtClean="0"/>
              <a:t> investigation</a:t>
            </a:r>
            <a:endParaRPr lang="en-US" b="1" dirty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4354512" y="1998194"/>
            <a:ext cx="4038600" cy="1873463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Verdana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MS Gothic" pitchFamily="49"/>
                <a:cs typeface="MS Gothic" pitchFamily="49"/>
              </a:defRPr>
            </a:lvl2pPr>
            <a:lvl3pPr marL="742680" marR="0" lvl="2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Verdana" pitchFamily="34"/>
              <a:buChar char="●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Arial" pitchFamily="50"/>
                <a:cs typeface="Arial" pitchFamily="50"/>
              </a:defRPr>
            </a:lvl3pPr>
            <a:lvl4pPr marL="742680" marR="0" lvl="3" indent="-285480" algn="l" rtl="0" hangingPunct="0">
              <a:lnSpc>
                <a:spcPct val="100000"/>
              </a:lnSpc>
              <a:spcBef>
                <a:spcPts val="123001"/>
              </a:spcBef>
              <a:spcAft>
                <a:spcPts val="0"/>
              </a:spcAft>
              <a:buClr>
                <a:srgbClr val="000000"/>
              </a:buClr>
              <a:buSzPct val="25000"/>
              <a:buChar char="●"/>
              <a:tabLst>
                <a:tab pos="742680" algn="l"/>
                <a:tab pos="914040" algn="l"/>
                <a:tab pos="1828439" algn="l"/>
                <a:tab pos="2742840" algn="l"/>
                <a:tab pos="3657240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  <a:defRPr lang="en-GB" sz="2400" b="1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Arial" pitchFamily="50"/>
                <a:cs typeface="Arial" pitchFamily="50"/>
              </a:defRPr>
            </a:lvl4pPr>
            <a:lvl5pPr marL="0" marR="0" lvl="4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5pPr>
            <a:lvl6pPr marL="0" marR="0" lvl="5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6pPr>
            <a:lvl7pPr marL="0" marR="0" lvl="6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7pPr>
            <a:lvl8pPr marL="0" marR="0" lvl="7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8pPr>
            <a:lvl9pPr marL="0" marR="0" lvl="8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  <a:defRPr/>
            </a:pPr>
            <a:r>
              <a:rPr lang="en-US" sz="1700" dirty="0" smtClean="0">
                <a:latin typeface="Arial" pitchFamily="2"/>
                <a:cs typeface="Arial" pitchFamily="2"/>
              </a:rPr>
              <a:t> LG</a:t>
            </a:r>
            <a:r>
              <a:rPr lang="en-US" sz="1700" baseline="-25000" dirty="0" smtClean="0">
                <a:latin typeface="Arial" pitchFamily="2"/>
                <a:cs typeface="Arial" pitchFamily="2"/>
              </a:rPr>
              <a:t>33</a:t>
            </a:r>
            <a:r>
              <a:rPr lang="en-US" sz="1700" dirty="0" smtClean="0">
                <a:latin typeface="Arial" pitchFamily="2"/>
                <a:cs typeface="Arial" pitchFamily="2"/>
              </a:rPr>
              <a:t> mode proposed for its potential to reduce the thermal noise of the test masses.</a:t>
            </a:r>
          </a:p>
          <a:p>
            <a:pPr>
              <a:lnSpc>
                <a:spcPct val="120000"/>
              </a:lnSpc>
              <a:spcBef>
                <a:spcPts val="499"/>
              </a:spcBef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  <a:defRPr/>
            </a:pPr>
            <a:r>
              <a:rPr lang="en-US" sz="1700" dirty="0" smtClean="0">
                <a:latin typeface="Arial" pitchFamily="2"/>
                <a:cs typeface="Arial" pitchFamily="2"/>
              </a:rPr>
              <a:t> 10 modes of order 9 which will all be resonant in the arm cavities.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alphaModFix/>
            <a:lum/>
          </a:blip>
          <a:srcRect l="20423" t="6622" r="16298" b="9009"/>
          <a:stretch>
            <a:fillRect/>
          </a:stretch>
        </p:blipFill>
        <p:spPr>
          <a:xfrm>
            <a:off x="8885126" y="1140648"/>
            <a:ext cx="903106" cy="903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 l="20423" t="6622" r="16298" b="9009"/>
          <a:stretch>
            <a:fillRect/>
          </a:stretch>
        </p:blipFill>
        <p:spPr>
          <a:xfrm>
            <a:off x="8885126" y="2359848"/>
            <a:ext cx="903106" cy="903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 l="20481" t="6622" r="16357" b="9009"/>
          <a:stretch>
            <a:fillRect/>
          </a:stretch>
        </p:blipFill>
        <p:spPr>
          <a:xfrm>
            <a:off x="8885126" y="3579048"/>
            <a:ext cx="903106" cy="903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alphaModFix/>
            <a:lum/>
          </a:blip>
          <a:srcRect l="20423" t="6622" r="16298" b="9009"/>
          <a:stretch>
            <a:fillRect/>
          </a:stretch>
        </p:blipFill>
        <p:spPr>
          <a:xfrm>
            <a:off x="8885126" y="4798248"/>
            <a:ext cx="903106" cy="903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alphaModFix/>
            <a:lum/>
          </a:blip>
          <a:srcRect l="20423" t="6622" r="16298" b="9009"/>
          <a:stretch>
            <a:fillRect/>
          </a:stretch>
        </p:blipFill>
        <p:spPr>
          <a:xfrm>
            <a:off x="8885126" y="6017448"/>
            <a:ext cx="903106" cy="90310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Freeform 22"/>
          <p:cNvSpPr/>
          <p:nvPr/>
        </p:nvSpPr>
        <p:spPr>
          <a:xfrm>
            <a:off x="8817392" y="4755350"/>
            <a:ext cx="1023520" cy="1003576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t" r="ir" b="ib"/>
            <a:pathLst>
              <a:path>
                <a:moveTo>
                  <a:pt x="l" y="vc"/>
                </a:moveTo>
                <a:arcTo wR="wd2" hR="hd2" stAng="cd2" swAng="cd4"/>
                <a:arcTo wR="wd2" hR="hd2" stAng="3cd4" swAng="cd4"/>
                <a:arcTo wR="wd2" hR="hd2" stAng="0" swAng="cd4"/>
                <a:arcTo wR="wd2" hR="hd2" stAng="cd4" swAng="cd4"/>
                <a:close/>
              </a:path>
            </a:pathLst>
          </a:custGeom>
          <a:noFill/>
          <a:ln w="54000">
            <a:solidFill>
              <a:srgbClr val="FF0000"/>
            </a:solidFill>
            <a:prstDash val="solid"/>
          </a:ln>
        </p:spPr>
        <p:txBody>
          <a:bodyPr vert="horz" lIns="116988" tIns="71992" rIns="116988" bIns="71992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hangingPunct="0">
              <a:buNone/>
            </a:pPr>
            <a:endParaRPr lang="en-GB" dirty="0">
              <a:latin typeface="Arial" pitchFamily="18"/>
              <a:ea typeface="Arial Unicode MS" pitchFamily="2"/>
              <a:cs typeface="Tahoma" pitchFamily="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935896" y="808037"/>
            <a:ext cx="838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3E5"/>
                </a:solidFill>
              </a:rPr>
              <a:t>LG0±9</a:t>
            </a:r>
            <a:endParaRPr lang="en-US" sz="1400" b="1" dirty="0">
              <a:solidFill>
                <a:srgbClr val="0073E5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87923" y="2030215"/>
            <a:ext cx="838199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3E5"/>
                </a:solidFill>
              </a:rPr>
              <a:t>LG1±7</a:t>
            </a:r>
            <a:endParaRPr lang="en-US" sz="1400" b="1" dirty="0">
              <a:solidFill>
                <a:srgbClr val="0073E5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916153" y="3249415"/>
            <a:ext cx="838199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3E5"/>
                </a:solidFill>
              </a:rPr>
              <a:t>LG2±5</a:t>
            </a:r>
            <a:endParaRPr lang="en-US" sz="1400" b="1" dirty="0">
              <a:solidFill>
                <a:srgbClr val="0073E5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20712" y="1646237"/>
            <a:ext cx="3505200" cy="23622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8868180" y="4468615"/>
            <a:ext cx="9144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LG3±3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873832" y="5687815"/>
            <a:ext cx="838199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LG4±1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0" name="Group 29"/>
          <p:cNvGrpSpPr>
            <a:grpSpLocks noChangeAspect="1"/>
          </p:cNvGrpSpPr>
          <p:nvPr/>
        </p:nvGrpSpPr>
        <p:grpSpPr>
          <a:xfrm>
            <a:off x="5192712" y="4289493"/>
            <a:ext cx="3124200" cy="2462144"/>
            <a:chOff x="2777960" y="1951037"/>
            <a:chExt cx="6148552" cy="4845600"/>
          </a:xfrm>
        </p:grpSpPr>
        <p:pic>
          <p:nvPicPr>
            <p:cNvPr id="31" name="Picture 30" descr="FP_michelson.pd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77960" y="1951037"/>
              <a:ext cx="6148552" cy="3962400"/>
            </a:xfrm>
            <a:prstGeom prst="rect">
              <a:avLst/>
            </a:prstGeom>
          </p:spPr>
        </p:pic>
        <p:pic>
          <p:nvPicPr>
            <p:cNvPr id="32" name="Picture 31" descr="distorted_lg331.png"/>
            <p:cNvPicPr>
              <a:picLocks noChangeAspect="1"/>
            </p:cNvPicPr>
            <p:nvPr/>
          </p:nvPicPr>
          <p:blipFill>
            <a:blip r:embed="rId8" cstate="print"/>
            <a:srcRect l="26502" t="18263" r="33552" b="20026"/>
            <a:stretch>
              <a:fillRect/>
            </a:stretch>
          </p:blipFill>
          <p:spPr>
            <a:xfrm>
              <a:off x="7162855" y="3627437"/>
              <a:ext cx="1154057" cy="1188000"/>
            </a:xfrm>
            <a:prstGeom prst="rect">
              <a:avLst/>
            </a:prstGeom>
          </p:spPr>
        </p:pic>
        <p:pic>
          <p:nvPicPr>
            <p:cNvPr id="33" name="Picture 32" descr="distorted_lg332.png"/>
            <p:cNvPicPr>
              <a:picLocks noChangeAspect="1"/>
            </p:cNvPicPr>
            <p:nvPr/>
          </p:nvPicPr>
          <p:blipFill>
            <a:blip r:embed="rId9" cstate="print"/>
            <a:srcRect l="27194" t="19395" r="32860" b="22421"/>
            <a:stretch>
              <a:fillRect/>
            </a:stretch>
          </p:blipFill>
          <p:spPr>
            <a:xfrm>
              <a:off x="5832584" y="2363237"/>
              <a:ext cx="1224000" cy="1188000"/>
            </a:xfrm>
            <a:prstGeom prst="rect">
              <a:avLst/>
            </a:prstGeom>
          </p:spPr>
        </p:pic>
        <p:pic>
          <p:nvPicPr>
            <p:cNvPr id="34" name="Picture 33" descr="contrast.png"/>
            <p:cNvPicPr>
              <a:picLocks noChangeAspect="1"/>
            </p:cNvPicPr>
            <p:nvPr/>
          </p:nvPicPr>
          <p:blipFill>
            <a:blip r:embed="rId10" cstate="print"/>
            <a:srcRect l="26502" t="18263" r="33552" b="21789"/>
            <a:stretch>
              <a:fillRect/>
            </a:stretch>
          </p:blipFill>
          <p:spPr>
            <a:xfrm>
              <a:off x="4964112" y="5608637"/>
              <a:ext cx="1188000" cy="1188000"/>
            </a:xfrm>
            <a:prstGeom prst="rect">
              <a:avLst/>
            </a:prstGeom>
          </p:spPr>
        </p:pic>
      </p:grpSp>
      <p:sp>
        <p:nvSpPr>
          <p:cNvPr id="36" name="Text Placeholder 3"/>
          <p:cNvSpPr txBox="1">
            <a:spLocks/>
          </p:cNvSpPr>
          <p:nvPr/>
        </p:nvSpPr>
        <p:spPr>
          <a:xfrm>
            <a:off x="620712" y="4541837"/>
            <a:ext cx="4572000" cy="218739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Verdana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MS Gothic" pitchFamily="49"/>
                <a:cs typeface="MS Gothic" pitchFamily="49"/>
              </a:defRPr>
            </a:lvl2pPr>
            <a:lvl3pPr marL="742680" marR="0" lvl="2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Verdana" pitchFamily="34"/>
              <a:buChar char="●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Arial" pitchFamily="50"/>
                <a:cs typeface="Arial" pitchFamily="50"/>
              </a:defRPr>
            </a:lvl3pPr>
            <a:lvl4pPr marL="742680" marR="0" lvl="3" indent="-285480" algn="l" rtl="0" hangingPunct="0">
              <a:lnSpc>
                <a:spcPct val="100000"/>
              </a:lnSpc>
              <a:spcBef>
                <a:spcPts val="123001"/>
              </a:spcBef>
              <a:spcAft>
                <a:spcPts val="0"/>
              </a:spcAft>
              <a:buClr>
                <a:srgbClr val="000000"/>
              </a:buClr>
              <a:buSzPct val="25000"/>
              <a:buChar char="●"/>
              <a:tabLst>
                <a:tab pos="742680" algn="l"/>
                <a:tab pos="914040" algn="l"/>
                <a:tab pos="1828439" algn="l"/>
                <a:tab pos="2742840" algn="l"/>
                <a:tab pos="3657240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  <a:defRPr lang="en-GB" sz="2400" b="1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Arial" pitchFamily="50"/>
                <a:cs typeface="Arial" pitchFamily="50"/>
              </a:defRPr>
            </a:lvl4pPr>
            <a:lvl5pPr marL="0" marR="0" lvl="4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5pPr>
            <a:lvl6pPr marL="0" marR="0" lvl="5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6pPr>
            <a:lvl7pPr marL="0" marR="0" lvl="6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7pPr>
            <a:lvl8pPr marL="0" marR="0" lvl="7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8pPr>
            <a:lvl9pPr marL="0" marR="0" lvl="8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  <a:defRPr/>
            </a:pPr>
            <a:r>
              <a:rPr lang="en-US" sz="1700" dirty="0" smtClean="0">
                <a:latin typeface="Arial" pitchFamily="2"/>
                <a:cs typeface="Arial" pitchFamily="2"/>
              </a:rPr>
              <a:t> Coupling into the order 9 modes leads to highly distorted circulating beams.  </a:t>
            </a:r>
          </a:p>
          <a:p>
            <a:pPr>
              <a:lnSpc>
                <a:spcPct val="120000"/>
              </a:lnSpc>
              <a:spcBef>
                <a:spcPts val="499"/>
              </a:spcBef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  <a:defRPr/>
            </a:pPr>
            <a:r>
              <a:rPr lang="en-US" sz="1700" dirty="0" smtClean="0">
                <a:latin typeface="Arial" pitchFamily="2"/>
                <a:cs typeface="Arial" pitchFamily="2"/>
              </a:rPr>
              <a:t> Surface distortions and modes will be different in each arm, potentially resulting in an unacceptably high contrast defect at the output.</a:t>
            </a:r>
            <a:endParaRPr lang="en-US" sz="1700" dirty="0" smtClean="0">
              <a:latin typeface="Arial" pitchFamily="34"/>
              <a:cs typeface="Arial" pitchFamily="34"/>
            </a:endParaRPr>
          </a:p>
        </p:txBody>
      </p:sp>
      <p:pic>
        <p:nvPicPr>
          <p:cNvPr id="17" name="Picture 9" descr="LG33_LG00_plots2.pdf"/>
          <p:cNvPicPr>
            <a:picLocks noChangeAspect="1"/>
          </p:cNvPicPr>
          <p:nvPr/>
        </p:nvPicPr>
        <p:blipFill>
          <a:blip r:embed="rId11" cstate="print"/>
          <a:srcRect l="14264" t="14111" r="7283" b="46577"/>
          <a:stretch>
            <a:fillRect/>
          </a:stretch>
        </p:blipFill>
        <p:spPr bwMode="auto">
          <a:xfrm>
            <a:off x="696912" y="1646237"/>
            <a:ext cx="3352800" cy="2377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39"/>
          <p:cNvSpPr txBox="1"/>
          <p:nvPr/>
        </p:nvSpPr>
        <p:spPr>
          <a:xfrm>
            <a:off x="4354512" y="1581705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Higher order mode degeneracy</a:t>
            </a:r>
            <a:endParaRPr lang="en-US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620712" y="4237037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Potential problem</a:t>
            </a:r>
            <a:endParaRPr lang="en-US" b="1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Coupling approximation:  Zernike polynomials</a:t>
            </a:r>
            <a:endParaRPr lang="en-US" b="1" dirty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2830512" y="2788465"/>
            <a:ext cx="6248400" cy="381772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Verdana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MS Gothic" pitchFamily="49"/>
                <a:cs typeface="MS Gothic" pitchFamily="49"/>
              </a:defRPr>
            </a:lvl2pPr>
            <a:lvl3pPr marL="742680" marR="0" lvl="2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Verdana" pitchFamily="34"/>
              <a:buChar char="●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Arial" pitchFamily="50"/>
                <a:cs typeface="Arial" pitchFamily="50"/>
              </a:defRPr>
            </a:lvl3pPr>
            <a:lvl4pPr marL="742680" marR="0" lvl="3" indent="-285480" algn="l" rtl="0" hangingPunct="0">
              <a:lnSpc>
                <a:spcPct val="100000"/>
              </a:lnSpc>
              <a:spcBef>
                <a:spcPts val="123001"/>
              </a:spcBef>
              <a:spcAft>
                <a:spcPts val="0"/>
              </a:spcAft>
              <a:buClr>
                <a:srgbClr val="000000"/>
              </a:buClr>
              <a:buSzPct val="25000"/>
              <a:buChar char="●"/>
              <a:tabLst>
                <a:tab pos="742680" algn="l"/>
                <a:tab pos="914040" algn="l"/>
                <a:tab pos="1828439" algn="l"/>
                <a:tab pos="2742840" algn="l"/>
                <a:tab pos="3657240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  <a:defRPr lang="en-GB" sz="2400" b="1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Arial" pitchFamily="50"/>
                <a:cs typeface="Arial" pitchFamily="50"/>
              </a:defRPr>
            </a:lvl4pPr>
            <a:lvl5pPr marL="0" marR="0" lvl="4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5pPr>
            <a:lvl6pPr marL="0" marR="0" lvl="5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6pPr>
            <a:lvl7pPr marL="0" marR="0" lvl="6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7pPr>
            <a:lvl8pPr marL="0" marR="0" lvl="7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8pPr>
            <a:lvl9pPr marL="0" marR="0" lvl="8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Font typeface="Wingdings" charset="2"/>
              <a:buChar char="§"/>
              <a:defRPr/>
            </a:pPr>
            <a:r>
              <a:rPr lang="en-US" sz="1600" dirty="0" smtClean="0">
                <a:latin typeface="Arial" pitchFamily="2"/>
                <a:cs typeface="Arial" pitchFamily="2"/>
              </a:rPr>
              <a:t> Coupling coefficients from individual polynomials are calculated: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2"/>
              <a:ea typeface="MS Gothic" pitchFamily="49"/>
              <a:cs typeface="Arial" pitchFamily="2"/>
            </a:endParaRPr>
          </a:p>
        </p:txBody>
      </p:sp>
      <p:graphicFrame>
        <p:nvGraphicFramePr>
          <p:cNvPr id="367621" name="Object 5"/>
          <p:cNvGraphicFramePr>
            <a:graphicFrameLocks noChangeAspect="1"/>
          </p:cNvGraphicFramePr>
          <p:nvPr/>
        </p:nvGraphicFramePr>
        <p:xfrm>
          <a:off x="4049712" y="3305715"/>
          <a:ext cx="3886200" cy="474122"/>
        </p:xfrm>
        <a:graphic>
          <a:graphicData uri="http://schemas.openxmlformats.org/presentationml/2006/ole">
            <p:oleObj spid="_x0000_s367621" name="Equation" r:id="rId3" imgW="2286000" imgH="279400" progId="Equation.3">
              <p:embed/>
            </p:oleObj>
          </a:graphicData>
        </a:graphic>
      </p:graphicFrame>
      <p:grpSp>
        <p:nvGrpSpPr>
          <p:cNvPr id="17" name="Group 16"/>
          <p:cNvGrpSpPr/>
          <p:nvPr/>
        </p:nvGrpSpPr>
        <p:grpSpPr>
          <a:xfrm>
            <a:off x="5573712" y="4922837"/>
            <a:ext cx="1905000" cy="762000"/>
            <a:chOff x="1535112" y="3246437"/>
            <a:chExt cx="2667000" cy="914400"/>
          </a:xfrm>
        </p:grpSpPr>
        <p:graphicFrame>
          <p:nvGraphicFramePr>
            <p:cNvPr id="18" name="Object 2"/>
            <p:cNvGraphicFramePr>
              <a:graphicFrameLocks noChangeAspect="1"/>
            </p:cNvGraphicFramePr>
            <p:nvPr/>
          </p:nvGraphicFramePr>
          <p:xfrm>
            <a:off x="1841499" y="3363912"/>
            <a:ext cx="1976438" cy="617537"/>
          </p:xfrm>
          <a:graphic>
            <a:graphicData uri="http://schemas.openxmlformats.org/presentationml/2006/ole">
              <p:oleObj spid="_x0000_s367623" name="Equation" r:id="rId4" imgW="609600" imgH="190500" progId="Equation.3">
                <p:embed/>
              </p:oleObj>
            </a:graphicData>
          </a:graphic>
        </p:graphicFrame>
        <p:sp>
          <p:nvSpPr>
            <p:cNvPr id="19" name="Rectangle 18"/>
            <p:cNvSpPr/>
            <p:nvPr/>
          </p:nvSpPr>
          <p:spPr>
            <a:xfrm>
              <a:off x="1535112" y="3246437"/>
              <a:ext cx="2667000" cy="914400"/>
            </a:xfrm>
            <a:prstGeom prst="rect">
              <a:avLst/>
            </a:prstGeom>
            <a:noFill/>
            <a:ln w="635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17290" y="1570037"/>
            <a:ext cx="5742222" cy="4953000"/>
            <a:chOff x="364890" y="1570037"/>
            <a:chExt cx="5742222" cy="49530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alphaModFix/>
              <a:lum/>
            </a:blip>
            <a:srcRect l="5674" t="84058" b="5797"/>
            <a:stretch>
              <a:fillRect/>
            </a:stretch>
          </p:blipFill>
          <p:spPr>
            <a:xfrm>
              <a:off x="376003" y="5989637"/>
              <a:ext cx="5731109" cy="533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print">
              <a:alphaModFix/>
              <a:lum/>
            </a:blip>
            <a:srcRect l="11762" t="71014" r="12807" b="18842"/>
            <a:stretch>
              <a:fillRect/>
            </a:stretch>
          </p:blipFill>
          <p:spPr>
            <a:xfrm>
              <a:off x="364890" y="5380037"/>
              <a:ext cx="4583112" cy="533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alphaModFix/>
              <a:lum/>
            </a:blip>
            <a:srcRect l="18033" t="57971" r="19077" b="31884"/>
            <a:stretch>
              <a:fillRect/>
            </a:stretch>
          </p:blipFill>
          <p:spPr>
            <a:xfrm>
              <a:off x="364890" y="4694237"/>
              <a:ext cx="3821112" cy="533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alphaModFix/>
              <a:lum/>
            </a:blip>
            <a:srcRect l="24303" t="44928" r="25348" b="44927"/>
            <a:stretch>
              <a:fillRect/>
            </a:stretch>
          </p:blipFill>
          <p:spPr>
            <a:xfrm>
              <a:off x="364890" y="4008437"/>
              <a:ext cx="3059112" cy="533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 cstate="print">
              <a:alphaModFix/>
              <a:lum/>
            </a:blip>
            <a:srcRect l="30574" t="31008" r="31619" b="58847"/>
            <a:stretch>
              <a:fillRect/>
            </a:stretch>
          </p:blipFill>
          <p:spPr>
            <a:xfrm>
              <a:off x="364890" y="3246437"/>
              <a:ext cx="2297112" cy="533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 cstate="print">
              <a:alphaModFix/>
              <a:lum/>
            </a:blip>
            <a:srcRect l="36845" t="18840" r="36635" b="71015"/>
            <a:stretch>
              <a:fillRect/>
            </a:stretch>
          </p:blipFill>
          <p:spPr>
            <a:xfrm>
              <a:off x="364890" y="2560637"/>
              <a:ext cx="1611312" cy="533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 cstate="print">
              <a:alphaModFix/>
              <a:lum/>
            </a:blip>
            <a:srcRect l="43115" r="42906" b="84058"/>
            <a:stretch>
              <a:fillRect/>
            </a:stretch>
          </p:blipFill>
          <p:spPr>
            <a:xfrm>
              <a:off x="364890" y="1570037"/>
              <a:ext cx="849312" cy="838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" name="TextBox 24"/>
          <p:cNvSpPr txBox="1"/>
          <p:nvPr/>
        </p:nvSpPr>
        <p:spPr>
          <a:xfrm>
            <a:off x="87312" y="2484437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n</a:t>
            </a:r>
            <a:endParaRPr lang="en-US" sz="2400" b="1" dirty="0"/>
          </a:p>
        </p:txBody>
      </p:sp>
      <p:cxnSp>
        <p:nvCxnSpPr>
          <p:cNvPr id="27" name="Straight Arrow Connector 26"/>
          <p:cNvCxnSpPr/>
          <p:nvPr/>
        </p:nvCxnSpPr>
        <p:spPr>
          <a:xfrm rot="5400000">
            <a:off x="-711994" y="4198937"/>
            <a:ext cx="2057400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3"/>
          <p:cNvSpPr txBox="1">
            <a:spLocks/>
          </p:cNvSpPr>
          <p:nvPr/>
        </p:nvSpPr>
        <p:spPr>
          <a:xfrm>
            <a:off x="4202113" y="3940799"/>
            <a:ext cx="3733799" cy="677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Verdana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MS Gothic" pitchFamily="49"/>
                <a:cs typeface="MS Gothic" pitchFamily="49"/>
              </a:defRPr>
            </a:lvl2pPr>
            <a:lvl3pPr marL="742680" marR="0" lvl="2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Verdana" pitchFamily="34"/>
              <a:buChar char="●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Arial" pitchFamily="50"/>
                <a:cs typeface="Arial" pitchFamily="50"/>
              </a:defRPr>
            </a:lvl3pPr>
            <a:lvl4pPr marL="742680" marR="0" lvl="3" indent="-285480" algn="l" rtl="0" hangingPunct="0">
              <a:lnSpc>
                <a:spcPct val="100000"/>
              </a:lnSpc>
              <a:spcBef>
                <a:spcPts val="123001"/>
              </a:spcBef>
              <a:spcAft>
                <a:spcPts val="0"/>
              </a:spcAft>
              <a:buClr>
                <a:srgbClr val="000000"/>
              </a:buClr>
              <a:buSzPct val="25000"/>
              <a:buChar char="●"/>
              <a:tabLst>
                <a:tab pos="742680" algn="l"/>
                <a:tab pos="914040" algn="l"/>
                <a:tab pos="1828439" algn="l"/>
                <a:tab pos="2742840" algn="l"/>
                <a:tab pos="3657240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  <a:defRPr lang="en-GB" sz="2400" b="1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Arial" pitchFamily="50"/>
                <a:cs typeface="Arial" pitchFamily="50"/>
              </a:defRPr>
            </a:lvl4pPr>
            <a:lvl5pPr marL="0" marR="0" lvl="4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5pPr>
            <a:lvl6pPr marL="0" marR="0" lvl="5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6pPr>
            <a:lvl7pPr marL="0" marR="0" lvl="6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7pPr>
            <a:lvl8pPr marL="0" marR="0" lvl="7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8pPr>
            <a:lvl9pPr marL="0" marR="0" lvl="8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9pPr>
          </a:lstStyle>
          <a:p>
            <a:pPr>
              <a:lnSpc>
                <a:spcPct val="120000"/>
              </a:lnSpc>
              <a:spcBef>
                <a:spcPts val="499"/>
              </a:spcBef>
              <a:buClr>
                <a:srgbClr val="333399"/>
              </a:buClr>
              <a:buFont typeface="Wingdings" charset="2"/>
              <a:buChar char="§"/>
              <a:defRPr/>
            </a:pPr>
            <a:r>
              <a:rPr lang="en-US" sz="1600" noProof="0" dirty="0" smtClean="0">
                <a:latin typeface="Arial" pitchFamily="2"/>
                <a:cs typeface="Arial" pitchFamily="2"/>
              </a:rPr>
              <a:t> Solving an approximation of </a:t>
            </a:r>
            <a:r>
              <a:rPr lang="en-US" sz="1600" noProof="0" dirty="0" err="1" smtClean="0">
                <a:latin typeface="Arial" pitchFamily="2"/>
                <a:cs typeface="Arial" pitchFamily="2"/>
              </a:rPr>
              <a:t>k</a:t>
            </a:r>
            <a:r>
              <a:rPr lang="en-US" sz="1600" noProof="0" dirty="0" smtClean="0">
                <a:latin typeface="Arial" pitchFamily="2"/>
                <a:cs typeface="Arial" pitchFamily="2"/>
              </a:rPr>
              <a:t> </a:t>
            </a:r>
            <a:r>
              <a:rPr lang="en-US" sz="1600" dirty="0" smtClean="0">
                <a:latin typeface="Arial" pitchFamily="2"/>
                <a:cs typeface="Arial" pitchFamily="2"/>
              </a:rPr>
              <a:t>we get an </a:t>
            </a:r>
            <a:r>
              <a:rPr lang="en-US" sz="1600" dirty="0" err="1" smtClean="0">
                <a:latin typeface="Arial"/>
                <a:cs typeface="Arial"/>
              </a:rPr>
              <a:t>azimuthal</a:t>
            </a:r>
            <a:r>
              <a:rPr lang="en-US" sz="1600" dirty="0" smtClean="0">
                <a:latin typeface="Arial"/>
                <a:cs typeface="Arial"/>
              </a:rPr>
              <a:t> condition for coupling: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2"/>
              <a:ea typeface="MS Gothic" pitchFamily="49"/>
              <a:cs typeface="Arial" pitchFamily="2"/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8088312" y="3551237"/>
          <a:ext cx="1447802" cy="3048000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723901"/>
                <a:gridCol w="723901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Mode</a:t>
                      </a:r>
                      <a:endParaRPr lang="en-US" sz="1400" b="1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/>
                        <a:t>m</a:t>
                      </a:r>
                      <a:endParaRPr lang="en-US" sz="1400" b="1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2, 5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4, 1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1, 7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4, -1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0, 9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3, -3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2, -5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1, -7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0, -9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1" name="Text Placeholder 3"/>
          <p:cNvSpPr txBox="1">
            <a:spLocks/>
          </p:cNvSpPr>
          <p:nvPr/>
        </p:nvSpPr>
        <p:spPr>
          <a:xfrm>
            <a:off x="2297112" y="1798637"/>
            <a:ext cx="7391399" cy="972703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Verdana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MS Gothic" pitchFamily="49"/>
                <a:cs typeface="MS Gothic" pitchFamily="49"/>
              </a:defRPr>
            </a:lvl2pPr>
            <a:lvl3pPr marL="742680" marR="0" lvl="2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Verdana" pitchFamily="34"/>
              <a:buChar char="●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Arial" pitchFamily="50"/>
                <a:cs typeface="Arial" pitchFamily="50"/>
              </a:defRPr>
            </a:lvl3pPr>
            <a:lvl4pPr marL="742680" marR="0" lvl="3" indent="-285480" algn="l" rtl="0" hangingPunct="0">
              <a:lnSpc>
                <a:spcPct val="100000"/>
              </a:lnSpc>
              <a:spcBef>
                <a:spcPts val="123001"/>
              </a:spcBef>
              <a:spcAft>
                <a:spcPts val="0"/>
              </a:spcAft>
              <a:buClr>
                <a:srgbClr val="000000"/>
              </a:buClr>
              <a:buSzPct val="25000"/>
              <a:buChar char="●"/>
              <a:tabLst>
                <a:tab pos="742680" algn="l"/>
                <a:tab pos="914040" algn="l"/>
                <a:tab pos="1828439" algn="l"/>
                <a:tab pos="2742840" algn="l"/>
                <a:tab pos="3657240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  <a:defRPr lang="en-GB" sz="2400" b="1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Arial" pitchFamily="50"/>
                <a:cs typeface="Arial" pitchFamily="50"/>
              </a:defRPr>
            </a:lvl4pPr>
            <a:lvl5pPr marL="0" marR="0" lvl="4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5pPr>
            <a:lvl6pPr marL="0" marR="0" lvl="5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6pPr>
            <a:lvl7pPr marL="0" marR="0" lvl="6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7pPr>
            <a:lvl8pPr marL="0" marR="0" lvl="7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8pPr>
            <a:lvl9pPr marL="0" marR="0" lvl="8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Font typeface="Wingdings" charset="2"/>
              <a:buChar char="§"/>
              <a:defRPr/>
            </a:pPr>
            <a:r>
              <a:rPr lang="en-US" sz="1600" dirty="0" smtClean="0">
                <a:latin typeface="Arial" pitchFamily="2"/>
                <a:cs typeface="Arial" pitchFamily="2"/>
              </a:rPr>
              <a:t> Zernike polynomials, </a:t>
            </a:r>
            <a:r>
              <a:rPr lang="en-US" sz="1600" dirty="0" err="1" smtClean="0">
                <a:latin typeface="Arial" pitchFamily="2"/>
                <a:cs typeface="Arial" pitchFamily="2"/>
              </a:rPr>
              <a:t>Z</a:t>
            </a:r>
            <a:r>
              <a:rPr lang="en-US" sz="1600" baseline="-25000" dirty="0" err="1" smtClean="0">
                <a:latin typeface="Arial" pitchFamily="2"/>
                <a:cs typeface="Arial" pitchFamily="2"/>
              </a:rPr>
              <a:t>n,m</a:t>
            </a:r>
            <a:r>
              <a:rPr lang="en-US" sz="1600" dirty="0" smtClean="0">
                <a:latin typeface="Arial" pitchFamily="2"/>
                <a:cs typeface="Arial" pitchFamily="2"/>
              </a:rPr>
              <a:t>, form a complete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2"/>
                <a:ea typeface="MS Gothic" pitchFamily="49"/>
                <a:cs typeface="Arial" pitchFamily="2"/>
              </a:rPr>
              <a:t> set of orthogonal functions which describe wave fronts over a unit disc.</a:t>
            </a:r>
            <a:r>
              <a:rPr lang="en-US" sz="1600" dirty="0" smtClean="0">
                <a:latin typeface="Arial" pitchFamily="2"/>
                <a:cs typeface="Arial" pitchFamily="2"/>
              </a:rPr>
              <a:t>  Defined by radial index (</a:t>
            </a:r>
            <a:r>
              <a:rPr lang="en-US" sz="1600" dirty="0" err="1" smtClean="0">
                <a:latin typeface="Arial" pitchFamily="2"/>
                <a:cs typeface="Arial" pitchFamily="2"/>
              </a:rPr>
              <a:t>n</a:t>
            </a:r>
            <a:r>
              <a:rPr lang="en-US" sz="1600" dirty="0" smtClean="0">
                <a:latin typeface="Arial" pitchFamily="2"/>
                <a:cs typeface="Arial" pitchFamily="2"/>
              </a:rPr>
              <a:t>) and </a:t>
            </a:r>
            <a:r>
              <a:rPr lang="en-US" sz="1600" dirty="0" err="1" smtClean="0">
                <a:latin typeface="Arial" pitchFamily="2"/>
                <a:cs typeface="Arial" pitchFamily="2"/>
              </a:rPr>
              <a:t>azimuthal</a:t>
            </a:r>
            <a:r>
              <a:rPr lang="en-US" sz="1600" dirty="0" smtClean="0">
                <a:latin typeface="Arial" pitchFamily="2"/>
                <a:cs typeface="Arial" pitchFamily="2"/>
              </a:rPr>
              <a:t> index (</a:t>
            </a:r>
            <a:r>
              <a:rPr lang="en-US" sz="1600" dirty="0" err="1" smtClean="0">
                <a:latin typeface="Arial" pitchFamily="2"/>
                <a:cs typeface="Arial" pitchFamily="2"/>
              </a:rPr>
              <a:t>m</a:t>
            </a:r>
            <a:r>
              <a:rPr lang="en-US" sz="1600" dirty="0" smtClean="0">
                <a:latin typeface="Arial" pitchFamily="2"/>
                <a:cs typeface="Arial" pitchFamily="2"/>
              </a:rPr>
              <a:t>).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2"/>
              <a:ea typeface="MS Gothic" pitchFamily="49"/>
              <a:cs typeface="Arial" pitchFamily="2"/>
            </a:endParaRPr>
          </a:p>
        </p:txBody>
      </p:sp>
      <p:sp>
        <p:nvSpPr>
          <p:cNvPr id="32" name="Text Placeholder 3"/>
          <p:cNvSpPr txBox="1">
            <a:spLocks/>
          </p:cNvSpPr>
          <p:nvPr/>
        </p:nvSpPr>
        <p:spPr>
          <a:xfrm>
            <a:off x="6183312" y="5913437"/>
            <a:ext cx="1828800" cy="753156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Verdana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MS Gothic" pitchFamily="49"/>
                <a:cs typeface="MS Gothic" pitchFamily="49"/>
              </a:defRPr>
            </a:lvl2pPr>
            <a:lvl3pPr marL="742680" marR="0" lvl="2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Verdana" pitchFamily="34"/>
              <a:buChar char="●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Arial" pitchFamily="50"/>
                <a:cs typeface="Arial" pitchFamily="50"/>
              </a:defRPr>
            </a:lvl3pPr>
            <a:lvl4pPr marL="742680" marR="0" lvl="3" indent="-285480" algn="l" rtl="0" hangingPunct="0">
              <a:lnSpc>
                <a:spcPct val="100000"/>
              </a:lnSpc>
              <a:spcBef>
                <a:spcPts val="123001"/>
              </a:spcBef>
              <a:spcAft>
                <a:spcPts val="0"/>
              </a:spcAft>
              <a:buClr>
                <a:srgbClr val="000000"/>
              </a:buClr>
              <a:buSzPct val="25000"/>
              <a:buChar char="●"/>
              <a:tabLst>
                <a:tab pos="742680" algn="l"/>
                <a:tab pos="914040" algn="l"/>
                <a:tab pos="1828439" algn="l"/>
                <a:tab pos="2742840" algn="l"/>
                <a:tab pos="3657240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  <a:defRPr lang="en-GB" sz="2400" b="1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Arial" pitchFamily="50"/>
                <a:cs typeface="Arial" pitchFamily="50"/>
              </a:defRPr>
            </a:lvl4pPr>
            <a:lvl5pPr marL="0" marR="0" lvl="4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5pPr>
            <a:lvl6pPr marL="0" marR="0" lvl="5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6pPr>
            <a:lvl7pPr marL="0" marR="0" lvl="6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7pPr>
            <a:lvl8pPr marL="0" marR="0" lvl="7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8pPr>
            <a:lvl9pPr marL="0" marR="0" lvl="8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499"/>
              </a:spcBef>
              <a:spcAft>
                <a:spcPts val="0"/>
              </a:spcAft>
              <a:buClr>
                <a:srgbClr val="333399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1200" dirty="0" err="1" smtClean="0">
                <a:latin typeface="Arial" pitchFamily="2"/>
                <a:cs typeface="Arial" pitchFamily="2"/>
              </a:rPr>
              <a:t>m</a:t>
            </a:r>
            <a:r>
              <a:rPr lang="en-US" sz="1200" dirty="0" smtClean="0">
                <a:latin typeface="Arial" pitchFamily="2"/>
                <a:cs typeface="Arial" pitchFamily="2"/>
              </a:rPr>
              <a:t> required for coupling from LG</a:t>
            </a:r>
            <a:r>
              <a:rPr lang="en-US" sz="1200" baseline="-25000" dirty="0" smtClean="0">
                <a:latin typeface="Arial" pitchFamily="2"/>
                <a:cs typeface="Arial" pitchFamily="2"/>
              </a:rPr>
              <a:t>33</a:t>
            </a:r>
            <a:r>
              <a:rPr lang="en-US" sz="1200" dirty="0" smtClean="0">
                <a:latin typeface="Arial" pitchFamily="2"/>
                <a:cs typeface="Arial" pitchFamily="2"/>
              </a:rPr>
              <a:t> to the other order 9 LG modes</a:t>
            </a:r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103751A8-7D96-41D2-B6F7-0833AE6DBE38}" type="slidenum">
              <a:rPr lang="en-US" smtClean="0"/>
              <a:pPr lvl="0"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>
            <a:grpSpLocks noChangeAspect="1"/>
          </p:cNvGrpSpPr>
          <p:nvPr/>
        </p:nvGrpSpPr>
        <p:grpSpPr>
          <a:xfrm>
            <a:off x="4125912" y="1484044"/>
            <a:ext cx="5780087" cy="1457593"/>
            <a:chOff x="2563217" y="5303837"/>
            <a:chExt cx="6412212" cy="1616999"/>
          </a:xfrm>
        </p:grpSpPr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63217" y="5643562"/>
              <a:ext cx="4686895" cy="10552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" name="Line 5"/>
            <p:cNvSpPr>
              <a:spLocks noChangeShapeType="1"/>
            </p:cNvSpPr>
            <p:nvPr/>
          </p:nvSpPr>
          <p:spPr bwMode="auto">
            <a:xfrm flipH="1">
              <a:off x="7859712" y="6329362"/>
              <a:ext cx="685800" cy="0"/>
            </a:xfrm>
            <a:prstGeom prst="line">
              <a:avLst/>
            </a:prstGeom>
            <a:noFill/>
            <a:ln w="72000">
              <a:solidFill>
                <a:srgbClr val="0099FF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3821112" y="6481762"/>
              <a:ext cx="720725" cy="3460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60876" rIns="90000" bIns="45000">
              <a:prstTxWarp prst="textNoShape">
                <a:avLst/>
              </a:prstTxWarp>
            </a:bodyPr>
            <a:lstStyle/>
            <a:p>
              <a:r>
                <a:rPr lang="en-GB" dirty="0">
                  <a:solidFill>
                    <a:srgbClr val="000000"/>
                  </a:solidFill>
                  <a:ea typeface="MS Gothic" charset="-128"/>
                  <a:cs typeface="MS Gothic" charset="-128"/>
                </a:rPr>
                <a:t>ITM</a:t>
              </a:r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6426200" y="6481762"/>
              <a:ext cx="900112" cy="3460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60876" rIns="90000" bIns="45000">
              <a:prstTxWarp prst="textNoShape">
                <a:avLst/>
              </a:prstTxWarp>
            </a:bodyPr>
            <a:lstStyle/>
            <a:p>
              <a:pPr>
                <a:tabLst>
                  <a:tab pos="723900" algn="l"/>
                </a:tabLst>
              </a:pPr>
              <a:r>
                <a:rPr lang="en-GB" dirty="0">
                  <a:solidFill>
                    <a:srgbClr val="000000"/>
                  </a:solidFill>
                  <a:ea typeface="MS Gothic" charset="-128"/>
                  <a:cs typeface="MS Gothic" charset="-128"/>
                </a:rPr>
                <a:t>ETM</a:t>
              </a:r>
            </a:p>
          </p:txBody>
        </p:sp>
        <p:pic>
          <p:nvPicPr>
            <p:cNvPr id="12" name="Picture 11" descr="etm08_r1.pdf"/>
            <p:cNvPicPr>
              <a:picLocks noChangeAspect="1"/>
            </p:cNvPicPr>
            <p:nvPr/>
          </p:nvPicPr>
          <p:blipFill>
            <a:blip r:embed="rId3" cstate="print"/>
            <a:srcRect l="9803" r="9727"/>
            <a:stretch>
              <a:fillRect/>
            </a:stretch>
          </p:blipFill>
          <p:spPr>
            <a:xfrm>
              <a:off x="7021512" y="5303837"/>
              <a:ext cx="1953917" cy="161699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LG</a:t>
            </a:r>
            <a:r>
              <a:rPr lang="en-US" b="1" baseline="-25000" dirty="0" smtClean="0"/>
              <a:t>33</a:t>
            </a:r>
            <a:r>
              <a:rPr lang="en-US" b="1" dirty="0" smtClean="0"/>
              <a:t> investigation: results</a:t>
            </a:r>
            <a:endParaRPr lang="en-US" b="1" dirty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392112" y="1740334"/>
            <a:ext cx="3810000" cy="972703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Verdana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MS Gothic" pitchFamily="49"/>
                <a:cs typeface="MS Gothic" pitchFamily="49"/>
              </a:defRPr>
            </a:lvl2pPr>
            <a:lvl3pPr marL="742680" marR="0" lvl="2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Verdana" pitchFamily="34"/>
              <a:buChar char="●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Arial" pitchFamily="50"/>
                <a:cs typeface="Arial" pitchFamily="50"/>
              </a:defRPr>
            </a:lvl3pPr>
            <a:lvl4pPr marL="742680" marR="0" lvl="3" indent="-285480" algn="l" rtl="0" hangingPunct="0">
              <a:lnSpc>
                <a:spcPct val="100000"/>
              </a:lnSpc>
              <a:spcBef>
                <a:spcPts val="123001"/>
              </a:spcBef>
              <a:spcAft>
                <a:spcPts val="0"/>
              </a:spcAft>
              <a:buClr>
                <a:srgbClr val="000000"/>
              </a:buClr>
              <a:buSzPct val="25000"/>
              <a:buChar char="●"/>
              <a:tabLst>
                <a:tab pos="742680" algn="l"/>
                <a:tab pos="914040" algn="l"/>
                <a:tab pos="1828439" algn="l"/>
                <a:tab pos="2742840" algn="l"/>
                <a:tab pos="3657240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  <a:defRPr lang="en-GB" sz="2400" b="1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Arial" pitchFamily="50"/>
                <a:cs typeface="Arial" pitchFamily="50"/>
              </a:defRPr>
            </a:lvl4pPr>
            <a:lvl5pPr marL="0" marR="0" lvl="4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5pPr>
            <a:lvl6pPr marL="0" marR="0" lvl="5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6pPr>
            <a:lvl7pPr marL="0" marR="0" lvl="6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7pPr>
            <a:lvl8pPr marL="0" marR="0" lvl="7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8pPr>
            <a:lvl9pPr marL="0" marR="0" lvl="8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9pPr>
          </a:lstStyle>
          <a:p>
            <a:pPr>
              <a:lnSpc>
                <a:spcPct val="120000"/>
              </a:lnSpc>
              <a:spcBef>
                <a:spcPts val="499"/>
              </a:spcBef>
              <a:buClr>
                <a:srgbClr val="000090"/>
              </a:buClr>
              <a:buFont typeface="Wingdings" charset="2"/>
              <a:buChar char="§"/>
              <a:defRPr/>
            </a:pPr>
            <a:r>
              <a:rPr lang="en-US" sz="1600" dirty="0" smtClean="0">
                <a:latin typeface="Arial" pitchFamily="2"/>
                <a:cs typeface="Arial" pitchFamily="2"/>
              </a:rPr>
              <a:t> High finesse cavity simulated with an LG</a:t>
            </a:r>
            <a:r>
              <a:rPr lang="en-US" sz="1600" baseline="-25000" dirty="0" smtClean="0">
                <a:latin typeface="Arial" pitchFamily="2"/>
                <a:cs typeface="Arial" pitchFamily="2"/>
              </a:rPr>
              <a:t>33</a:t>
            </a:r>
            <a:r>
              <a:rPr lang="en-US" sz="1600" dirty="0" smtClean="0">
                <a:latin typeface="Arial" pitchFamily="2"/>
                <a:cs typeface="Arial" pitchFamily="2"/>
              </a:rPr>
              <a:t> input beam and </a:t>
            </a:r>
            <a:r>
              <a:rPr lang="en-US" sz="1600" dirty="0" err="1" smtClean="0">
                <a:latin typeface="Arial" pitchFamily="2"/>
                <a:cs typeface="Arial" pitchFamily="2"/>
              </a:rPr>
              <a:t>aLIGO</a:t>
            </a:r>
            <a:r>
              <a:rPr lang="en-US" sz="1600" dirty="0" smtClean="0">
                <a:latin typeface="Arial" pitchFamily="2"/>
                <a:cs typeface="Arial" pitchFamily="2"/>
              </a:rPr>
              <a:t> map applied to ETM.</a:t>
            </a:r>
            <a:endParaRPr lang="en-US" sz="1600" dirty="0" smtClean="0">
              <a:latin typeface="Arial" pitchFamily="34"/>
              <a:cs typeface="Arial" pitchFamily="34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4506912" y="4008437"/>
          <a:ext cx="4572000" cy="100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1624"/>
                <a:gridCol w="750094"/>
                <a:gridCol w="750094"/>
                <a:gridCol w="750094"/>
                <a:gridCol w="750094"/>
              </a:tblGrid>
              <a:tr h="25400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Polynomial</a:t>
                      </a:r>
                      <a:endParaRPr lang="en-US" sz="1600" b="1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2, 2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4, 2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4, 4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other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Amplitude [nm]</a:t>
                      </a:r>
                      <a:endParaRPr lang="en-US" sz="1600" b="1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0.908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0.202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0.231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Power [</a:t>
                      </a:r>
                      <a:r>
                        <a:rPr lang="en-US" sz="1600" b="1" dirty="0" err="1" smtClean="0"/>
                        <a:t>ppm</a:t>
                      </a:r>
                      <a:r>
                        <a:rPr lang="en-US" sz="1600" b="1" dirty="0" smtClean="0"/>
                        <a:t>]</a:t>
                      </a:r>
                      <a:endParaRPr lang="en-US" sz="1600" b="1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4.66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0.331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0.0431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&lt; 0.01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19" name="Straight Arrow Connector 18"/>
          <p:cNvCxnSpPr/>
          <p:nvPr/>
        </p:nvCxnSpPr>
        <p:spPr>
          <a:xfrm rot="5400000">
            <a:off x="6565105" y="5150644"/>
            <a:ext cx="457201" cy="1587"/>
          </a:xfrm>
          <a:prstGeom prst="straightConnector1">
            <a:avLst/>
          </a:prstGeom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962399" y="5380037"/>
            <a:ext cx="59547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latin typeface="Calibri" charset="0"/>
              </a:rPr>
              <a:t>We expect </a:t>
            </a:r>
            <a:r>
              <a:rPr lang="en-US" sz="1600" b="1" dirty="0">
                <a:solidFill>
                  <a:srgbClr val="FF0000"/>
                </a:solidFill>
                <a:latin typeface="Calibri" charset="0"/>
              </a:rPr>
              <a:t>LG</a:t>
            </a:r>
            <a:r>
              <a:rPr lang="en-US" sz="1600" b="1" baseline="-25000" dirty="0">
                <a:solidFill>
                  <a:srgbClr val="FF0000"/>
                </a:solidFill>
                <a:latin typeface="Calibri" charset="0"/>
              </a:rPr>
              <a:t>41</a:t>
            </a:r>
            <a:r>
              <a:rPr lang="en-US" sz="1600" dirty="0">
                <a:latin typeface="Calibri" charset="0"/>
              </a:rPr>
              <a:t> and </a:t>
            </a:r>
            <a:r>
              <a:rPr lang="en-US" sz="1600" b="1" dirty="0">
                <a:solidFill>
                  <a:srgbClr val="FF0000"/>
                </a:solidFill>
                <a:latin typeface="Calibri" charset="0"/>
              </a:rPr>
              <a:t>LG</a:t>
            </a:r>
            <a:r>
              <a:rPr lang="en-US" sz="1600" b="1" baseline="-25000" dirty="0">
                <a:solidFill>
                  <a:srgbClr val="FF0000"/>
                </a:solidFill>
                <a:latin typeface="Calibri" charset="0"/>
              </a:rPr>
              <a:t>25</a:t>
            </a:r>
            <a:r>
              <a:rPr lang="en-US" sz="1600" dirty="0">
                <a:latin typeface="Calibri" charset="0"/>
              </a:rPr>
              <a:t> to have large amplitudes in the cavity</a:t>
            </a:r>
          </a:p>
        </p:txBody>
      </p:sp>
      <p:pic>
        <p:nvPicPr>
          <p:cNvPr id="17" name="Picture 16" descr="etm08_f_circ.png"/>
          <p:cNvPicPr>
            <a:picLocks noChangeAspect="1"/>
          </p:cNvPicPr>
          <p:nvPr/>
        </p:nvPicPr>
        <p:blipFill>
          <a:blip r:embed="rId4" cstate="print"/>
          <a:srcRect l="19429" t="7458" r="26201" b="11528"/>
          <a:stretch>
            <a:fillRect/>
          </a:stretch>
        </p:blipFill>
        <p:spPr>
          <a:xfrm>
            <a:off x="2678112" y="5380037"/>
            <a:ext cx="1269149" cy="1260000"/>
          </a:xfrm>
          <a:prstGeom prst="rect">
            <a:avLst/>
          </a:prstGeom>
        </p:spPr>
      </p:pic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077912" y="2865437"/>
          <a:ext cx="2209800" cy="2346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4900"/>
                <a:gridCol w="1104900"/>
              </a:tblGrid>
              <a:tr h="28302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Mode</a:t>
                      </a:r>
                      <a:endParaRPr lang="en-US" sz="1600" b="1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smtClean="0"/>
                        <a:t>Power [%]</a:t>
                      </a:r>
                      <a:endParaRPr lang="en-US" sz="1600" b="1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02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3, 3</a:t>
                      </a:r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88.6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02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4, 1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5.70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02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2,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</a:rPr>
                        <a:t> 5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5.02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02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4, -1</a:t>
                      </a:r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0.333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02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1, 7</a:t>
                      </a:r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0.313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02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other</a:t>
                      </a:r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&lt; 0.05</a:t>
                      </a: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297112" y="6627038"/>
            <a:ext cx="2057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Circulating field with ETM08</a:t>
            </a:r>
            <a:endParaRPr lang="en-US" sz="1200" dirty="0"/>
          </a:p>
        </p:txBody>
      </p:sp>
      <p:pic>
        <p:nvPicPr>
          <p:cNvPr id="23" name="Content Placeholder 3" descr="lg33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 l="19354" t="7413" r="26186" b="11411"/>
          <a:stretch>
            <a:fillRect/>
          </a:stretch>
        </p:blipFill>
        <p:spPr>
          <a:xfrm>
            <a:off x="315912" y="5380037"/>
            <a:ext cx="1268647" cy="1260000"/>
          </a:xfrm>
        </p:spPr>
      </p:pic>
      <p:sp>
        <p:nvSpPr>
          <p:cNvPr id="24" name="TextBox 12"/>
          <p:cNvSpPr txBox="1">
            <a:spLocks noChangeArrowheads="1"/>
          </p:cNvSpPr>
          <p:nvPr/>
        </p:nvSpPr>
        <p:spPr bwMode="auto">
          <a:xfrm>
            <a:off x="11112" y="6599237"/>
            <a:ext cx="1828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latin typeface="Calibri" charset="0"/>
              </a:rPr>
              <a:t>Pure LG33 input beam</a:t>
            </a:r>
          </a:p>
        </p:txBody>
      </p:sp>
      <p:cxnSp>
        <p:nvCxnSpPr>
          <p:cNvPr id="25" name="Straight Arrow Connector 24"/>
          <p:cNvCxnSpPr>
            <a:stCxn id="23" idx="3"/>
            <a:endCxn id="17" idx="1"/>
          </p:cNvCxnSpPr>
          <p:nvPr/>
        </p:nvCxnSpPr>
        <p:spPr>
          <a:xfrm>
            <a:off x="1584559" y="6010037"/>
            <a:ext cx="1093553" cy="1588"/>
          </a:xfrm>
          <a:prstGeom prst="straightConnector1">
            <a:avLst/>
          </a:prstGeom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/>
          <p:cNvSpPr txBox="1">
            <a:spLocks/>
          </p:cNvSpPr>
          <p:nvPr/>
        </p:nvSpPr>
        <p:spPr>
          <a:xfrm>
            <a:off x="4354512" y="3170237"/>
            <a:ext cx="5791200" cy="677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Verdana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MS Gothic" pitchFamily="49"/>
                <a:cs typeface="MS Gothic" pitchFamily="49"/>
              </a:defRPr>
            </a:lvl2pPr>
            <a:lvl3pPr marL="742680" marR="0" lvl="2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Verdana" pitchFamily="34"/>
              <a:buChar char="●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Arial" pitchFamily="50"/>
                <a:cs typeface="Arial" pitchFamily="50"/>
              </a:defRPr>
            </a:lvl3pPr>
            <a:lvl4pPr marL="742680" marR="0" lvl="3" indent="-285480" algn="l" rtl="0" hangingPunct="0">
              <a:lnSpc>
                <a:spcPct val="100000"/>
              </a:lnSpc>
              <a:spcBef>
                <a:spcPts val="123001"/>
              </a:spcBef>
              <a:spcAft>
                <a:spcPts val="0"/>
              </a:spcAft>
              <a:buClr>
                <a:srgbClr val="000000"/>
              </a:buClr>
              <a:buSzPct val="25000"/>
              <a:buChar char="●"/>
              <a:tabLst>
                <a:tab pos="742680" algn="l"/>
                <a:tab pos="914040" algn="l"/>
                <a:tab pos="1828439" algn="l"/>
                <a:tab pos="2742840" algn="l"/>
                <a:tab pos="3657240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  <a:defRPr lang="en-GB" sz="2400" b="1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Arial" pitchFamily="50"/>
                <a:cs typeface="Arial" pitchFamily="50"/>
              </a:defRPr>
            </a:lvl4pPr>
            <a:lvl5pPr marL="0" marR="0" lvl="4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5pPr>
            <a:lvl6pPr marL="0" marR="0" lvl="5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6pPr>
            <a:lvl7pPr marL="0" marR="0" lvl="6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7pPr>
            <a:lvl8pPr marL="0" marR="0" lvl="7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8pPr>
            <a:lvl9pPr marL="0" marR="0" lvl="8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9pPr>
          </a:lstStyle>
          <a:p>
            <a:pPr>
              <a:lnSpc>
                <a:spcPct val="120000"/>
              </a:lnSpc>
              <a:spcBef>
                <a:spcPts val="499"/>
              </a:spcBef>
              <a:buClr>
                <a:srgbClr val="000090"/>
              </a:buClr>
              <a:buFont typeface="Wingdings" charset="2"/>
              <a:buChar char="§"/>
              <a:defRPr/>
            </a:pPr>
            <a:r>
              <a:rPr lang="en-US" sz="1600" dirty="0" smtClean="0">
                <a:latin typeface="Arial" pitchFamily="2"/>
                <a:cs typeface="Arial" pitchFamily="2"/>
              </a:rPr>
              <a:t> Direct coupling from etm08 calculated using Zernike approximation.</a:t>
            </a:r>
            <a:endParaRPr lang="en-US" sz="1600" dirty="0" smtClean="0">
              <a:latin typeface="Arial" pitchFamily="34"/>
              <a:cs typeface="Arial" pitchFamily="34"/>
            </a:endParaRPr>
          </a:p>
        </p:txBody>
      </p:sp>
      <p:sp>
        <p:nvSpPr>
          <p:cNvPr id="48" name="Content Placeholder 4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4354512" y="5844440"/>
            <a:ext cx="510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1600" dirty="0" smtClean="0"/>
              <a:t> Large presence of LG</a:t>
            </a:r>
            <a:r>
              <a:rPr lang="en-US" sz="1600" baseline="-25000" dirty="0" smtClean="0"/>
              <a:t>41</a:t>
            </a:r>
            <a:r>
              <a:rPr lang="en-US" sz="1600" dirty="0" smtClean="0"/>
              <a:t> and LG</a:t>
            </a:r>
            <a:r>
              <a:rPr lang="en-US" sz="1600" baseline="-25000" dirty="0" smtClean="0"/>
              <a:t>25</a:t>
            </a:r>
            <a:r>
              <a:rPr lang="en-US" sz="1600" dirty="0" smtClean="0"/>
              <a:t> in the circulating beam in Finesse model agrees with the prediction by the coupling approximation. </a:t>
            </a:r>
            <a:endParaRPr lang="en-US" sz="1600" dirty="0"/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 txBox="1">
            <a:spLocks/>
          </p:cNvSpPr>
          <p:nvPr/>
        </p:nvSpPr>
        <p:spPr>
          <a:xfrm>
            <a:off x="392112" y="1740334"/>
            <a:ext cx="9220200" cy="2023247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Verdana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MS Gothic" pitchFamily="49"/>
                <a:cs typeface="MS Gothic" pitchFamily="49"/>
              </a:defRPr>
            </a:lvl2pPr>
            <a:lvl3pPr marL="742680" marR="0" lvl="2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Verdana" pitchFamily="34"/>
              <a:buChar char="●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Arial" pitchFamily="50"/>
                <a:cs typeface="Arial" pitchFamily="50"/>
              </a:defRPr>
            </a:lvl3pPr>
            <a:lvl4pPr marL="742680" marR="0" lvl="3" indent="-285480" algn="l" rtl="0" hangingPunct="0">
              <a:lnSpc>
                <a:spcPct val="100000"/>
              </a:lnSpc>
              <a:spcBef>
                <a:spcPts val="123001"/>
              </a:spcBef>
              <a:spcAft>
                <a:spcPts val="0"/>
              </a:spcAft>
              <a:buClr>
                <a:srgbClr val="000000"/>
              </a:buClr>
              <a:buSzPct val="25000"/>
              <a:buChar char="●"/>
              <a:tabLst>
                <a:tab pos="742680" algn="l"/>
                <a:tab pos="914040" algn="l"/>
                <a:tab pos="1828439" algn="l"/>
                <a:tab pos="2742840" algn="l"/>
                <a:tab pos="3657240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  <a:defRPr lang="en-GB" sz="2400" b="1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Arial" pitchFamily="50"/>
                <a:cs typeface="Arial" pitchFamily="50"/>
              </a:defRPr>
            </a:lvl4pPr>
            <a:lvl5pPr marL="0" marR="0" lvl="4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5pPr>
            <a:lvl6pPr marL="0" marR="0" lvl="5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6pPr>
            <a:lvl7pPr marL="0" marR="0" lvl="6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7pPr>
            <a:lvl8pPr marL="0" marR="0" lvl="7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8pPr>
            <a:lvl9pPr marL="0" marR="0" lvl="8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  <a:defRPr/>
            </a:pPr>
            <a:r>
              <a:rPr lang="en-US" sz="2000" dirty="0" smtClean="0">
                <a:latin typeface="Arial" pitchFamily="2"/>
                <a:cs typeface="Arial" pitchFamily="2"/>
              </a:rPr>
              <a:t> Coupling approximation is used to derive mirror requirements.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  <a:defRPr/>
            </a:pPr>
            <a:r>
              <a:rPr lang="en-US" sz="2000" dirty="0" smtClean="0">
                <a:latin typeface="Arial" pitchFamily="2"/>
                <a:cs typeface="Arial" pitchFamily="2"/>
              </a:rPr>
              <a:t>  </a:t>
            </a:r>
            <a:r>
              <a:rPr lang="en-US" sz="2000" b="1" dirty="0" smtClean="0">
                <a:solidFill>
                  <a:srgbClr val="FF0000"/>
                </a:solidFill>
                <a:latin typeface="Arial"/>
                <a:cs typeface="Arial"/>
              </a:rPr>
              <a:t>Requirement: </a:t>
            </a:r>
            <a:r>
              <a:rPr lang="en-US" sz="2000" dirty="0" smtClean="0">
                <a:latin typeface="Arial"/>
                <a:cs typeface="Arial"/>
              </a:rPr>
              <a:t>power coupled from individual polynomials &lt; 0.01 </a:t>
            </a:r>
            <a:r>
              <a:rPr lang="en-US" sz="2000" dirty="0" err="1" smtClean="0">
                <a:latin typeface="Arial"/>
                <a:cs typeface="Arial"/>
              </a:rPr>
              <a:t>ppm</a:t>
            </a:r>
            <a:r>
              <a:rPr lang="en-US" sz="2000" dirty="0" smtClean="0">
                <a:latin typeface="Arial"/>
                <a:cs typeface="Arial"/>
              </a:rPr>
              <a:t>.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  <a:defRPr/>
            </a:pPr>
            <a:r>
              <a:rPr lang="en-US" sz="2000" dirty="0" smtClean="0">
                <a:latin typeface="Arial"/>
                <a:cs typeface="Arial"/>
              </a:rPr>
              <a:t> For the ETM08 example:</a:t>
            </a:r>
            <a:endParaRPr lang="en-US" sz="2000" dirty="0" smtClean="0">
              <a:latin typeface="Arial" pitchFamily="2"/>
              <a:cs typeface="Arial" pitchFamily="2"/>
            </a:endParaRPr>
          </a:p>
          <a:p>
            <a:pPr>
              <a:lnSpc>
                <a:spcPct val="120000"/>
              </a:lnSpc>
              <a:spcBef>
                <a:spcPts val="499"/>
              </a:spcBef>
              <a:buClr>
                <a:srgbClr val="000090"/>
              </a:buClr>
              <a:buFont typeface="Wingdings" charset="2"/>
              <a:buChar char="§"/>
              <a:defRPr/>
            </a:pPr>
            <a:endParaRPr lang="en-US" sz="2000" dirty="0" smtClean="0">
              <a:latin typeface="Arial" pitchFamily="34"/>
              <a:cs typeface="Arial" pitchFamily="3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LG</a:t>
            </a:r>
            <a:r>
              <a:rPr lang="en-US" b="1" baseline="-25000" dirty="0" smtClean="0"/>
              <a:t>33</a:t>
            </a:r>
            <a:r>
              <a:rPr lang="en-US" b="1" dirty="0" smtClean="0"/>
              <a:t> investigation: mirror requirements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ontent Placeholder 10"/>
          <p:cNvGraphicFramePr>
            <a:graphicFrameLocks/>
          </p:cNvGraphicFramePr>
          <p:nvPr/>
        </p:nvGraphicFramePr>
        <p:xfrm>
          <a:off x="2449512" y="3322637"/>
          <a:ext cx="5105400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3939"/>
                <a:gridCol w="1070487"/>
                <a:gridCol w="1070487"/>
                <a:gridCol w="1070487"/>
              </a:tblGrid>
              <a:tr h="15240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Polynomial</a:t>
                      </a:r>
                      <a:endParaRPr lang="en-US" sz="1800" b="1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2, 2</a:t>
                      </a:r>
                      <a:endParaRPr lang="en-US" sz="18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4, 2</a:t>
                      </a:r>
                      <a:endParaRPr lang="en-US" sz="18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4,</a:t>
                      </a:r>
                      <a:r>
                        <a:rPr lang="en-US" sz="1800" baseline="0" dirty="0" smtClean="0"/>
                        <a:t> 4</a:t>
                      </a:r>
                      <a:endParaRPr lang="en-US" sz="18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Amplitude [nm]</a:t>
                      </a:r>
                      <a:endParaRPr lang="en-US" sz="1800" b="1" dirty="0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0.042</a:t>
                      </a:r>
                      <a:endParaRPr lang="en-US" sz="18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0.035</a:t>
                      </a:r>
                      <a:endParaRPr lang="en-US" sz="18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0.10</a:t>
                      </a:r>
                      <a:endParaRPr lang="en-US" sz="18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068511" y="4160837"/>
          <a:ext cx="5943601" cy="17982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9237"/>
                <a:gridCol w="1752182"/>
                <a:gridCol w="1752182"/>
              </a:tblGrid>
              <a:tr h="518113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Original ETM08</a:t>
                      </a:r>
                      <a:endParaRPr lang="en-US" sz="1800" b="1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Adapted ETM08</a:t>
                      </a:r>
                      <a:endParaRPr lang="en-US" sz="1800" b="1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13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Direct coupling into order 9 [</a:t>
                      </a:r>
                      <a:r>
                        <a:rPr lang="en-US" sz="1800" b="1" dirty="0" err="1" smtClean="0"/>
                        <a:t>ppm</a:t>
                      </a:r>
                      <a:r>
                        <a:rPr lang="en-US" sz="1800" b="1" dirty="0" smtClean="0"/>
                        <a:t>]</a:t>
                      </a:r>
                      <a:endParaRPr lang="en-US" sz="1800" b="1" dirty="0"/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6.8</a:t>
                      </a:r>
                      <a:endParaRPr lang="en-US" sz="18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0.043</a:t>
                      </a:r>
                      <a:endParaRPr lang="en-US" sz="18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13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Circulating field impurity [</a:t>
                      </a:r>
                      <a:r>
                        <a:rPr lang="en-US" sz="1800" b="1" dirty="0" err="1" smtClean="0"/>
                        <a:t>ppm</a:t>
                      </a:r>
                      <a:r>
                        <a:rPr lang="en-US" sz="1800" b="1" dirty="0" smtClean="0"/>
                        <a:t>]</a:t>
                      </a:r>
                      <a:endParaRPr lang="en-US" sz="1800" b="1" dirty="0"/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114,000</a:t>
                      </a:r>
                      <a:endParaRPr lang="en-US" sz="18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815</a:t>
                      </a:r>
                      <a:endParaRPr lang="en-US" sz="1800" dirty="0"/>
                    </a:p>
                  </a:txBody>
                  <a:tcPr>
                    <a:lnL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3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68312" y="6077505"/>
            <a:ext cx="922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See </a:t>
            </a:r>
            <a:r>
              <a:rPr lang="en-US" dirty="0" err="1" smtClean="0"/>
              <a:t>Ludovico</a:t>
            </a:r>
            <a:r>
              <a:rPr lang="en-US" dirty="0" smtClean="0"/>
              <a:t> Carbone’s talk on ‘</a:t>
            </a:r>
            <a:r>
              <a:rPr lang="en-US" i="1" dirty="0" smtClean="0"/>
              <a:t>Higher order </a:t>
            </a:r>
            <a:r>
              <a:rPr lang="en-US" i="1" dirty="0" err="1" smtClean="0"/>
              <a:t>Laguerre</a:t>
            </a:r>
            <a:r>
              <a:rPr lang="en-US" i="1" dirty="0" smtClean="0"/>
              <a:t>-Gauss modes for future GW detectors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13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8312" y="6565483"/>
            <a:ext cx="922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[1] See Bond et al. Phys. Rev. D, 2011, 84, 102002</a:t>
            </a: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49312" y="3170237"/>
            <a:ext cx="8254800" cy="79344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Checking modal results against FFT: </a:t>
            </a:r>
            <a:br>
              <a:rPr lang="en-US" b="1" dirty="0" smtClean="0"/>
            </a:br>
            <a:r>
              <a:rPr lang="en-US" dirty="0" smtClean="0"/>
              <a:t>Thermal challenge by </a:t>
            </a:r>
            <a:r>
              <a:rPr lang="en-US" dirty="0" err="1" smtClean="0"/>
              <a:t>Hiro</a:t>
            </a:r>
            <a:r>
              <a:rPr lang="en-US" dirty="0" smtClean="0"/>
              <a:t> Yamamoto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14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etm_thermal_res_map.png"/>
          <p:cNvPicPr>
            <a:picLocks noChangeAspect="1"/>
          </p:cNvPicPr>
          <p:nvPr/>
        </p:nvPicPr>
        <p:blipFill>
          <a:blip r:embed="rId2" cstate="print"/>
          <a:srcRect l="20969" t="5921" r="19210"/>
          <a:stretch>
            <a:fillRect/>
          </a:stretch>
        </p:blipFill>
        <p:spPr>
          <a:xfrm>
            <a:off x="6640513" y="4541837"/>
            <a:ext cx="3032442" cy="23794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Thermal distortions as mirror maps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92112" y="1722437"/>
            <a:ext cx="58674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000" dirty="0" smtClean="0"/>
              <a:t> Challenge: compare results of FFT with Finesse with maps representing thermal distortions.</a:t>
            </a:r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20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000" dirty="0" smtClean="0"/>
              <a:t> </a:t>
            </a:r>
            <a:r>
              <a:rPr lang="en-US" dirty="0" smtClean="0"/>
              <a:t>To represent the thermal distortions in Finesse mirror maps were created using the Hello-</a:t>
            </a:r>
            <a:r>
              <a:rPr lang="en-US" dirty="0" err="1" smtClean="0"/>
              <a:t>Vinet</a:t>
            </a:r>
            <a:r>
              <a:rPr lang="en-US" dirty="0" smtClean="0"/>
              <a:t> formula. </a:t>
            </a:r>
          </a:p>
          <a:p>
            <a:pPr>
              <a:buClr>
                <a:srgbClr val="000090"/>
              </a:buClr>
            </a:pPr>
            <a:endParaRPr lang="en-US" dirty="0" smtClean="0"/>
          </a:p>
        </p:txBody>
      </p:sp>
      <p:pic>
        <p:nvPicPr>
          <p:cNvPr id="10" name="Content Placeholder 9" descr="etm_thermal_dis_map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20506" t="6262" r="19687" b="412"/>
          <a:stretch>
            <a:fillRect/>
          </a:stretch>
        </p:blipFill>
        <p:spPr>
          <a:xfrm>
            <a:off x="6640512" y="1798637"/>
            <a:ext cx="3039413" cy="2366400"/>
          </a:xfrm>
        </p:spPr>
      </p:pic>
      <p:pic>
        <p:nvPicPr>
          <p:cNvPr id="12" name="Picture 11" descr="etm_thermal_dis.pd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1712" y="3627437"/>
            <a:ext cx="4346223" cy="32004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16712" y="1493837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ETM thermal map</a:t>
            </a:r>
            <a:endParaRPr lang="en-US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335712" y="4234060"/>
            <a:ext cx="3516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ETM thermal map with curvature removed</a:t>
            </a:r>
            <a:endParaRPr lang="en-US" sz="1400" b="1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15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240" y="843119"/>
            <a:ext cx="8380272" cy="79344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Thermal distortions: comparing with FFT</a:t>
            </a:r>
            <a:endParaRPr lang="en-US" b="1" dirty="0"/>
          </a:p>
        </p:txBody>
      </p:sp>
      <p:pic>
        <p:nvPicPr>
          <p:cNvPr id="6" name="Content Placeholder 5" descr="maxtem_vs_loss_case2.pd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-5743" b="-3274"/>
          <a:stretch>
            <a:fillRect/>
          </a:stretch>
        </p:blipFill>
        <p:spPr>
          <a:xfrm>
            <a:off x="87312" y="1874837"/>
            <a:ext cx="5816463" cy="4572000"/>
          </a:xfrm>
        </p:spPr>
      </p:pic>
      <p:sp>
        <p:nvSpPr>
          <p:cNvPr id="9" name="TextBox 8"/>
          <p:cNvSpPr txBox="1"/>
          <p:nvPr/>
        </p:nvSpPr>
        <p:spPr>
          <a:xfrm>
            <a:off x="6183312" y="2438538"/>
            <a:ext cx="3429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000" dirty="0" smtClean="0"/>
              <a:t> Plot comparing round trip loss from Finesse and FFT models for the case of thermal distortion of the ETM.</a:t>
            </a:r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20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000" dirty="0" smtClean="0"/>
              <a:t> </a:t>
            </a:r>
            <a:r>
              <a:rPr lang="en-US" sz="2000" b="1" dirty="0" smtClean="0"/>
              <a:t>Conclusion</a:t>
            </a:r>
            <a:r>
              <a:rPr lang="en-US" sz="2000" dirty="0" smtClean="0"/>
              <a:t>: the modal modal converges towards the FFT result.  Good agreement is reached when modes up to order 10 - 15 are used.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16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25512" y="3322637"/>
            <a:ext cx="8254800" cy="79344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Future experimental investigations:</a:t>
            </a:r>
            <a:br>
              <a:rPr lang="en-US" b="1" dirty="0" smtClean="0"/>
            </a:br>
            <a:r>
              <a:rPr lang="en-US" dirty="0" smtClean="0"/>
              <a:t>comparing simulation with experiment</a:t>
            </a:r>
            <a:endParaRPr lang="en-US" b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17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Experimental work: using mirrors with known maps</a:t>
            </a:r>
            <a:endParaRPr lang="en-US" b="1" dirty="0"/>
          </a:p>
        </p:txBody>
      </p:sp>
      <p:pic>
        <p:nvPicPr>
          <p:cNvPr id="12" name="Content Placeholder 11" descr="map_0089_s12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21146" t="-6581" r="19046" b="412"/>
          <a:stretch>
            <a:fillRect/>
          </a:stretch>
        </p:blipFill>
        <p:spPr>
          <a:xfrm>
            <a:off x="239712" y="5014280"/>
            <a:ext cx="2133600" cy="1889757"/>
          </a:xfrm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1912" y="5506852"/>
            <a:ext cx="5867400" cy="132098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>
            <a:off x="7707312" y="5303837"/>
            <a:ext cx="2209800" cy="1588"/>
          </a:xfrm>
          <a:prstGeom prst="straightConnector1">
            <a:avLst/>
          </a:prstGeom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088312" y="5684837"/>
            <a:ext cx="17525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</a:pPr>
            <a:r>
              <a:rPr lang="en-US" sz="1400" dirty="0" smtClean="0"/>
              <a:t>End mirror on rail to experiment with different beam sizes.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2754312" y="2026760"/>
            <a:ext cx="6858000" cy="3200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</a:pPr>
            <a:r>
              <a:rPr lang="en-US" dirty="0" smtClean="0"/>
              <a:t> We want to measure losses in a cavity with known surface distortions for comparison with simulations.</a:t>
            </a:r>
          </a:p>
          <a:p>
            <a:pPr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</a:pPr>
            <a:r>
              <a:rPr lang="en-US" dirty="0" smtClean="0"/>
              <a:t> A range of cavity mirrors from </a:t>
            </a:r>
            <a:r>
              <a:rPr lang="en-US" i="1" dirty="0" smtClean="0"/>
              <a:t>Coastline Optics</a:t>
            </a:r>
            <a:r>
              <a:rPr lang="en-US" dirty="0" smtClean="0"/>
              <a:t> with different specifications.</a:t>
            </a:r>
          </a:p>
          <a:p>
            <a:pPr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</a:pPr>
            <a:r>
              <a:rPr lang="en-US" dirty="0" smtClean="0"/>
              <a:t> Mirror maps provided before coating (</a:t>
            </a:r>
            <a:r>
              <a:rPr lang="en-US" i="1" dirty="0" smtClean="0"/>
              <a:t>Coastline Optics</a:t>
            </a:r>
            <a:r>
              <a:rPr lang="en-US" dirty="0" smtClean="0"/>
              <a:t>).</a:t>
            </a:r>
          </a:p>
          <a:p>
            <a:pPr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</a:pPr>
            <a:r>
              <a:rPr lang="en-US" dirty="0" smtClean="0"/>
              <a:t> We will carry out tests using different beam spot sizes to thoroughly test the effects of different distortions and compare them with simulations using the relevant maps.</a:t>
            </a:r>
          </a:p>
          <a:p>
            <a:pPr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</a:pPr>
            <a:r>
              <a:rPr lang="en-US" dirty="0" smtClean="0"/>
              <a:t> We will also carry out tests using an LG</a:t>
            </a:r>
            <a:r>
              <a:rPr lang="en-US" baseline="-25000" dirty="0" smtClean="0"/>
              <a:t>33</a:t>
            </a:r>
            <a:r>
              <a:rPr lang="en-US" dirty="0" smtClean="0"/>
              <a:t> input beam.</a:t>
            </a:r>
          </a:p>
        </p:txBody>
      </p:sp>
      <p:pic>
        <p:nvPicPr>
          <p:cNvPr id="13" name="Picture 12" descr="map_1694_s12.png"/>
          <p:cNvPicPr>
            <a:picLocks noChangeAspect="1"/>
          </p:cNvPicPr>
          <p:nvPr/>
        </p:nvPicPr>
        <p:blipFill>
          <a:blip r:embed="rId4" cstate="print"/>
          <a:srcRect l="20969" r="20089"/>
          <a:stretch>
            <a:fillRect/>
          </a:stretch>
        </p:blipFill>
        <p:spPr>
          <a:xfrm>
            <a:off x="239712" y="3246437"/>
            <a:ext cx="2126375" cy="1800000"/>
          </a:xfrm>
          <a:prstGeom prst="rect">
            <a:avLst/>
          </a:prstGeom>
        </p:spPr>
      </p:pic>
      <p:pic>
        <p:nvPicPr>
          <p:cNvPr id="14" name="Picture 13" descr="map_CVI2_s12.png"/>
          <p:cNvPicPr>
            <a:picLocks noChangeAspect="1"/>
          </p:cNvPicPr>
          <p:nvPr/>
        </p:nvPicPr>
        <p:blipFill>
          <a:blip r:embed="rId5" cstate="print"/>
          <a:srcRect l="20969" r="18330"/>
          <a:stretch>
            <a:fillRect/>
          </a:stretch>
        </p:blipFill>
        <p:spPr>
          <a:xfrm>
            <a:off x="239712" y="1417637"/>
            <a:ext cx="2189850" cy="1800000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18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308240" y="843119"/>
            <a:ext cx="8254800" cy="79344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ctr" compatLnSpc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499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0499"/>
                </a:solidFill>
                <a:effectLst/>
                <a:uLnTx/>
                <a:uFillTx/>
                <a:latin typeface="Verdana" pitchFamily="34"/>
                <a:ea typeface="MS Gothic" pitchFamily="49"/>
              </a:rPr>
              <a:t>Overview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F0499"/>
              </a:solidFill>
              <a:effectLst/>
              <a:uLnTx/>
              <a:uFillTx/>
              <a:latin typeface="Verdana" pitchFamily="34"/>
              <a:ea typeface="MS Gothic" pitchFamily="49"/>
            </a:endParaRPr>
          </a:p>
        </p:txBody>
      </p:sp>
      <p:sp>
        <p:nvSpPr>
          <p:cNvPr id="15" name="Text Placeholder 4"/>
          <p:cNvSpPr txBox="1">
            <a:spLocks/>
          </p:cNvSpPr>
          <p:nvPr/>
        </p:nvSpPr>
        <p:spPr>
          <a:xfrm>
            <a:off x="849312" y="1787382"/>
            <a:ext cx="6362937" cy="4354655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Verdana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MS Gothic" pitchFamily="49"/>
                <a:cs typeface="MS Gothic" pitchFamily="49"/>
              </a:defRPr>
            </a:lvl2pPr>
            <a:lvl3pPr marL="742680" marR="0" lvl="2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Verdana" pitchFamily="34"/>
              <a:buChar char="●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Arial" pitchFamily="50"/>
                <a:cs typeface="Arial" pitchFamily="50"/>
              </a:defRPr>
            </a:lvl3pPr>
            <a:lvl4pPr marL="742680" marR="0" lvl="3" indent="-285480" algn="l" rtl="0" hangingPunct="0">
              <a:lnSpc>
                <a:spcPct val="100000"/>
              </a:lnSpc>
              <a:spcBef>
                <a:spcPts val="123001"/>
              </a:spcBef>
              <a:spcAft>
                <a:spcPts val="0"/>
              </a:spcAft>
              <a:buClr>
                <a:srgbClr val="000000"/>
              </a:buClr>
              <a:buSzPct val="25000"/>
              <a:buChar char="●"/>
              <a:tabLst>
                <a:tab pos="742680" algn="l"/>
                <a:tab pos="914040" algn="l"/>
                <a:tab pos="1828439" algn="l"/>
                <a:tab pos="2742840" algn="l"/>
                <a:tab pos="3657240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  <a:defRPr lang="en-GB" sz="2400" b="1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Arial" pitchFamily="50"/>
                <a:cs typeface="Arial" pitchFamily="50"/>
              </a:defRPr>
            </a:lvl4pPr>
            <a:lvl5pPr marL="0" marR="0" lvl="4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5pPr>
            <a:lvl6pPr marL="0" marR="0" lvl="5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6pPr>
            <a:lvl7pPr marL="0" marR="0" lvl="6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7pPr>
            <a:lvl8pPr marL="0" marR="0" lvl="7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8pPr>
            <a:lvl9pPr marL="0" marR="0" lvl="8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9pPr>
          </a:lstStyle>
          <a:p>
            <a:pPr>
              <a:lnSpc>
                <a:spcPct val="180000"/>
              </a:lnSpc>
              <a:spcBef>
                <a:spcPts val="499"/>
              </a:spcBef>
              <a:buClr>
                <a:srgbClr val="333399"/>
              </a:buClr>
              <a:buFont typeface="Wingdings" charset="2"/>
              <a:buChar char="§"/>
              <a:defRPr/>
            </a:pP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2"/>
                <a:ea typeface="MS Gothic" pitchFamily="49"/>
                <a:cs typeface="Arial" pitchFamily="2"/>
              </a:rPr>
              <a:t> Types of mirror distortion</a:t>
            </a:r>
          </a:p>
          <a:p>
            <a:pPr>
              <a:lnSpc>
                <a:spcPct val="180000"/>
              </a:lnSpc>
              <a:spcBef>
                <a:spcPts val="499"/>
              </a:spcBef>
              <a:buClr>
                <a:srgbClr val="333399"/>
              </a:buClr>
              <a:buFont typeface="Wingdings" charset="2"/>
              <a:buChar char="§"/>
              <a:defRPr/>
            </a:pPr>
            <a:r>
              <a:rPr lang="en-US" dirty="0" smtClean="0">
                <a:latin typeface="Arial" pitchFamily="2"/>
                <a:cs typeface="Arial" pitchFamily="2"/>
              </a:rPr>
              <a:t> Modeling real mirrors in simulations</a:t>
            </a:r>
          </a:p>
          <a:p>
            <a:pPr>
              <a:lnSpc>
                <a:spcPct val="180000"/>
              </a:lnSpc>
              <a:spcBef>
                <a:spcPts val="499"/>
              </a:spcBef>
              <a:buClr>
                <a:srgbClr val="333399"/>
              </a:buClr>
              <a:buFont typeface="Wingdings" charset="2"/>
              <a:buChar char="§"/>
              <a:defRPr/>
            </a:pPr>
            <a:r>
              <a:rPr lang="en-US" dirty="0" smtClean="0">
                <a:latin typeface="Arial" pitchFamily="2"/>
                <a:cs typeface="Arial" pitchFamily="2"/>
              </a:rPr>
              <a:t> Describing the effects of surface distortions</a:t>
            </a:r>
          </a:p>
          <a:p>
            <a:pPr>
              <a:lnSpc>
                <a:spcPct val="180000"/>
              </a:lnSpc>
              <a:spcBef>
                <a:spcPts val="499"/>
              </a:spcBef>
              <a:buClr>
                <a:srgbClr val="333399"/>
              </a:buClr>
              <a:buFont typeface="Wingdings" charset="2"/>
              <a:buChar char="§"/>
              <a:defRPr/>
            </a:pPr>
            <a:r>
              <a:rPr lang="en-US" dirty="0" smtClean="0">
                <a:latin typeface="Arial" pitchFamily="2"/>
                <a:cs typeface="Arial" pitchFamily="2"/>
              </a:rPr>
              <a:t>  LG</a:t>
            </a:r>
            <a:r>
              <a:rPr lang="en-US" baseline="-25000" dirty="0" smtClean="0">
                <a:latin typeface="Arial" pitchFamily="2"/>
                <a:cs typeface="Arial" pitchFamily="2"/>
              </a:rPr>
              <a:t>33</a:t>
            </a:r>
            <a:r>
              <a:rPr lang="en-US" dirty="0" smtClean="0">
                <a:latin typeface="Arial" pitchFamily="2"/>
                <a:cs typeface="Arial" pitchFamily="2"/>
              </a:rPr>
              <a:t> investigation: coupling approximation</a:t>
            </a:r>
          </a:p>
          <a:p>
            <a:pPr>
              <a:lnSpc>
                <a:spcPct val="180000"/>
              </a:lnSpc>
              <a:spcBef>
                <a:spcPts val="499"/>
              </a:spcBef>
              <a:buClr>
                <a:srgbClr val="333399"/>
              </a:buClr>
              <a:buFont typeface="Wingdings" charset="2"/>
              <a:buChar char="§"/>
              <a:defRPr/>
            </a:pPr>
            <a:r>
              <a:rPr lang="en-US" dirty="0" smtClean="0">
                <a:latin typeface="Arial" pitchFamily="2"/>
                <a:cs typeface="Arial" pitchFamily="2"/>
              </a:rPr>
              <a:t> Testing results: FFT simulations</a:t>
            </a:r>
          </a:p>
          <a:p>
            <a:pPr>
              <a:lnSpc>
                <a:spcPct val="180000"/>
              </a:lnSpc>
              <a:spcBef>
                <a:spcPts val="499"/>
              </a:spcBef>
              <a:buClr>
                <a:srgbClr val="333399"/>
              </a:buClr>
              <a:buFont typeface="Wingdings" charset="2"/>
              <a:buChar char="§"/>
              <a:defRPr/>
            </a:pPr>
            <a:r>
              <a:rPr lang="en-US" dirty="0" smtClean="0">
                <a:latin typeface="Arial" pitchFamily="2"/>
                <a:cs typeface="Arial" pitchFamily="2"/>
              </a:rPr>
              <a:t> Testing results: future experiments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63029893-9ED5-4B82-B2F5-4CB319F055C7}" type="slidenum">
              <a:rPr lang="en-US" smtClean="0"/>
              <a:pPr lvl="0"/>
              <a:t>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Mirror distortions: before and after coating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2112" y="1874837"/>
            <a:ext cx="922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dirty="0" smtClean="0"/>
              <a:t> For the flat mirrors we have maps before coating (</a:t>
            </a:r>
            <a:r>
              <a:rPr lang="en-US" i="1" dirty="0" smtClean="0"/>
              <a:t>Coastline Optics</a:t>
            </a:r>
            <a:r>
              <a:rPr lang="en-US" dirty="0" smtClean="0"/>
              <a:t>) and after coating (</a:t>
            </a:r>
            <a:r>
              <a:rPr lang="en-US" i="1" dirty="0" smtClean="0"/>
              <a:t>LMA</a:t>
            </a:r>
            <a:r>
              <a:rPr lang="en-US" dirty="0" smtClean="0"/>
              <a:t>).  We can analyze how the coating process effects the shape of the mirrors.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54112" y="2484437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Before coating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54712" y="2484437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After coating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4" name="Picture 13" descr="after_coating.pdf"/>
          <p:cNvPicPr>
            <a:picLocks noChangeAspect="1"/>
          </p:cNvPicPr>
          <p:nvPr/>
        </p:nvPicPr>
        <p:blipFill>
          <a:blip r:embed="rId3" cstate="print"/>
          <a:srcRect l="8904" r="10078"/>
          <a:stretch>
            <a:fillRect/>
          </a:stretch>
        </p:blipFill>
        <p:spPr>
          <a:xfrm>
            <a:off x="5573712" y="3511112"/>
            <a:ext cx="4038600" cy="3316725"/>
          </a:xfrm>
          <a:prstGeom prst="rect">
            <a:avLst/>
          </a:prstGeom>
        </p:spPr>
      </p:pic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1763712" y="3017836"/>
          <a:ext cx="1600200" cy="382137"/>
        </p:xfrm>
        <a:graphic>
          <a:graphicData uri="http://schemas.openxmlformats.org/presentationml/2006/ole">
            <p:oleObj spid="_x0000_s376835" name="Equation" r:id="rId4" imgW="850900" imgH="203200" progId="Equation.3">
              <p:embed/>
            </p:oleObj>
          </a:graphicData>
        </a:graphic>
      </p:graphicFrame>
      <p:graphicFrame>
        <p:nvGraphicFramePr>
          <p:cNvPr id="376836" name="Object 4"/>
          <p:cNvGraphicFramePr>
            <a:graphicFrameLocks noChangeAspect="1"/>
          </p:cNvGraphicFramePr>
          <p:nvPr/>
        </p:nvGraphicFramePr>
        <p:xfrm>
          <a:off x="6616699" y="3017837"/>
          <a:ext cx="1624013" cy="382587"/>
        </p:xfrm>
        <a:graphic>
          <a:graphicData uri="http://schemas.openxmlformats.org/presentationml/2006/ole">
            <p:oleObj spid="_x0000_s376836" name="Equation" r:id="rId5" imgW="863600" imgH="203200" progId="Equation.3">
              <p:embed/>
            </p:oleObj>
          </a:graphicData>
        </a:graphic>
      </p:graphicFrame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19</a:t>
            </a:fld>
            <a:endParaRPr lang="en-US"/>
          </a:p>
        </p:txBody>
      </p:sp>
      <p:pic>
        <p:nvPicPr>
          <p:cNvPr id="12" name="Picture 11" descr="before_coating.pdf"/>
          <p:cNvPicPr>
            <a:picLocks noChangeAspect="1"/>
          </p:cNvPicPr>
          <p:nvPr/>
        </p:nvPicPr>
        <p:blipFill>
          <a:blip r:embed="rId6" cstate="print"/>
          <a:srcRect l="9393" r="10763"/>
          <a:stretch>
            <a:fillRect/>
          </a:stretch>
        </p:blipFill>
        <p:spPr>
          <a:xfrm>
            <a:off x="773112" y="3462337"/>
            <a:ext cx="4038600" cy="3365500"/>
          </a:xfrm>
          <a:prstGeom prst="rect">
            <a:avLst/>
          </a:prstGeom>
        </p:spPr>
      </p:pic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512" y="884237"/>
            <a:ext cx="8254800" cy="79344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6912" y="1940887"/>
            <a:ext cx="8686800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  <a:buClr>
                <a:srgbClr val="000090"/>
              </a:buClr>
              <a:buFont typeface="Wingdings" charset="2"/>
              <a:buChar char="§"/>
            </a:pPr>
            <a:r>
              <a:rPr lang="en-US" sz="2400" dirty="0" smtClean="0"/>
              <a:t> Mirror distortions and thermal effects need to be better understood to increase the sensitivity of the detectors.</a:t>
            </a:r>
          </a:p>
          <a:p>
            <a:pPr>
              <a:spcAft>
                <a:spcPts val="3000"/>
              </a:spcAft>
              <a:buClr>
                <a:srgbClr val="000090"/>
              </a:buClr>
              <a:buFont typeface="Wingdings" charset="2"/>
              <a:buChar char="§"/>
            </a:pPr>
            <a:r>
              <a:rPr lang="en-US" sz="2400" dirty="0" smtClean="0"/>
              <a:t> We have developed the analytic and simulation tools needed to analyze these effects.</a:t>
            </a:r>
          </a:p>
          <a:p>
            <a:pPr>
              <a:spcAft>
                <a:spcPts val="3000"/>
              </a:spcAft>
              <a:buClr>
                <a:srgbClr val="000090"/>
              </a:buClr>
              <a:buFont typeface="Wingdings" charset="2"/>
              <a:buChar char="§"/>
            </a:pPr>
            <a:r>
              <a:rPr lang="en-US" sz="2400" dirty="0" smtClean="0"/>
              <a:t> Our next step is to help characterize the mirror distortions for Advanced LIGO commissioning.</a:t>
            </a:r>
          </a:p>
          <a:p>
            <a:pPr>
              <a:spcAft>
                <a:spcPts val="3000"/>
              </a:spcAft>
              <a:buClr>
                <a:srgbClr val="000090"/>
              </a:buClr>
              <a:buFont typeface="Wingdings" charset="2"/>
              <a:buChar char="§"/>
            </a:pPr>
            <a:r>
              <a:rPr lang="en-US" sz="2400" dirty="0" smtClean="0"/>
              <a:t> Finally these tools and experience can be used to derive mirror requirements for future detectors, such as ET.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20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512" y="3475037"/>
            <a:ext cx="8254800" cy="79344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Thank you for listening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21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3973512" y="1646237"/>
            <a:ext cx="5562600" cy="2362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040312" y="4160837"/>
            <a:ext cx="3505200" cy="2667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73112" y="1874837"/>
            <a:ext cx="2819400" cy="4800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240" y="731837"/>
            <a:ext cx="8254800" cy="79344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Other examples</a:t>
            </a:r>
            <a:endParaRPr lang="en-US" b="1" dirty="0"/>
          </a:p>
        </p:txBody>
      </p:sp>
      <p:pic>
        <p:nvPicPr>
          <p:cNvPr id="7" name="Content Placeholder 6" descr="FFT_LG33_circulating_field.pd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1708" t="-35" r="6016" b="70"/>
          <a:stretch>
            <a:fillRect/>
          </a:stretch>
        </p:blipFill>
        <p:spPr>
          <a:xfrm>
            <a:off x="925512" y="2332037"/>
            <a:ext cx="2492302" cy="1799994"/>
          </a:xfrm>
        </p:spPr>
      </p:pic>
      <p:pic>
        <p:nvPicPr>
          <p:cNvPr id="9" name="Picture 8" descr="finesse_LG33_circulating_field.pdf"/>
          <p:cNvPicPr>
            <a:picLocks noChangeAspect="1"/>
          </p:cNvPicPr>
          <p:nvPr/>
        </p:nvPicPr>
        <p:blipFill>
          <a:blip r:embed="rId3" cstate="print"/>
          <a:srcRect l="2774" r="5697"/>
          <a:stretch>
            <a:fillRect/>
          </a:stretch>
        </p:blipFill>
        <p:spPr>
          <a:xfrm>
            <a:off x="925512" y="4465637"/>
            <a:ext cx="2514600" cy="1828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25512" y="1874837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LG</a:t>
            </a:r>
            <a:r>
              <a:rPr lang="en-US" b="1" baseline="-25000" dirty="0" smtClean="0"/>
              <a:t>33</a:t>
            </a:r>
            <a:r>
              <a:rPr lang="en-US" b="1" dirty="0" smtClean="0"/>
              <a:t> with mirror maps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973512" y="1581705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Edge effects</a:t>
            </a:r>
            <a:endParaRPr lang="en-US" b="1" dirty="0"/>
          </a:p>
        </p:txBody>
      </p:sp>
      <p:pic>
        <p:nvPicPr>
          <p:cNvPr id="16" name="Picture 15" descr="zoom.pd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16512" y="4262885"/>
            <a:ext cx="3352800" cy="24887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73912" y="4922837"/>
            <a:ext cx="137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LG</a:t>
            </a:r>
            <a:r>
              <a:rPr lang="en-US" b="1" baseline="-25000" dirty="0" smtClean="0"/>
              <a:t>33</a:t>
            </a:r>
            <a:r>
              <a:rPr lang="en-US" b="1" dirty="0" smtClean="0"/>
              <a:t> in triangular cavities</a:t>
            </a:r>
            <a:endParaRPr lang="en-US" b="1" dirty="0"/>
          </a:p>
        </p:txBody>
      </p:sp>
      <p:pic>
        <p:nvPicPr>
          <p:cNvPr id="19" name="Picture 18" descr="HG01_split_15_Finesse.pdf"/>
          <p:cNvPicPr>
            <a:picLocks noChangeAspect="1"/>
          </p:cNvPicPr>
          <p:nvPr/>
        </p:nvPicPr>
        <p:blipFill>
          <a:blip r:embed="rId5" cstate="print"/>
          <a:srcRect t="6268" r="8349"/>
          <a:stretch>
            <a:fillRect/>
          </a:stretch>
        </p:blipFill>
        <p:spPr>
          <a:xfrm>
            <a:off x="6796941" y="1951037"/>
            <a:ext cx="2662971" cy="1752600"/>
          </a:xfrm>
          <a:prstGeom prst="rect">
            <a:avLst/>
          </a:prstGeom>
        </p:spPr>
      </p:pic>
      <p:pic>
        <p:nvPicPr>
          <p:cNvPr id="20" name="Picture 19" descr="HG01_split_FFT.pdf"/>
          <p:cNvPicPr>
            <a:picLocks noChangeAspect="1"/>
          </p:cNvPicPr>
          <p:nvPr/>
        </p:nvPicPr>
        <p:blipFill>
          <a:blip r:embed="rId6" cstate="print"/>
          <a:srcRect t="6268" r="9475"/>
          <a:stretch>
            <a:fillRect/>
          </a:stretch>
        </p:blipFill>
        <p:spPr>
          <a:xfrm>
            <a:off x="4049712" y="1951037"/>
            <a:ext cx="2667000" cy="177707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887912" y="3669883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FFT</a:t>
            </a:r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7631112" y="3627437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Finesse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1763712" y="4084637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FFT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1687512" y="6294437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Finesse</a:t>
            </a:r>
            <a:endParaRPr lang="en-US" sz="1600" dirty="0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22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Finesse available as open source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68312" y="2027237"/>
            <a:ext cx="8763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Main page: </a:t>
            </a:r>
            <a:r>
              <a:rPr lang="en-US" sz="2800" dirty="0" smtClean="0">
                <a:solidFill>
                  <a:srgbClr val="000000"/>
                </a:solidFill>
                <a:hlinkClick r:id="rId2"/>
              </a:rPr>
              <a:t>http://www.gwoptics.org/finesse/</a:t>
            </a:r>
            <a:endParaRPr lang="en-US" sz="2800" dirty="0" smtClean="0">
              <a:solidFill>
                <a:srgbClr val="000000"/>
              </a:solidFill>
            </a:endParaRPr>
          </a:p>
          <a:p>
            <a:pPr lvl="1">
              <a:buClr>
                <a:srgbClr val="FF0000"/>
              </a:buClr>
              <a:buSzPct val="150000"/>
              <a:buFont typeface="Lucida Grande"/>
              <a:buChar char="-"/>
            </a:pPr>
            <a:r>
              <a:rPr lang="en-US" sz="2400" dirty="0" smtClean="0">
                <a:solidFill>
                  <a:srgbClr val="000000"/>
                </a:solidFill>
              </a:rPr>
              <a:t> Executable</a:t>
            </a:r>
          </a:p>
          <a:p>
            <a:pPr lvl="1">
              <a:buClr>
                <a:srgbClr val="FF0000"/>
              </a:buClr>
              <a:buSzPct val="150000"/>
              <a:buFont typeface="Lucida Grande"/>
              <a:buChar char="-"/>
            </a:pPr>
            <a:r>
              <a:rPr lang="en-US" sz="2400" dirty="0" smtClean="0">
                <a:solidFill>
                  <a:srgbClr val="000000"/>
                </a:solidFill>
              </a:rPr>
              <a:t> Documentation</a:t>
            </a:r>
          </a:p>
          <a:p>
            <a:pPr lvl="1">
              <a:buClr>
                <a:srgbClr val="FF0000"/>
              </a:buClr>
              <a:buSzPct val="150000"/>
              <a:buFont typeface="Lucida Grande"/>
              <a:buChar char="-"/>
            </a:pPr>
            <a:r>
              <a:rPr lang="en-US" sz="2400" dirty="0" smtClean="0">
                <a:solidFill>
                  <a:srgbClr val="000000"/>
                </a:solidFill>
              </a:rPr>
              <a:t> Finesse examples</a:t>
            </a:r>
          </a:p>
          <a:p>
            <a:pPr lvl="1">
              <a:buClr>
                <a:srgbClr val="FF0000"/>
              </a:buClr>
              <a:buSzPct val="150000"/>
              <a:buFont typeface="Lucida Grande"/>
              <a:buChar char="-"/>
            </a:pP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Simtools</a:t>
            </a:r>
            <a:endParaRPr lang="en-US" sz="2400" dirty="0" smtClean="0">
              <a:solidFill>
                <a:srgbClr val="000000"/>
              </a:solidFill>
            </a:endParaRPr>
          </a:p>
          <a:p>
            <a:pPr lvl="1">
              <a:buClr>
                <a:srgbClr val="FF0000"/>
              </a:buClr>
              <a:buSzPct val="150000"/>
              <a:buFont typeface="Lucida Grande"/>
              <a:buChar char="-"/>
            </a:pPr>
            <a:r>
              <a:rPr lang="en-US" sz="2400" dirty="0" smtClean="0">
                <a:solidFill>
                  <a:srgbClr val="000000"/>
                </a:solidFill>
              </a:rPr>
              <a:t> Links to . . .</a:t>
            </a:r>
          </a:p>
          <a:p>
            <a:pPr>
              <a:buClr>
                <a:srgbClr val="000090"/>
              </a:buClr>
            </a:pPr>
            <a:endParaRPr lang="en-US" sz="2800" dirty="0" smtClean="0">
              <a:solidFill>
                <a:srgbClr val="000000"/>
              </a:solidFill>
            </a:endParaRPr>
          </a:p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800" dirty="0" smtClean="0">
                <a:solidFill>
                  <a:srgbClr val="000000"/>
                </a:solidFill>
              </a:rPr>
              <a:t> Source code: </a:t>
            </a:r>
            <a:r>
              <a:rPr lang="en-US" sz="2800" dirty="0" smtClean="0">
                <a:solidFill>
                  <a:srgbClr val="000000"/>
                </a:solidFill>
                <a:hlinkClick r:id="rId3"/>
              </a:rPr>
              <a:t>http://kvasir.sr.bham.ac.uk/redmine/projects/finesse</a:t>
            </a:r>
            <a:endParaRPr lang="en-US" sz="2800" dirty="0" smtClean="0">
              <a:solidFill>
                <a:srgbClr val="000000"/>
              </a:solidFill>
            </a:endParaRPr>
          </a:p>
          <a:p>
            <a:pPr lvl="1">
              <a:buClr>
                <a:srgbClr val="FF0000"/>
              </a:buClr>
              <a:buSzPct val="150000"/>
              <a:buFont typeface="Lucida Grande"/>
              <a:buChar char="-"/>
            </a:pPr>
            <a:r>
              <a:rPr lang="en-US" sz="2400" dirty="0" smtClean="0">
                <a:solidFill>
                  <a:srgbClr val="000000"/>
                </a:solidFill>
              </a:rPr>
              <a:t> Source code</a:t>
            </a:r>
          </a:p>
          <a:p>
            <a:pPr lvl="1">
              <a:buClr>
                <a:srgbClr val="FF0000"/>
              </a:buClr>
              <a:buSzPct val="150000"/>
              <a:buFont typeface="Lucida Grande"/>
              <a:buChar char="-"/>
            </a:pPr>
            <a:r>
              <a:rPr lang="en-US" sz="2400" dirty="0" smtClean="0">
                <a:solidFill>
                  <a:srgbClr val="000000"/>
                </a:solidFill>
              </a:rPr>
              <a:t> Forum</a:t>
            </a:r>
          </a:p>
          <a:p>
            <a:pPr lvl="1">
              <a:buClr>
                <a:srgbClr val="FF0000"/>
              </a:buClr>
              <a:buSzPct val="150000"/>
              <a:buFont typeface="Lucida Grande"/>
              <a:buChar char="-"/>
            </a:pPr>
            <a:r>
              <a:rPr lang="en-US" sz="2400" dirty="0" smtClean="0">
                <a:solidFill>
                  <a:srgbClr val="000000"/>
                </a:solidFill>
              </a:rPr>
              <a:t> Bug reports</a:t>
            </a:r>
            <a:endParaRPr lang="en-US" sz="28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07312" y="1874837"/>
            <a:ext cx="2032000" cy="2781300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23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LG</a:t>
            </a:r>
            <a:r>
              <a:rPr lang="en-US" b="1" baseline="-25000" dirty="0" smtClean="0"/>
              <a:t>33</a:t>
            </a:r>
            <a:r>
              <a:rPr lang="en-US" b="1" dirty="0" smtClean="0"/>
              <a:t> investigation: frequency splitting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rcRect l="4250" t="4104" r="2000"/>
          <a:stretch>
            <a:fillRect/>
          </a:stretch>
        </p:blipFill>
        <p:spPr>
          <a:xfrm>
            <a:off x="1154112" y="1522081"/>
            <a:ext cx="7848600" cy="5378907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24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b="1" dirty="0" err="1" smtClean="0"/>
              <a:t>Maxtem</a:t>
            </a:r>
            <a:endParaRPr lang="en-US" b="1" dirty="0"/>
          </a:p>
        </p:txBody>
      </p:sp>
      <p:pic>
        <p:nvPicPr>
          <p:cNvPr id="4" name="Picture 3" descr="impurity_vs_maxtem.pdf"/>
          <p:cNvPicPr>
            <a:picLocks noChangeAspect="1"/>
          </p:cNvPicPr>
          <p:nvPr/>
        </p:nvPicPr>
        <p:blipFill>
          <a:blip r:embed="rId2" cstate="print"/>
          <a:srcRect l="15653" t="8064" r="9994" b="49601"/>
          <a:stretch>
            <a:fillRect/>
          </a:stretch>
        </p:blipFill>
        <p:spPr>
          <a:xfrm>
            <a:off x="315912" y="1770563"/>
            <a:ext cx="6248400" cy="4604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45312" y="2789237"/>
            <a:ext cx="2667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400" dirty="0" smtClean="0"/>
              <a:t> Same results for different routines</a:t>
            </a:r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24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400" dirty="0" smtClean="0"/>
              <a:t> Don’t need high </a:t>
            </a:r>
            <a:r>
              <a:rPr lang="en-US" sz="2400" dirty="0" err="1" smtClean="0"/>
              <a:t>maxtem</a:t>
            </a:r>
            <a:r>
              <a:rPr lang="en-US" sz="2400" dirty="0" smtClean="0"/>
              <a:t> to achieve the right result</a:t>
            </a:r>
            <a:endParaRPr lang="en-US" sz="24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25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Describing effects of spatial distortions</a:t>
            </a:r>
            <a:endParaRPr lang="en-US" b="1" dirty="0"/>
          </a:p>
        </p:txBody>
      </p:sp>
      <p:pic>
        <p:nvPicPr>
          <p:cNvPr id="20" name="Content Placeholder 19" descr="winkler_n0.pdf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4058" t="2481" r="5376" b="22"/>
          <a:stretch>
            <a:fillRect/>
          </a:stretch>
        </p:blipFill>
        <p:spPr>
          <a:xfrm>
            <a:off x="5421312" y="3779837"/>
            <a:ext cx="4038600" cy="2895600"/>
          </a:xfrm>
        </p:spPr>
      </p:pic>
      <p:grpSp>
        <p:nvGrpSpPr>
          <p:cNvPr id="3" name="Group 6"/>
          <p:cNvGrpSpPr>
            <a:grpSpLocks noChangeAspect="1"/>
          </p:cNvGrpSpPr>
          <p:nvPr/>
        </p:nvGrpSpPr>
        <p:grpSpPr>
          <a:xfrm>
            <a:off x="315912" y="1646237"/>
            <a:ext cx="4800599" cy="2378059"/>
            <a:chOff x="773112" y="2127099"/>
            <a:chExt cx="8382000" cy="4243538"/>
          </a:xfrm>
        </p:grpSpPr>
        <p:grpSp>
          <p:nvGrpSpPr>
            <p:cNvPr id="4" name="Group 7"/>
            <p:cNvGrpSpPr>
              <a:grpSpLocks noChangeAspect="1"/>
            </p:cNvGrpSpPr>
            <p:nvPr/>
          </p:nvGrpSpPr>
          <p:grpSpPr>
            <a:xfrm>
              <a:off x="1063702" y="2127099"/>
              <a:ext cx="8091410" cy="4243538"/>
              <a:chOff x="2449512" y="1417637"/>
              <a:chExt cx="7631113" cy="3594449"/>
            </a:xfrm>
          </p:grpSpPr>
          <p:pic>
            <p:nvPicPr>
              <p:cNvPr id="15" name="Picture 14" descr="coupling_diagram.pdf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525712" y="1417637"/>
                <a:ext cx="7554913" cy="3594449"/>
              </a:xfrm>
              <a:prstGeom prst="rect">
                <a:avLst/>
              </a:prstGeom>
            </p:spPr>
          </p:pic>
          <p:sp>
            <p:nvSpPr>
              <p:cNvPr id="16" name="Rectangle 15"/>
              <p:cNvSpPr/>
              <p:nvPr/>
            </p:nvSpPr>
            <p:spPr>
              <a:xfrm>
                <a:off x="4735512" y="2255837"/>
                <a:ext cx="1295400" cy="60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49512" y="3551237"/>
                <a:ext cx="3581400" cy="60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" name="Picture 1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39533" y="4541837"/>
              <a:ext cx="1317356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8"/>
            <p:cNvPicPr>
              <a:picLocks noChangeAspect="1" noChangeArrowheads="1"/>
            </p:cNvPicPr>
            <p:nvPr/>
          </p:nvPicPr>
          <p:blipFill>
            <a:blip r:embed="rId6" cstate="print"/>
            <a:srcRect t="7204"/>
            <a:stretch>
              <a:fillRect/>
            </a:stretch>
          </p:blipFill>
          <p:spPr bwMode="auto">
            <a:xfrm>
              <a:off x="3339533" y="2789237"/>
              <a:ext cx="1308685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901133" y="3170238"/>
              <a:ext cx="2427215" cy="93106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0000" tIns="45000" rIns="90000" bIns="45000" compatLnSpc="0">
              <a:spAutoFit/>
            </a:bodyPr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r>
                <a:rPr lang="en-GB" sz="1400" b="0" i="0" u="none" strike="noStrike" kern="1200" dirty="0">
                  <a:ln>
                    <a:noFill/>
                  </a:ln>
                  <a:latin typeface="Arial" pitchFamily="18"/>
                  <a:ea typeface="Arial Unicode MS" pitchFamily="2"/>
                  <a:cs typeface="Tahoma" pitchFamily="2"/>
                </a:rPr>
                <a:t>Input</a:t>
              </a:r>
              <a:r>
                <a:rPr lang="en-GB" sz="1400" b="0" i="0" u="none" strike="noStrike" kern="1200" dirty="0" smtClean="0">
                  <a:ln>
                    <a:noFill/>
                  </a:ln>
                  <a:latin typeface="Arial" pitchFamily="18"/>
                  <a:ea typeface="Arial Unicode MS" pitchFamily="2"/>
                  <a:cs typeface="Tahoma" pitchFamily="2"/>
                </a:rPr>
                <a:t> </a:t>
              </a:r>
              <a:r>
                <a:rPr lang="en-GB" sz="1400" dirty="0" smtClean="0">
                  <a:latin typeface="Arial" pitchFamily="18"/>
                  <a:ea typeface="Arial Unicode MS" pitchFamily="2"/>
                  <a:cs typeface="Tahoma" pitchFamily="2"/>
                </a:rPr>
                <a:t>Gaussian</a:t>
              </a:r>
              <a:r>
                <a:rPr lang="en-GB" sz="1400" b="0" i="0" u="none" strike="noStrike" kern="1200" dirty="0" smtClean="0">
                  <a:ln>
                    <a:noFill/>
                  </a:ln>
                  <a:latin typeface="Arial" pitchFamily="18"/>
                  <a:ea typeface="Arial Unicode MS" pitchFamily="2"/>
                  <a:cs typeface="Tahoma" pitchFamily="2"/>
                </a:rPr>
                <a:t> </a:t>
              </a:r>
              <a:r>
                <a:rPr lang="en-GB" sz="1400" b="0" i="0" u="none" strike="noStrike" kern="1200" dirty="0">
                  <a:ln>
                    <a:noFill/>
                  </a:ln>
                  <a:latin typeface="Arial" pitchFamily="18"/>
                  <a:ea typeface="Arial Unicode MS" pitchFamily="2"/>
                  <a:cs typeface="Tahoma" pitchFamily="2"/>
                </a:rPr>
                <a:t>beam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73112" y="4770440"/>
              <a:ext cx="2795020" cy="93106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0000" tIns="45000" rIns="90000" bIns="45000" compatLnSpc="0">
              <a:spAutoFit/>
            </a:bodyPr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r>
                <a:rPr lang="en-GB" sz="1400" dirty="0" smtClean="0">
                  <a:latin typeface="Arial" pitchFamily="18"/>
                  <a:ea typeface="Arial Unicode MS" pitchFamily="2"/>
                  <a:cs typeface="Tahoma" pitchFamily="2"/>
                </a:rPr>
                <a:t>Distorted o</a:t>
              </a:r>
              <a:r>
                <a:rPr lang="en-GB" sz="1400" b="0" i="0" u="none" strike="noStrike" kern="1200" dirty="0" smtClean="0">
                  <a:ln>
                    <a:noFill/>
                  </a:ln>
                  <a:latin typeface="Arial" pitchFamily="18"/>
                  <a:ea typeface="Arial Unicode MS" pitchFamily="2"/>
                  <a:cs typeface="Tahoma" pitchFamily="2"/>
                </a:rPr>
                <a:t>utput </a:t>
              </a:r>
            </a:p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r>
                <a:rPr lang="en-GB" sz="1400" b="0" i="0" u="none" strike="noStrike" kern="1200" dirty="0" smtClean="0">
                  <a:ln>
                    <a:noFill/>
                  </a:ln>
                  <a:latin typeface="Arial" pitchFamily="18"/>
                  <a:ea typeface="Arial Unicode MS" pitchFamily="2"/>
                  <a:cs typeface="Tahoma" pitchFamily="2"/>
                </a:rPr>
                <a:t>beam</a:t>
              </a:r>
              <a:endParaRPr lang="en-GB" sz="1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Tahoma" pitchFamily="2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87911" y="2941636"/>
              <a:ext cx="1981202" cy="49429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Input beam</a:t>
              </a:r>
              <a:endParaRPr lang="en-US" sz="1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345113" y="4541835"/>
              <a:ext cx="1981202" cy="49429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Output beam</a:t>
              </a:r>
              <a:endParaRPr lang="en-US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68912" y="1646237"/>
            <a:ext cx="44958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</a:pPr>
            <a:r>
              <a:rPr lang="en-US" dirty="0" smtClean="0"/>
              <a:t> We are interested in how distortions affect the shape of the beam.  </a:t>
            </a:r>
          </a:p>
          <a:p>
            <a:pPr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</a:pPr>
            <a:r>
              <a:rPr lang="en-US" dirty="0" smtClean="0"/>
              <a:t> The coupling from one mode to another is described via coupling coefficients: </a:t>
            </a:r>
          </a:p>
        </p:txBody>
      </p:sp>
      <p:graphicFrame>
        <p:nvGraphicFramePr>
          <p:cNvPr id="364546" name="Object 2"/>
          <p:cNvGraphicFramePr>
            <a:graphicFrameLocks noChangeAspect="1"/>
          </p:cNvGraphicFramePr>
          <p:nvPr/>
        </p:nvGraphicFramePr>
        <p:xfrm>
          <a:off x="5649912" y="3094037"/>
          <a:ext cx="3810950" cy="457200"/>
        </p:xfrm>
        <a:graphic>
          <a:graphicData uri="http://schemas.openxmlformats.org/presentationml/2006/ole">
            <p:oleObj spid="_x0000_s385026" name="Equation" r:id="rId7" imgW="2324100" imgH="279400" progId="Equation.3">
              <p:embed/>
            </p:oleObj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315912" y="4237037"/>
            <a:ext cx="4876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dirty="0" smtClean="0"/>
              <a:t> Approximation of scattering into higher order modes described by Winkler [1]</a:t>
            </a:r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dirty="0" smtClean="0"/>
          </a:p>
          <a:p>
            <a:pPr>
              <a:buClr>
                <a:srgbClr val="000090"/>
              </a:buClr>
            </a:pPr>
            <a:r>
              <a:rPr lang="en-US" sz="1400" dirty="0" err="1" smtClean="0"/>
              <a:t>Λ</a:t>
            </a:r>
            <a:r>
              <a:rPr lang="en-US" sz="1400" dirty="0" smtClean="0"/>
              <a:t> the spatial wavelength, </a:t>
            </a:r>
            <a:r>
              <a:rPr lang="en-US" sz="1400" dirty="0" err="1" smtClean="0"/>
              <a:t>w</a:t>
            </a:r>
            <a:r>
              <a:rPr lang="en-US" sz="1400" dirty="0" smtClean="0"/>
              <a:t> the beam spot size and A the amplitude of the distortion.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3512" y="6596260"/>
            <a:ext cx="556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[1] </a:t>
            </a:r>
            <a:r>
              <a:rPr lang="en-US" sz="1400" dirty="0" err="1" smtClean="0"/>
              <a:t>Winler</a:t>
            </a:r>
            <a:r>
              <a:rPr lang="en-US" sz="1400" dirty="0" smtClean="0"/>
              <a:t> et al, </a:t>
            </a:r>
            <a:r>
              <a:rPr lang="en-US" sz="1400" i="1" dirty="0" smtClean="0"/>
              <a:t>Light scattering described in the mode picture</a:t>
            </a:r>
            <a:r>
              <a:rPr lang="en-US" sz="1400" dirty="0" smtClean="0"/>
              <a:t>, 1994</a:t>
            </a:r>
            <a:endParaRPr lang="en-US" sz="1400" dirty="0"/>
          </a:p>
        </p:txBody>
      </p:sp>
      <p:graphicFrame>
        <p:nvGraphicFramePr>
          <p:cNvPr id="364547" name="Object 3"/>
          <p:cNvGraphicFramePr>
            <a:graphicFrameLocks noChangeAspect="1"/>
          </p:cNvGraphicFramePr>
          <p:nvPr/>
        </p:nvGraphicFramePr>
        <p:xfrm>
          <a:off x="468312" y="5075237"/>
          <a:ext cx="2084522" cy="457200"/>
        </p:xfrm>
        <a:graphic>
          <a:graphicData uri="http://schemas.openxmlformats.org/presentationml/2006/ole">
            <p:oleObj spid="_x0000_s385027" name="Equation" r:id="rId8" imgW="1041400" imgH="228600" progId="Equation.3">
              <p:embed/>
            </p:oleObj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/>
        </p:nvGraphicFramePr>
        <p:xfrm>
          <a:off x="2906712" y="4846637"/>
          <a:ext cx="1701800" cy="838200"/>
        </p:xfrm>
        <a:graphic>
          <a:graphicData uri="http://schemas.openxmlformats.org/presentationml/2006/ole">
            <p:oleObj spid="_x0000_s385028" name="Equation" r:id="rId9" imgW="850900" imgH="419100" progId="Equation.3">
              <p:embed/>
            </p:oleObj>
          </a:graphicData>
        </a:graphic>
      </p:graphicFrame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26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Coupling approximation for LG</a:t>
            </a:r>
            <a:r>
              <a:rPr lang="en-US" b="1" baseline="-25000" dirty="0" smtClean="0"/>
              <a:t>33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pic>
        <p:nvPicPr>
          <p:cNvPr id="10" name="Content Placeholder 9" descr="winkler_n3.pd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3418" t="942" r="4308" b="1371"/>
          <a:stretch>
            <a:fillRect/>
          </a:stretch>
        </p:blipFill>
        <p:spPr>
          <a:xfrm>
            <a:off x="468312" y="1646237"/>
            <a:ext cx="4191000" cy="2949222"/>
          </a:xfrm>
        </p:spPr>
      </p:pic>
      <p:pic>
        <p:nvPicPr>
          <p:cNvPr id="8" name="Picture 7" descr="winkler_n9.pdf"/>
          <p:cNvPicPr>
            <a:picLocks noChangeAspect="1"/>
          </p:cNvPicPr>
          <p:nvPr/>
        </p:nvPicPr>
        <p:blipFill>
          <a:blip r:embed="rId3" cstate="print"/>
          <a:srcRect l="4207" t="4118" r="5382"/>
          <a:stretch>
            <a:fillRect/>
          </a:stretch>
        </p:blipFill>
        <p:spPr>
          <a:xfrm>
            <a:off x="5726112" y="3856037"/>
            <a:ext cx="4141447" cy="292231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20912" y="2408237"/>
            <a:ext cx="1219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</a:rPr>
              <a:t>n</a:t>
            </a:r>
            <a:r>
              <a:rPr lang="en-US" sz="3200" b="1" dirty="0" smtClean="0">
                <a:solidFill>
                  <a:schemeClr val="bg1"/>
                </a:solidFill>
              </a:rPr>
              <a:t> = 3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31112" y="4541837"/>
            <a:ext cx="1219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</a:rPr>
              <a:t>n</a:t>
            </a:r>
            <a:r>
              <a:rPr lang="en-US" sz="3200" b="1" dirty="0" smtClean="0">
                <a:solidFill>
                  <a:schemeClr val="bg1"/>
                </a:solidFill>
              </a:rPr>
              <a:t> = 9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3" name="Text Placeholder 3"/>
          <p:cNvSpPr txBox="1">
            <a:spLocks/>
          </p:cNvSpPr>
          <p:nvPr/>
        </p:nvSpPr>
        <p:spPr>
          <a:xfrm>
            <a:off x="5040312" y="1919841"/>
            <a:ext cx="4648200" cy="1568764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Verdana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MS Gothic" pitchFamily="49"/>
                <a:cs typeface="MS Gothic" pitchFamily="49"/>
              </a:defRPr>
            </a:lvl2pPr>
            <a:lvl3pPr marL="742680" marR="0" lvl="2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Verdana" pitchFamily="34"/>
              <a:buChar char="●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Arial" pitchFamily="50"/>
                <a:cs typeface="Arial" pitchFamily="50"/>
              </a:defRPr>
            </a:lvl3pPr>
            <a:lvl4pPr marL="742680" marR="0" lvl="3" indent="-285480" algn="l" rtl="0" hangingPunct="0">
              <a:lnSpc>
                <a:spcPct val="100000"/>
              </a:lnSpc>
              <a:spcBef>
                <a:spcPts val="123001"/>
              </a:spcBef>
              <a:spcAft>
                <a:spcPts val="0"/>
              </a:spcAft>
              <a:buClr>
                <a:srgbClr val="000000"/>
              </a:buClr>
              <a:buSzPct val="25000"/>
              <a:buChar char="●"/>
              <a:tabLst>
                <a:tab pos="742680" algn="l"/>
                <a:tab pos="914040" algn="l"/>
                <a:tab pos="1828439" algn="l"/>
                <a:tab pos="2742840" algn="l"/>
                <a:tab pos="3657240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  <a:defRPr lang="en-GB" sz="2400" b="1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Arial" pitchFamily="50"/>
                <a:cs typeface="Arial" pitchFamily="50"/>
              </a:defRPr>
            </a:lvl4pPr>
            <a:lvl5pPr marL="0" marR="0" lvl="4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5pPr>
            <a:lvl6pPr marL="0" marR="0" lvl="5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6pPr>
            <a:lvl7pPr marL="0" marR="0" lvl="6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7pPr>
            <a:lvl8pPr marL="0" marR="0" lvl="7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8pPr>
            <a:lvl9pPr marL="0" marR="0" lvl="8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  <a:defRPr/>
            </a:pPr>
            <a:r>
              <a:rPr lang="en-US" sz="1800" dirty="0" smtClean="0">
                <a:latin typeface="Arial" pitchFamily="2"/>
                <a:cs typeface="Arial" pitchFamily="2"/>
              </a:rPr>
              <a:t> Winkler coupling adapted for incident modes other than </a:t>
            </a:r>
            <a:r>
              <a:rPr lang="en-US" sz="1800" dirty="0" err="1" smtClean="0">
                <a:latin typeface="Arial" pitchFamily="2"/>
                <a:cs typeface="Arial" pitchFamily="2"/>
              </a:rPr>
              <a:t>n</a:t>
            </a:r>
            <a:r>
              <a:rPr lang="en-US" sz="1800" dirty="0" smtClean="0">
                <a:latin typeface="Arial" pitchFamily="2"/>
                <a:cs typeface="Arial" pitchFamily="2"/>
              </a:rPr>
              <a:t> = 0.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  <a:defRPr/>
            </a:pPr>
            <a:r>
              <a:rPr lang="en-US" sz="1800" dirty="0" smtClean="0">
                <a:latin typeface="Arial" pitchFamily="2"/>
                <a:cs typeface="Arial" pitchFamily="2"/>
              </a:rPr>
              <a:t> Higher order HG modes show more opportunity for coupling.</a:t>
            </a:r>
          </a:p>
        </p:txBody>
      </p:sp>
      <p:sp>
        <p:nvSpPr>
          <p:cNvPr id="14" name="Text Placeholder 3"/>
          <p:cNvSpPr txBox="1">
            <a:spLocks/>
          </p:cNvSpPr>
          <p:nvPr/>
        </p:nvSpPr>
        <p:spPr>
          <a:xfrm>
            <a:off x="620712" y="4922837"/>
            <a:ext cx="4648200" cy="1568764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defPPr>
            <a:lvl1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MS Gothic" pitchFamily="49"/>
                <a:cs typeface="MS Gothic" pitchFamily="49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Verdana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MS Gothic" pitchFamily="49"/>
                <a:cs typeface="MS Gothic" pitchFamily="49"/>
              </a:defRPr>
            </a:lvl2pPr>
            <a:lvl3pPr marL="742680" marR="0" lvl="2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Verdana" pitchFamily="34"/>
              <a:buChar char="●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C0504D"/>
                </a:solidFill>
                <a:latin typeface="Verdana" pitchFamily="34"/>
                <a:ea typeface="Arial" pitchFamily="50"/>
                <a:cs typeface="Arial" pitchFamily="50"/>
              </a:defRPr>
            </a:lvl3pPr>
            <a:lvl4pPr marL="742680" marR="0" lvl="3" indent="-285480" algn="l" rtl="0" hangingPunct="0">
              <a:lnSpc>
                <a:spcPct val="100000"/>
              </a:lnSpc>
              <a:spcBef>
                <a:spcPts val="123001"/>
              </a:spcBef>
              <a:spcAft>
                <a:spcPts val="0"/>
              </a:spcAft>
              <a:buClr>
                <a:srgbClr val="000000"/>
              </a:buClr>
              <a:buSzPct val="25000"/>
              <a:buChar char="●"/>
              <a:tabLst>
                <a:tab pos="742680" algn="l"/>
                <a:tab pos="914040" algn="l"/>
                <a:tab pos="1828439" algn="l"/>
                <a:tab pos="2742840" algn="l"/>
                <a:tab pos="3657240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  <a:defRPr lang="en-GB" sz="2400" b="1" i="0" u="none" strike="noStrike" kern="1200" baseline="0">
                <a:ln>
                  <a:noFill/>
                </a:ln>
                <a:solidFill>
                  <a:srgbClr val="000000"/>
                </a:solidFill>
                <a:latin typeface="Verdana" pitchFamily="34"/>
                <a:ea typeface="Arial" pitchFamily="50"/>
                <a:cs typeface="Arial" pitchFamily="50"/>
              </a:defRPr>
            </a:lvl4pPr>
            <a:lvl5pPr marL="0" marR="0" lvl="4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5pPr>
            <a:lvl6pPr marL="0" marR="0" lvl="5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6pPr>
            <a:lvl7pPr marL="0" marR="0" lvl="6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7pPr>
            <a:lvl8pPr marL="0" marR="0" lvl="7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8pPr>
            <a:lvl9pPr marL="0" marR="0" lvl="8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 pitchFamily="34"/>
              <a:buChar char="•"/>
              <a:tabLst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Arial" pitchFamily="50"/>
                <a:cs typeface="Arial" pitchFamily="50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  <a:defRPr/>
            </a:pPr>
            <a:r>
              <a:rPr lang="en-US" sz="1800" dirty="0" smtClean="0">
                <a:latin typeface="Arial" pitchFamily="2"/>
                <a:cs typeface="Arial" pitchFamily="2"/>
              </a:rPr>
              <a:t> Not so suitable for analysis of LG modes.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0090"/>
              </a:buClr>
              <a:buFont typeface="Wingdings" charset="2"/>
              <a:buChar char="§"/>
              <a:defRPr/>
            </a:pPr>
            <a:r>
              <a:rPr lang="en-US" sz="1800" dirty="0" smtClean="0">
                <a:latin typeface="Arial" pitchFamily="2"/>
                <a:cs typeface="Arial" pitchFamily="2"/>
              </a:rPr>
              <a:t> Consider 2D distortions rather than 1D to try and identify ‘bad’ shapes for order 9 modes.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27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25512" y="2941637"/>
            <a:ext cx="8254800" cy="137160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ctr" compatLnSpc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499"/>
              </a:buClr>
              <a:buSzPct val="100000"/>
              <a:buFont typeface="Verdana" pitchFamily="34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800" b="1" dirty="0" smtClean="0">
                <a:solidFill>
                  <a:srgbClr val="0F0499"/>
                </a:solidFill>
                <a:latin typeface="Verdana" pitchFamily="34"/>
                <a:ea typeface="MS Gothic" pitchFamily="49"/>
              </a:rPr>
              <a:t>What are mirror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0499"/>
                </a:solidFill>
                <a:effectLst/>
                <a:uLnTx/>
                <a:uFillTx/>
                <a:latin typeface="Verdana" pitchFamily="34"/>
                <a:ea typeface="MS Gothic" pitchFamily="49"/>
              </a:rPr>
              <a:t> surface distortions?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63029893-9ED5-4B82-B2F5-4CB319F055C7}" type="slidenum">
              <a:rPr lang="en-US" smtClean="0"/>
              <a:pPr lvl="0"/>
              <a:t>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Mirror surface distortions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2112" y="1874837"/>
            <a:ext cx="922020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200" dirty="0" smtClean="0"/>
              <a:t> The deviation of a mirror surface from an ideal surface can be divided into different categories:</a:t>
            </a:r>
          </a:p>
          <a:p>
            <a:pPr>
              <a:buClr>
                <a:srgbClr val="000090"/>
              </a:buClr>
            </a:pPr>
            <a:endParaRPr lang="en-US" sz="1200" dirty="0" smtClean="0"/>
          </a:p>
          <a:p>
            <a:pPr marL="971550" lvl="1" indent="-514350">
              <a:buClr>
                <a:srgbClr val="000090"/>
              </a:buClr>
              <a:buFont typeface="+mj-lt"/>
              <a:buAutoNum type="arabicPeriod"/>
            </a:pPr>
            <a:r>
              <a:rPr lang="en-US" sz="2000" dirty="0" smtClean="0"/>
              <a:t> Measured deviation from perfect sphere.</a:t>
            </a:r>
          </a:p>
          <a:p>
            <a:pPr marL="971550" lvl="1" indent="-514350">
              <a:buClr>
                <a:srgbClr val="000090"/>
              </a:buClr>
              <a:buFont typeface="+mj-lt"/>
              <a:buAutoNum type="arabicPeriod"/>
            </a:pPr>
            <a:r>
              <a:rPr lang="en-US" sz="2000" dirty="0" smtClean="0"/>
              <a:t> Environmental effects (thermal effects, gravity sag etc).</a:t>
            </a:r>
          </a:p>
          <a:p>
            <a:pPr marL="971550" lvl="1" indent="-514350">
              <a:buClr>
                <a:srgbClr val="000090"/>
              </a:buClr>
              <a:buFont typeface="+mj-lt"/>
              <a:buAutoNum type="arabicPeriod"/>
            </a:pPr>
            <a:r>
              <a:rPr lang="en-US" sz="2000" dirty="0" smtClean="0"/>
              <a:t> Scratches and point defects.</a:t>
            </a:r>
          </a:p>
          <a:p>
            <a:pPr marL="971550" lvl="1" indent="-514350">
              <a:buClr>
                <a:srgbClr val="000090"/>
              </a:buClr>
            </a:pPr>
            <a:endParaRPr lang="en-US" sz="20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200" dirty="0" smtClean="0"/>
              <a:t> Our aim is to model realistic mirror surfaces and understand the effect these will have on the detectors.</a:t>
            </a:r>
          </a:p>
          <a:p>
            <a:pPr>
              <a:buClr>
                <a:srgbClr val="000090"/>
              </a:buClr>
            </a:pPr>
            <a:endParaRPr lang="en-US" sz="2000" dirty="0" smtClean="0"/>
          </a:p>
          <a:p>
            <a:pPr lvl="1">
              <a:buClr>
                <a:srgbClr val="000090"/>
              </a:buClr>
              <a:buFont typeface="Lucida Grande"/>
              <a:buChar char="-"/>
            </a:pPr>
            <a:r>
              <a:rPr lang="en-US" sz="2200" b="1" dirty="0" smtClean="0">
                <a:solidFill>
                  <a:srgbClr val="FF0000"/>
                </a:solidFill>
              </a:rPr>
              <a:t> Simulations for Advanced LIGO commissioning.</a:t>
            </a:r>
          </a:p>
          <a:p>
            <a:pPr lvl="1">
              <a:buClr>
                <a:srgbClr val="000090"/>
              </a:buClr>
            </a:pPr>
            <a:endParaRPr lang="en-US" sz="1000" dirty="0" smtClean="0">
              <a:solidFill>
                <a:srgbClr val="FF0000"/>
              </a:solidFill>
            </a:endParaRPr>
          </a:p>
          <a:p>
            <a:pPr lvl="1">
              <a:buClr>
                <a:srgbClr val="000090"/>
              </a:buClr>
              <a:buFont typeface="Lucida Grande"/>
              <a:buChar char="-"/>
            </a:pPr>
            <a:r>
              <a:rPr lang="en-US" sz="2200" b="1" dirty="0" smtClean="0">
                <a:solidFill>
                  <a:srgbClr val="0000FF"/>
                </a:solidFill>
              </a:rPr>
              <a:t> Derivation of requirements for future detectors. 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4278312" y="4389437"/>
            <a:ext cx="5638800" cy="2438400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etm08_r1.pdf"/>
          <p:cNvPicPr>
            <a:picLocks noChangeAspect="1"/>
          </p:cNvPicPr>
          <p:nvPr/>
        </p:nvPicPr>
        <p:blipFill>
          <a:blip r:embed="rId3" cstate="print"/>
          <a:srcRect l="9803" r="9727"/>
          <a:stretch>
            <a:fillRect/>
          </a:stretch>
        </p:blipFill>
        <p:spPr>
          <a:xfrm>
            <a:off x="11112" y="1646237"/>
            <a:ext cx="3019668" cy="24989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240" y="808037"/>
            <a:ext cx="8254800" cy="79344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Advanced LIGO mirror maps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430712" y="1722437"/>
            <a:ext cx="53340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1900" dirty="0" smtClean="0"/>
              <a:t> Measured mirror maps representing mirrors from the Advanced LIGO project are now available (</a:t>
            </a:r>
            <a:r>
              <a:rPr lang="en-US" sz="1900" dirty="0" err="1" smtClean="0"/>
              <a:t>GariLynn</a:t>
            </a:r>
            <a:r>
              <a:rPr lang="en-US" sz="1900" dirty="0" smtClean="0"/>
              <a:t> Billingsley). </a:t>
            </a:r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19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1900" dirty="0" smtClean="0"/>
              <a:t> High quality polishing results in extremely low </a:t>
            </a:r>
            <a:r>
              <a:rPr lang="en-US" sz="1900" dirty="0" err="1" smtClean="0"/>
              <a:t>rms</a:t>
            </a:r>
            <a:r>
              <a:rPr lang="en-US" sz="1900" dirty="0" smtClean="0"/>
              <a:t> figure error.</a:t>
            </a:r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19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1900" dirty="0" smtClean="0"/>
              <a:t> The mirror maps can be used easily in simulations.   </a:t>
            </a:r>
            <a:endParaRPr lang="en-US" sz="1900" dirty="0"/>
          </a:p>
        </p:txBody>
      </p:sp>
      <p:pic>
        <p:nvPicPr>
          <p:cNvPr id="14" name="Content Placeholder 13" descr="etm08_zoom_map.pdf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rcRect l="11962" t="5046" r="9434" b="23"/>
          <a:stretch>
            <a:fillRect/>
          </a:stretch>
        </p:blipFill>
        <p:spPr>
          <a:xfrm>
            <a:off x="1230312" y="4389437"/>
            <a:ext cx="2842054" cy="2286000"/>
          </a:xfrm>
        </p:spPr>
      </p:pic>
      <p:sp>
        <p:nvSpPr>
          <p:cNvPr id="8" name="TextBox 7"/>
          <p:cNvSpPr txBox="1"/>
          <p:nvPr/>
        </p:nvSpPr>
        <p:spPr>
          <a:xfrm>
            <a:off x="4278312" y="4389437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Mirror maps</a:t>
            </a:r>
            <a:endParaRPr lang="en-US" b="1" dirty="0"/>
          </a:p>
        </p:txBody>
      </p:sp>
      <p:pic>
        <p:nvPicPr>
          <p:cNvPr id="9" name="Content Placeholder 6" descr="etm08_center.pdf"/>
          <p:cNvPicPr>
            <a:picLocks noGrp="1" noChangeAspect="1"/>
          </p:cNvPicPr>
          <p:nvPr>
            <p:ph sz="half" idx="1"/>
          </p:nvPr>
        </p:nvPicPr>
        <p:blipFill>
          <a:blip r:embed="rId5" cstate="print"/>
          <a:srcRect l="10253" t="5002" r="9434" b="-26"/>
          <a:stretch>
            <a:fillRect/>
          </a:stretch>
        </p:blipFill>
        <p:spPr>
          <a:xfrm>
            <a:off x="8901166" y="4618037"/>
            <a:ext cx="939746" cy="739800"/>
          </a:xfrm>
        </p:spPr>
      </p:pic>
      <p:pic>
        <p:nvPicPr>
          <p:cNvPr id="12" name="Content Placeholder 7" descr="etm08_apeture.pdf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rcRect l="10249" t="5151" r="11174" b="138"/>
          <a:stretch>
            <a:fillRect/>
          </a:stretch>
        </p:blipFill>
        <p:spPr>
          <a:xfrm>
            <a:off x="8901021" y="5767038"/>
            <a:ext cx="939891" cy="755999"/>
          </a:xfrm>
        </p:spPr>
      </p:pic>
      <p:sp>
        <p:nvSpPr>
          <p:cNvPr id="13" name="TextBox 12"/>
          <p:cNvSpPr txBox="1"/>
          <p:nvPr/>
        </p:nvSpPr>
        <p:spPr>
          <a:xfrm>
            <a:off x="4354512" y="4770437"/>
            <a:ext cx="2286000" cy="1962075"/>
          </a:xfrm>
          <a:prstGeom prst="rect">
            <a:avLst/>
          </a:prstGeom>
          <a:solidFill>
            <a:srgbClr val="FFFFFF">
              <a:alpha val="75000"/>
            </a:srgbClr>
          </a:solidFill>
          <a:ln w="9525" cap="flat" cmpd="sng" algn="ctr">
            <a:solidFill>
              <a:schemeClr val="tx1">
                <a:alpha val="51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1350" dirty="0" smtClean="0"/>
              <a:t> The term ‘mirror map` refers to a grid of data describing an optical property over the surface of a mirror.</a:t>
            </a:r>
          </a:p>
          <a:p>
            <a:pPr>
              <a:buClr>
                <a:srgbClr val="000090"/>
              </a:buClr>
            </a:pPr>
            <a:endParaRPr lang="en-US" sz="135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1350" dirty="0" smtClean="0"/>
              <a:t> Different types of mirror map: phase (surface height) maps, absorption maps and reflectivity maps.</a:t>
            </a:r>
          </a:p>
        </p:txBody>
      </p:sp>
      <p:sp>
        <p:nvSpPr>
          <p:cNvPr id="15" name="Oval 14"/>
          <p:cNvSpPr>
            <a:spLocks/>
          </p:cNvSpPr>
          <p:nvPr/>
        </p:nvSpPr>
        <p:spPr>
          <a:xfrm>
            <a:off x="803664" y="2332037"/>
            <a:ext cx="1148448" cy="1101132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 rot="16200000" flipH="1">
            <a:off x="-26988" y="3970338"/>
            <a:ext cx="2438400" cy="685799"/>
          </a:xfrm>
          <a:prstGeom prst="line">
            <a:avLst/>
          </a:prstGeom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6200000" flipH="1">
            <a:off x="1497009" y="3132135"/>
            <a:ext cx="2286002" cy="1447802"/>
          </a:xfrm>
          <a:prstGeom prst="line">
            <a:avLst/>
          </a:prstGeom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926512" y="5303837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Phase map</a:t>
            </a:r>
            <a:endParaRPr lang="en-US" sz="12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8774112" y="6474638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Aperture map</a:t>
            </a:r>
            <a:endParaRPr lang="en-US" sz="12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792912" y="4465637"/>
            <a:ext cx="1981200" cy="1200329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solidFill>
              <a:srgbClr val="000000">
                <a:alpha val="50000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1200" dirty="0" smtClean="0"/>
              <a:t> </a:t>
            </a:r>
            <a:r>
              <a:rPr lang="en-US" sz="1200" b="1" dirty="0" smtClean="0"/>
              <a:t>Phase maps</a:t>
            </a:r>
            <a:r>
              <a:rPr lang="en-US" sz="1200" dirty="0" smtClean="0"/>
              <a:t>:</a:t>
            </a:r>
          </a:p>
          <a:p>
            <a:pPr>
              <a:buClr>
                <a:srgbClr val="000090"/>
              </a:buClr>
              <a:buFontTx/>
              <a:buChar char="-"/>
            </a:pPr>
            <a:r>
              <a:rPr lang="en-US" sz="1200" dirty="0" smtClean="0"/>
              <a:t> Surface height data</a:t>
            </a:r>
          </a:p>
          <a:p>
            <a:pPr>
              <a:buClr>
                <a:srgbClr val="000090"/>
              </a:buClr>
              <a:buFontTx/>
              <a:buChar char="-"/>
            </a:pPr>
            <a:r>
              <a:rPr lang="en-US" sz="1200" dirty="0" smtClean="0"/>
              <a:t> Optical center (x</a:t>
            </a:r>
            <a:r>
              <a:rPr lang="en-US" sz="1200" baseline="-25000" dirty="0" smtClean="0"/>
              <a:t>0</a:t>
            </a:r>
            <a:r>
              <a:rPr lang="en-US" sz="1200" dirty="0" smtClean="0"/>
              <a:t>,y</a:t>
            </a:r>
            <a:r>
              <a:rPr lang="en-US" sz="1200" baseline="-25000" dirty="0" smtClean="0"/>
              <a:t>0</a:t>
            </a:r>
            <a:r>
              <a:rPr lang="en-US" sz="1200" dirty="0" smtClean="0"/>
              <a:t>)</a:t>
            </a:r>
          </a:p>
          <a:p>
            <a:pPr>
              <a:buClr>
                <a:srgbClr val="000090"/>
              </a:buClr>
              <a:buFontTx/>
              <a:buChar char="-"/>
            </a:pPr>
            <a:r>
              <a:rPr lang="en-US" sz="1200" dirty="0" smtClean="0"/>
              <a:t> Scaling of </a:t>
            </a:r>
            <a:r>
              <a:rPr lang="en-US" sz="1200" dirty="0" err="1" smtClean="0"/>
              <a:t>x</a:t>
            </a:r>
            <a:r>
              <a:rPr lang="en-US" sz="1200" dirty="0" smtClean="0"/>
              <a:t>- and y-axis</a:t>
            </a:r>
          </a:p>
          <a:p>
            <a:pPr>
              <a:buClr>
                <a:srgbClr val="000090"/>
              </a:buClr>
              <a:buFontTx/>
              <a:buChar char="-"/>
            </a:pPr>
            <a:r>
              <a:rPr lang="en-US" sz="1200" dirty="0" smtClean="0"/>
              <a:t> Points defined outside the mirror 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792912" y="5761037"/>
            <a:ext cx="1981200" cy="1015663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solidFill>
              <a:srgbClr val="000000">
                <a:alpha val="50000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1200" dirty="0" smtClean="0"/>
              <a:t> </a:t>
            </a:r>
            <a:r>
              <a:rPr lang="en-US" sz="1200" b="1" dirty="0" smtClean="0"/>
              <a:t>Aperture maps</a:t>
            </a:r>
            <a:r>
              <a:rPr lang="en-US" sz="1200" dirty="0" smtClean="0"/>
              <a:t>:</a:t>
            </a:r>
          </a:p>
          <a:p>
            <a:pPr>
              <a:buClr>
                <a:srgbClr val="000090"/>
              </a:buClr>
              <a:buFontTx/>
              <a:buChar char="-"/>
            </a:pPr>
            <a:r>
              <a:rPr lang="en-US" sz="1200" dirty="0" smtClean="0"/>
              <a:t> Absorption data (complete absorption outside aperture)</a:t>
            </a:r>
          </a:p>
          <a:p>
            <a:pPr>
              <a:buClr>
                <a:srgbClr val="000090"/>
              </a:buClr>
              <a:buFontTx/>
              <a:buChar char="-"/>
            </a:pPr>
            <a:r>
              <a:rPr lang="en-US" sz="1200" dirty="0" smtClean="0"/>
              <a:t> Optical center (x</a:t>
            </a:r>
            <a:r>
              <a:rPr lang="en-US" sz="1200" baseline="-25000" dirty="0" smtClean="0"/>
              <a:t>0</a:t>
            </a:r>
            <a:r>
              <a:rPr lang="en-US" sz="1200" dirty="0" smtClean="0"/>
              <a:t>,y</a:t>
            </a:r>
            <a:r>
              <a:rPr lang="en-US" sz="1200" baseline="-25000" dirty="0" smtClean="0"/>
              <a:t>0</a:t>
            </a:r>
            <a:r>
              <a:rPr lang="en-US" sz="1200" dirty="0" smtClean="0"/>
              <a:t>)</a:t>
            </a:r>
          </a:p>
          <a:p>
            <a:pPr>
              <a:buClr>
                <a:srgbClr val="000090"/>
              </a:buClr>
              <a:buFontTx/>
              <a:buChar char="-"/>
            </a:pPr>
            <a:r>
              <a:rPr lang="en-US" sz="1200" dirty="0" smtClean="0"/>
              <a:t> Scaling of </a:t>
            </a:r>
            <a:r>
              <a:rPr lang="en-US" sz="1200" dirty="0" err="1" smtClean="0"/>
              <a:t>x</a:t>
            </a:r>
            <a:r>
              <a:rPr lang="en-US" sz="1200" dirty="0" smtClean="0"/>
              <a:t>- and y-axis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06712" y="2484437"/>
            <a:ext cx="13065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aLIGO</a:t>
            </a:r>
            <a:r>
              <a:rPr lang="en-US" sz="1400" dirty="0" smtClean="0"/>
              <a:t> map ETM08: </a:t>
            </a:r>
          </a:p>
          <a:p>
            <a:pPr algn="ctr"/>
            <a:r>
              <a:rPr lang="en-US" sz="1400" dirty="0" smtClean="0"/>
              <a:t>central 30cm</a:t>
            </a:r>
          </a:p>
          <a:p>
            <a:pPr algn="ctr"/>
            <a:endParaRPr lang="en-US" sz="1400" dirty="0" smtClean="0"/>
          </a:p>
          <a:p>
            <a:pPr algn="ctr"/>
            <a:r>
              <a:rPr lang="en-US" sz="1400" dirty="0" err="1" smtClean="0"/>
              <a:t>rms</a:t>
            </a:r>
            <a:r>
              <a:rPr lang="en-US" sz="1400" dirty="0" smtClean="0"/>
              <a:t> = 0.52nm</a:t>
            </a:r>
            <a:endParaRPr lang="en-US" sz="1400" dirty="0"/>
          </a:p>
        </p:txBody>
      </p:sp>
      <p:sp>
        <p:nvSpPr>
          <p:cNvPr id="47" name="TextBox 46"/>
          <p:cNvSpPr txBox="1"/>
          <p:nvPr/>
        </p:nvSpPr>
        <p:spPr>
          <a:xfrm>
            <a:off x="0" y="5075237"/>
            <a:ext cx="13065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aLIGO</a:t>
            </a:r>
            <a:r>
              <a:rPr lang="en-US" sz="1400" dirty="0" smtClean="0"/>
              <a:t> map ETM08: </a:t>
            </a:r>
          </a:p>
          <a:p>
            <a:pPr algn="ctr"/>
            <a:r>
              <a:rPr lang="en-US" sz="1400" dirty="0" smtClean="0"/>
              <a:t>central 16cm</a:t>
            </a:r>
          </a:p>
          <a:p>
            <a:pPr algn="ctr"/>
            <a:endParaRPr lang="en-US" sz="1400" dirty="0" smtClean="0"/>
          </a:p>
          <a:p>
            <a:pPr algn="ctr"/>
            <a:r>
              <a:rPr lang="en-US" sz="1400" dirty="0" err="1" smtClean="0"/>
              <a:t>rms</a:t>
            </a:r>
            <a:r>
              <a:rPr lang="en-US" sz="1400" dirty="0" smtClean="0"/>
              <a:t> = 0.17nm</a:t>
            </a:r>
            <a:endParaRPr lang="en-US" sz="1400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239712" y="4084637"/>
            <a:ext cx="9601200" cy="274320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9712" y="1646237"/>
            <a:ext cx="9601200" cy="2286000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240" y="731837"/>
            <a:ext cx="8254800" cy="79344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Using mirror maps in simulations</a:t>
            </a:r>
            <a:endParaRPr lang="en-US" b="1" dirty="0"/>
          </a:p>
        </p:txBody>
      </p:sp>
      <p:pic>
        <p:nvPicPr>
          <p:cNvPr id="14" name="Content Placeholder 13" descr="FFT_setup.pdf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4913" t="17864" r="72659" b="11253"/>
          <a:stretch>
            <a:fillRect/>
          </a:stretch>
        </p:blipFill>
        <p:spPr>
          <a:xfrm>
            <a:off x="3668712" y="2056037"/>
            <a:ext cx="1125000" cy="1800000"/>
          </a:xfrm>
        </p:spPr>
      </p:pic>
      <p:pic>
        <p:nvPicPr>
          <p:cNvPr id="7" name="Picture 7" descr="etm08_c160.pdf"/>
          <p:cNvPicPr>
            <a:picLocks noChangeAspect="1"/>
          </p:cNvPicPr>
          <p:nvPr/>
        </p:nvPicPr>
        <p:blipFill>
          <a:blip r:embed="rId4" cstate="print"/>
          <a:srcRect l="14339" t="23793" r="14340" b="26816"/>
          <a:stretch>
            <a:fillRect/>
          </a:stretch>
        </p:blipFill>
        <p:spPr bwMode="auto">
          <a:xfrm>
            <a:off x="392112" y="4851102"/>
            <a:ext cx="1088571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39712" y="1646237"/>
            <a:ext cx="1535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FFT codes</a:t>
            </a:r>
            <a:endParaRPr lang="en-US" sz="2400" b="1" dirty="0"/>
          </a:p>
        </p:txBody>
      </p:sp>
      <p:graphicFrame>
        <p:nvGraphicFramePr>
          <p:cNvPr id="316418" name="Content Placeholder 80"/>
          <p:cNvGraphicFramePr>
            <a:graphicFrameLocks noChangeAspect="1"/>
          </p:cNvGraphicFramePr>
          <p:nvPr/>
        </p:nvGraphicFramePr>
        <p:xfrm>
          <a:off x="2368830" y="4758573"/>
          <a:ext cx="1909482" cy="1159329"/>
        </p:xfrm>
        <a:graphic>
          <a:graphicData uri="http://schemas.openxmlformats.org/presentationml/2006/ole">
            <p:oleObj spid="_x0000_s316418" name="Equation" r:id="rId5" imgW="1574800" imgH="901700" progId="Equation.3">
              <p:embed/>
            </p:oleObj>
          </a:graphicData>
        </a:graphic>
      </p:graphicFrame>
      <p:pic>
        <p:nvPicPr>
          <p:cNvPr id="15" name="Content Placeholder 13" descr="FFT_setup.pdf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39302" t="13477" r="35066" b="18004"/>
          <a:stretch>
            <a:fillRect/>
          </a:stretch>
        </p:blipFill>
        <p:spPr>
          <a:xfrm>
            <a:off x="5649912" y="2056037"/>
            <a:ext cx="1330049" cy="1800000"/>
          </a:xfrm>
        </p:spPr>
      </p:pic>
      <p:pic>
        <p:nvPicPr>
          <p:cNvPr id="16" name="Content Placeholder 13" descr="FFT_setup.pdf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74335" t="16900" r="2599" b="11253"/>
          <a:stretch>
            <a:fillRect/>
          </a:stretch>
        </p:blipFill>
        <p:spPr>
          <a:xfrm>
            <a:off x="8166012" y="2056037"/>
            <a:ext cx="1141500" cy="1800000"/>
          </a:xfrm>
        </p:spPr>
      </p:pic>
      <p:sp>
        <p:nvSpPr>
          <p:cNvPr id="18" name="TextBox 17"/>
          <p:cNvSpPr txBox="1"/>
          <p:nvPr/>
        </p:nvSpPr>
        <p:spPr>
          <a:xfrm>
            <a:off x="3516312" y="1798637"/>
            <a:ext cx="1447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input field</a:t>
            </a:r>
            <a:endParaRPr lang="en-US" sz="15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573712" y="1798637"/>
            <a:ext cx="1447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mirror surface</a:t>
            </a:r>
            <a:endParaRPr lang="en-US" sz="1500" b="1" dirty="0"/>
          </a:p>
        </p:txBody>
      </p:sp>
      <p:sp>
        <p:nvSpPr>
          <p:cNvPr id="21" name="Right Arrow 20"/>
          <p:cNvSpPr/>
          <p:nvPr/>
        </p:nvSpPr>
        <p:spPr>
          <a:xfrm>
            <a:off x="7173912" y="2636837"/>
            <a:ext cx="685800" cy="543580"/>
          </a:xfrm>
          <a:prstGeom prst="rightArrow">
            <a:avLst>
              <a:gd name="adj1" fmla="val 28571"/>
              <a:gd name="adj2" fmla="val 38462"/>
            </a:avLst>
          </a:prstGeom>
          <a:solidFill>
            <a:srgbClr val="002CC7"/>
          </a:solidFill>
          <a:ln>
            <a:solidFill>
              <a:schemeClr val="tx1">
                <a:alpha val="68000"/>
              </a:schemeClr>
            </a:solidFill>
          </a:ln>
          <a:effectLst>
            <a:outerShdw blurRad="40000" dist="35687" dir="5400000" rotWithShape="0">
              <a:srgbClr val="000000">
                <a:alpha val="41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935912" y="1798637"/>
            <a:ext cx="1447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output field</a:t>
            </a:r>
            <a:endParaRPr lang="en-US" sz="1500" b="1" dirty="0"/>
          </a:p>
        </p:txBody>
      </p:sp>
      <p:sp>
        <p:nvSpPr>
          <p:cNvPr id="28" name="Multiply 27"/>
          <p:cNvSpPr>
            <a:spLocks noChangeAspect="1"/>
          </p:cNvSpPr>
          <p:nvPr/>
        </p:nvSpPr>
        <p:spPr>
          <a:xfrm>
            <a:off x="4811712" y="2484437"/>
            <a:ext cx="886800" cy="886800"/>
          </a:xfrm>
          <a:prstGeom prst="mathMultiply">
            <a:avLst>
              <a:gd name="adj1" fmla="val 13264"/>
            </a:avLst>
          </a:prstGeom>
          <a:solidFill>
            <a:srgbClr val="002CC7"/>
          </a:solidFill>
          <a:ln>
            <a:solidFill>
              <a:srgbClr val="000000">
                <a:alpha val="51000"/>
              </a:srgbClr>
            </a:solidFill>
          </a:ln>
          <a:effectLst>
            <a:outerShdw blurRad="40000" dist="38100" dir="5400000" rotWithShape="0">
              <a:srgbClr val="000000">
                <a:alpha val="4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39712" y="4084637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Modal models</a:t>
            </a:r>
            <a:endParaRPr lang="en-US" sz="2400" b="1" dirty="0"/>
          </a:p>
        </p:txBody>
      </p:sp>
      <p:sp>
        <p:nvSpPr>
          <p:cNvPr id="40" name="Right Arrow 39"/>
          <p:cNvSpPr/>
          <p:nvPr/>
        </p:nvSpPr>
        <p:spPr>
          <a:xfrm>
            <a:off x="1611312" y="5079702"/>
            <a:ext cx="685800" cy="543580"/>
          </a:xfrm>
          <a:prstGeom prst="rightArrow">
            <a:avLst>
              <a:gd name="adj1" fmla="val 28571"/>
              <a:gd name="adj2" fmla="val 38462"/>
            </a:avLst>
          </a:prstGeom>
          <a:solidFill>
            <a:srgbClr val="002CC7"/>
          </a:solidFill>
          <a:ln>
            <a:solidFill>
              <a:schemeClr val="tx1">
                <a:alpha val="68000"/>
              </a:schemeClr>
            </a:solidFill>
          </a:ln>
          <a:effectLst>
            <a:outerShdw blurRad="40000" dist="35687" dir="5400000" rotWithShape="0">
              <a:srgbClr val="000000">
                <a:alpha val="41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954712" y="4393902"/>
            <a:ext cx="35052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239712" y="4546302"/>
            <a:ext cx="1447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mirror map</a:t>
            </a:r>
            <a:endParaRPr lang="en-US" sz="15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4354512" y="4393902"/>
            <a:ext cx="1447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Coupling coefficients</a:t>
            </a:r>
            <a:endParaRPr lang="en-US" sz="1500" b="1" dirty="0"/>
          </a:p>
        </p:txBody>
      </p:sp>
      <p:cxnSp>
        <p:nvCxnSpPr>
          <p:cNvPr id="44" name="Straight Arrow Connector 43"/>
          <p:cNvCxnSpPr/>
          <p:nvPr/>
        </p:nvCxnSpPr>
        <p:spPr>
          <a:xfrm rot="5400000">
            <a:off x="4278312" y="4698702"/>
            <a:ext cx="3810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5497512" y="4698702"/>
            <a:ext cx="6096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869112" y="4089102"/>
            <a:ext cx="12954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input field</a:t>
            </a:r>
            <a:endParaRPr lang="en-US" sz="1500" b="1" dirty="0"/>
          </a:p>
        </p:txBody>
      </p:sp>
      <p:graphicFrame>
        <p:nvGraphicFramePr>
          <p:cNvPr id="316419" name="Content Placeholder 80"/>
          <p:cNvGraphicFramePr>
            <a:graphicFrameLocks noChangeAspect="1"/>
          </p:cNvGraphicFramePr>
          <p:nvPr/>
        </p:nvGraphicFramePr>
        <p:xfrm>
          <a:off x="6107112" y="4487565"/>
          <a:ext cx="3062288" cy="1506537"/>
        </p:xfrm>
        <a:graphic>
          <a:graphicData uri="http://schemas.openxmlformats.org/presentationml/2006/ole">
            <p:oleObj spid="_x0000_s316419" name="Equation" r:id="rId6" imgW="1600200" imgH="901700" progId="Equation.3">
              <p:embed/>
            </p:oleObj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8240712" y="4089102"/>
            <a:ext cx="12954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output field</a:t>
            </a:r>
            <a:endParaRPr lang="en-US" sz="15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239712" y="6070302"/>
            <a:ext cx="960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Matrix of coupling coefficients calculated from the mirror map transform the input field described by HG amplitudes into the output field described by HG amplitudes.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239712" y="2103437"/>
            <a:ext cx="29718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effect of a mirror surface is computed by multiplying a grid of complex numbers describing the input field by grid describing a function of the mirror surface.</a:t>
            </a:r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25512" y="3246437"/>
            <a:ext cx="8254800" cy="79344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Our approach: Modal methods</a:t>
            </a:r>
            <a:br>
              <a:rPr lang="en-US" b="1" dirty="0" smtClean="0"/>
            </a:br>
            <a:r>
              <a:rPr lang="en-US" dirty="0" smtClean="0"/>
              <a:t>FINESSE</a:t>
            </a:r>
            <a:endParaRPr lang="en-US" b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240" y="731837"/>
            <a:ext cx="8254800" cy="79344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Modal models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39712" y="1493837"/>
            <a:ext cx="6324600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000" dirty="0" smtClean="0"/>
              <a:t> Modal models exploit the fact that a well behaved interferometer can be well described by cavity </a:t>
            </a:r>
            <a:r>
              <a:rPr lang="en-US" sz="2000" dirty="0" err="1" smtClean="0"/>
              <a:t>eigenmodes</a:t>
            </a:r>
            <a:r>
              <a:rPr lang="en-US" sz="2000" dirty="0" smtClean="0"/>
              <a:t>. </a:t>
            </a:r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20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000" dirty="0" smtClean="0"/>
              <a:t> Light fields with different spatial distortions can be described by a series expansion:</a:t>
            </a:r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20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20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20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20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20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20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endParaRPr lang="en-US" sz="2000" dirty="0" smtClean="0"/>
          </a:p>
          <a:p>
            <a:pPr>
              <a:buClr>
                <a:srgbClr val="000090"/>
              </a:buClr>
            </a:pPr>
            <a:endParaRPr lang="en-US" sz="2400" dirty="0"/>
          </a:p>
        </p:txBody>
      </p:sp>
      <p:pic>
        <p:nvPicPr>
          <p:cNvPr id="7" name="Content Placeholder 5" descr="HGintensities-gr.png"/>
          <p:cNvPicPr>
            <a:picLocks noChangeAspect="1"/>
          </p:cNvPicPr>
          <p:nvPr/>
        </p:nvPicPr>
        <p:blipFill>
          <a:blip r:embed="rId4" cstate="print"/>
          <a:srcRect l="23923" t="6151" r="19687" b="9145"/>
          <a:stretch>
            <a:fillRect/>
          </a:stretch>
        </p:blipFill>
        <p:spPr>
          <a:xfrm>
            <a:off x="6861312" y="1493837"/>
            <a:ext cx="3132000" cy="3132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7506" name="Object 2"/>
          <p:cNvGraphicFramePr>
            <a:graphicFrameLocks noChangeAspect="1"/>
          </p:cNvGraphicFramePr>
          <p:nvPr/>
        </p:nvGraphicFramePr>
        <p:xfrm>
          <a:off x="1155096" y="3209121"/>
          <a:ext cx="4113816" cy="646916"/>
        </p:xfrm>
        <a:graphic>
          <a:graphicData uri="http://schemas.openxmlformats.org/presentationml/2006/ole">
            <p:oleObj spid="_x0000_s277506" name="Equation" r:id="rId5" imgW="2336800" imgH="368300" progId="Equation.3">
              <p:embed/>
            </p:oleObj>
          </a:graphicData>
        </a:graphic>
      </p:graphicFrame>
      <p:cxnSp>
        <p:nvCxnSpPr>
          <p:cNvPr id="10" name="Straight Arrow Connector 9"/>
          <p:cNvCxnSpPr/>
          <p:nvPr/>
        </p:nvCxnSpPr>
        <p:spPr>
          <a:xfrm rot="5400000" flipH="1" flipV="1">
            <a:off x="5307409" y="2979340"/>
            <a:ext cx="2971006" cy="1588"/>
          </a:xfrm>
          <a:prstGeom prst="straightConnector1">
            <a:avLst/>
          </a:prstGeom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945312" y="4692649"/>
            <a:ext cx="2971800" cy="1588"/>
          </a:xfrm>
          <a:prstGeom prst="straightConnector1">
            <a:avLst/>
          </a:prstGeom>
          <a:ln w="3175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240712" y="4613572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n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259512" y="2789237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m</a:t>
            </a:r>
            <a:endParaRPr lang="en-US" sz="2400" b="1" dirty="0"/>
          </a:p>
        </p:txBody>
      </p:sp>
      <p:sp>
        <p:nvSpPr>
          <p:cNvPr id="22" name="Oval 21"/>
          <p:cNvSpPr/>
          <p:nvPr/>
        </p:nvSpPr>
        <p:spPr>
          <a:xfrm>
            <a:off x="4049712" y="3170237"/>
            <a:ext cx="1219200" cy="6096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97512" y="4618037"/>
            <a:ext cx="1676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u</a:t>
            </a:r>
            <a:r>
              <a:rPr lang="en-US" sz="1600" baseline="-25000" dirty="0" err="1" smtClean="0"/>
              <a:t>nm</a:t>
            </a:r>
            <a:r>
              <a:rPr lang="en-US" sz="1600" dirty="0" smtClean="0"/>
              <a:t> are HG modes in Finesse </a:t>
            </a:r>
            <a:endParaRPr lang="en-US" sz="1600" dirty="0"/>
          </a:p>
        </p:txBody>
      </p:sp>
      <p:grpSp>
        <p:nvGrpSpPr>
          <p:cNvPr id="80" name="Group 79"/>
          <p:cNvGrpSpPr>
            <a:grpSpLocks noChangeAspect="1"/>
          </p:cNvGrpSpPr>
          <p:nvPr/>
        </p:nvGrpSpPr>
        <p:grpSpPr>
          <a:xfrm>
            <a:off x="1306512" y="3787637"/>
            <a:ext cx="833684" cy="1440000"/>
            <a:chOff x="1382713" y="4008438"/>
            <a:chExt cx="4043359" cy="6983998"/>
          </a:xfrm>
        </p:grpSpPr>
        <p:grpSp>
          <p:nvGrpSpPr>
            <p:cNvPr id="50" name="Group 49"/>
            <p:cNvGrpSpPr>
              <a:grpSpLocks noChangeAspect="1"/>
            </p:cNvGrpSpPr>
            <p:nvPr/>
          </p:nvGrpSpPr>
          <p:grpSpPr>
            <a:xfrm>
              <a:off x="1382713" y="4008438"/>
              <a:ext cx="4043359" cy="6983998"/>
              <a:chOff x="1382712" y="4008437"/>
              <a:chExt cx="838200" cy="1447800"/>
            </a:xfrm>
          </p:grpSpPr>
          <p:sp>
            <p:nvSpPr>
              <p:cNvPr id="25" name="Parallelogram 24"/>
              <p:cNvSpPr>
                <a:spLocks noChangeAspect="1"/>
              </p:cNvSpPr>
              <p:nvPr/>
            </p:nvSpPr>
            <p:spPr>
              <a:xfrm rot="16200000" flipV="1">
                <a:off x="1077912" y="4313237"/>
                <a:ext cx="1447800" cy="838200"/>
              </a:xfrm>
              <a:prstGeom prst="parallelogram">
                <a:avLst/>
              </a:prstGeom>
              <a:gradFill flip="none" rotWithShape="1">
                <a:gsLst>
                  <a:gs pos="0">
                    <a:srgbClr val="0000FF"/>
                  </a:gs>
                  <a:gs pos="53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7" name="Straight Connector 26"/>
              <p:cNvCxnSpPr>
                <a:cxnSpLocks noChangeAspect="1"/>
              </p:cNvCxnSpPr>
              <p:nvPr/>
            </p:nvCxnSpPr>
            <p:spPr>
              <a:xfrm flipV="1">
                <a:off x="1382712" y="40846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>
                <a:cxnSpLocks noChangeAspect="1"/>
              </p:cNvCxnSpPr>
              <p:nvPr/>
            </p:nvCxnSpPr>
            <p:spPr>
              <a:xfrm flipV="1">
                <a:off x="1382712" y="41608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>
                <a:cxnSpLocks noChangeAspect="1"/>
              </p:cNvCxnSpPr>
              <p:nvPr/>
            </p:nvCxnSpPr>
            <p:spPr>
              <a:xfrm flipV="1">
                <a:off x="1382712" y="42370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>
                <a:cxnSpLocks noChangeAspect="1"/>
              </p:cNvCxnSpPr>
              <p:nvPr/>
            </p:nvCxnSpPr>
            <p:spPr>
              <a:xfrm flipV="1">
                <a:off x="1382712" y="43132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>
                <a:cxnSpLocks noChangeAspect="1"/>
              </p:cNvCxnSpPr>
              <p:nvPr/>
            </p:nvCxnSpPr>
            <p:spPr>
              <a:xfrm flipV="1">
                <a:off x="1382712" y="43894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>
                <a:cxnSpLocks noChangeAspect="1"/>
              </p:cNvCxnSpPr>
              <p:nvPr/>
            </p:nvCxnSpPr>
            <p:spPr>
              <a:xfrm flipV="1">
                <a:off x="1382712" y="44656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>
                <a:cxnSpLocks noChangeAspect="1"/>
              </p:cNvCxnSpPr>
              <p:nvPr/>
            </p:nvCxnSpPr>
            <p:spPr>
              <a:xfrm flipV="1">
                <a:off x="1382712" y="45418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>
                <a:cxnSpLocks noChangeAspect="1"/>
              </p:cNvCxnSpPr>
              <p:nvPr/>
            </p:nvCxnSpPr>
            <p:spPr>
              <a:xfrm flipV="1">
                <a:off x="1382712" y="46180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>
                <a:cxnSpLocks noChangeAspect="1"/>
              </p:cNvCxnSpPr>
              <p:nvPr/>
            </p:nvCxnSpPr>
            <p:spPr>
              <a:xfrm flipV="1">
                <a:off x="1382712" y="46942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>
                <a:cxnSpLocks noChangeAspect="1"/>
              </p:cNvCxnSpPr>
              <p:nvPr/>
            </p:nvCxnSpPr>
            <p:spPr>
              <a:xfrm flipV="1">
                <a:off x="1382712" y="47704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>
                <a:cxnSpLocks noChangeAspect="1"/>
              </p:cNvCxnSpPr>
              <p:nvPr/>
            </p:nvCxnSpPr>
            <p:spPr>
              <a:xfrm flipV="1">
                <a:off x="1382712" y="48466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>
                <a:cxnSpLocks noChangeAspect="1"/>
              </p:cNvCxnSpPr>
              <p:nvPr/>
            </p:nvCxnSpPr>
            <p:spPr>
              <a:xfrm flipV="1">
                <a:off x="1382712" y="49228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>
                <a:cxnSpLocks noChangeAspect="1"/>
              </p:cNvCxnSpPr>
              <p:nvPr/>
            </p:nvCxnSpPr>
            <p:spPr>
              <a:xfrm flipV="1">
                <a:off x="1382712" y="49990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>
                <a:cxnSpLocks noChangeAspect="1"/>
              </p:cNvCxnSpPr>
              <p:nvPr/>
            </p:nvCxnSpPr>
            <p:spPr>
              <a:xfrm flipV="1">
                <a:off x="1382712" y="50752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>
                <a:cxnSpLocks noChangeAspect="1"/>
              </p:cNvCxnSpPr>
              <p:nvPr/>
            </p:nvCxnSpPr>
            <p:spPr>
              <a:xfrm flipV="1">
                <a:off x="1382712" y="5151437"/>
                <a:ext cx="838200" cy="228600"/>
              </a:xfrm>
              <a:prstGeom prst="line">
                <a:avLst/>
              </a:prstGeom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2" name="Straight Connector 51"/>
            <p:cNvCxnSpPr/>
            <p:nvPr/>
          </p:nvCxnSpPr>
          <p:spPr>
            <a:xfrm rot="5400000">
              <a:off x="-1322388" y="7932737"/>
              <a:ext cx="6019800" cy="1588"/>
            </a:xfrm>
            <a:prstGeom prst="line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-1016794" y="7855743"/>
              <a:ext cx="6019800" cy="1588"/>
            </a:xfrm>
            <a:prstGeom prst="line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5400000">
              <a:off x="-711994" y="7779543"/>
              <a:ext cx="6019800" cy="1588"/>
            </a:xfrm>
            <a:prstGeom prst="line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5400000">
              <a:off x="-408782" y="7703343"/>
              <a:ext cx="6019800" cy="1588"/>
            </a:xfrm>
            <a:prstGeom prst="line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-102394" y="7627143"/>
              <a:ext cx="6019800" cy="1588"/>
            </a:xfrm>
            <a:prstGeom prst="line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5400000">
              <a:off x="202406" y="7558881"/>
              <a:ext cx="6019800" cy="1588"/>
            </a:xfrm>
            <a:prstGeom prst="line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5400000">
              <a:off x="507206" y="7474743"/>
              <a:ext cx="6019800" cy="1588"/>
            </a:xfrm>
            <a:prstGeom prst="line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5400000">
              <a:off x="812006" y="7398543"/>
              <a:ext cx="6019800" cy="1588"/>
            </a:xfrm>
            <a:prstGeom prst="line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5400000">
              <a:off x="1421606" y="7246143"/>
              <a:ext cx="6019800" cy="1588"/>
            </a:xfrm>
            <a:prstGeom prst="line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5400000">
              <a:off x="1116806" y="7322343"/>
              <a:ext cx="6019800" cy="1588"/>
            </a:xfrm>
            <a:prstGeom prst="line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1726406" y="7169943"/>
              <a:ext cx="6019800" cy="1588"/>
            </a:xfrm>
            <a:prstGeom prst="line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5400000">
              <a:off x="2031206" y="7093743"/>
              <a:ext cx="6019800" cy="1588"/>
            </a:xfrm>
            <a:prstGeom prst="line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81" name="Content Placeholder 80"/>
          <p:cNvGraphicFramePr>
            <a:graphicFrameLocks noChangeAspect="1"/>
          </p:cNvGraphicFramePr>
          <p:nvPr>
            <p:ph sz="half" idx="1"/>
          </p:nvPr>
        </p:nvGraphicFramePr>
        <p:xfrm>
          <a:off x="3435596" y="4008438"/>
          <a:ext cx="1806863" cy="1142999"/>
        </p:xfrm>
        <a:graphic>
          <a:graphicData uri="http://schemas.openxmlformats.org/presentationml/2006/ole">
            <p:oleObj spid="_x0000_s277507" name="Equation" r:id="rId6" imgW="1244600" imgH="901700" progId="Equation.3">
              <p:embed/>
            </p:oleObj>
          </a:graphicData>
        </a:graphic>
      </p:graphicFrame>
      <p:cxnSp>
        <p:nvCxnSpPr>
          <p:cNvPr id="83" name="Straight Arrow Connector 82"/>
          <p:cNvCxnSpPr/>
          <p:nvPr/>
        </p:nvCxnSpPr>
        <p:spPr>
          <a:xfrm>
            <a:off x="2292596" y="4540249"/>
            <a:ext cx="990600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239712" y="5328423"/>
            <a:ext cx="96012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000" b="1" dirty="0" smtClean="0"/>
              <a:t> </a:t>
            </a:r>
            <a:r>
              <a:rPr lang="en-US" sz="2000" b="1" dirty="0" err="1" smtClean="0"/>
              <a:t>Hermite</a:t>
            </a:r>
            <a:r>
              <a:rPr lang="en-US" sz="2000" b="1" dirty="0" smtClean="0"/>
              <a:t>-Gauss modes: </a:t>
            </a:r>
            <a:r>
              <a:rPr lang="en-US" sz="2000" dirty="0" smtClean="0"/>
              <a:t>Complete set of functions which describe beam shapes with rectangular symmetry of cavity </a:t>
            </a:r>
            <a:r>
              <a:rPr lang="en-US" sz="2000" dirty="0" err="1" smtClean="0"/>
              <a:t>eigenmodes</a:t>
            </a:r>
            <a:r>
              <a:rPr lang="en-US" sz="2000" dirty="0" smtClean="0"/>
              <a:t>.</a:t>
            </a:r>
          </a:p>
          <a:p>
            <a:pPr>
              <a:buClr>
                <a:srgbClr val="000090"/>
              </a:buClr>
            </a:pPr>
            <a:endParaRPr lang="en-US" sz="2000" dirty="0" smtClean="0"/>
          </a:p>
          <a:p>
            <a:pPr>
              <a:buClr>
                <a:srgbClr val="000090"/>
              </a:buClr>
              <a:buFont typeface="Wingdings" charset="2"/>
              <a:buChar char="§"/>
            </a:pPr>
            <a:r>
              <a:rPr lang="en-US" sz="2000" dirty="0" smtClean="0"/>
              <a:t> </a:t>
            </a:r>
            <a:r>
              <a:rPr lang="en-US" sz="2000" b="1" dirty="0" err="1" smtClean="0"/>
              <a:t>Maxtem</a:t>
            </a:r>
            <a:r>
              <a:rPr lang="en-US" sz="2000" b="1" dirty="0" smtClean="0"/>
              <a:t>: </a:t>
            </a:r>
            <a:r>
              <a:rPr lang="en-US" sz="2000" dirty="0" smtClean="0"/>
              <a:t>Value in Finesse specifying the </a:t>
            </a:r>
          </a:p>
          <a:p>
            <a:pPr>
              <a:buClr>
                <a:srgbClr val="000090"/>
              </a:buClr>
            </a:pPr>
            <a:r>
              <a:rPr lang="en-US" sz="2000" dirty="0" smtClean="0"/>
              <a:t>	     number of modes to be used.</a:t>
            </a:r>
          </a:p>
          <a:p>
            <a:pPr>
              <a:buClr>
                <a:srgbClr val="000090"/>
              </a:buClr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88" name="Object 87"/>
          <p:cNvGraphicFramePr>
            <a:graphicFrameLocks noChangeAspect="1"/>
          </p:cNvGraphicFramePr>
          <p:nvPr/>
        </p:nvGraphicFramePr>
        <p:xfrm>
          <a:off x="5322887" y="6370637"/>
          <a:ext cx="3679825" cy="292100"/>
        </p:xfrm>
        <a:graphic>
          <a:graphicData uri="http://schemas.openxmlformats.org/presentationml/2006/ole">
            <p:oleObj spid="_x0000_s277508" name="Equation" r:id="rId7" imgW="1765300" imgH="139700" progId="Equation.3">
              <p:embed/>
            </p:oleObj>
          </a:graphicData>
        </a:graphic>
      </p:graphicFrame>
      <p:sp>
        <p:nvSpPr>
          <p:cNvPr id="89" name="Freeform 88"/>
          <p:cNvSpPr/>
          <p:nvPr/>
        </p:nvSpPr>
        <p:spPr>
          <a:xfrm>
            <a:off x="5268912" y="3415770"/>
            <a:ext cx="2819400" cy="1735667"/>
          </a:xfrm>
          <a:custGeom>
            <a:avLst/>
            <a:gdLst>
              <a:gd name="connsiteX0" fmla="*/ 0 w 2590800"/>
              <a:gd name="connsiteY0" fmla="*/ 0 h 1735667"/>
              <a:gd name="connsiteX1" fmla="*/ 482600 w 2590800"/>
              <a:gd name="connsiteY1" fmla="*/ 635000 h 1735667"/>
              <a:gd name="connsiteX2" fmla="*/ 1231900 w 2590800"/>
              <a:gd name="connsiteY2" fmla="*/ 1308100 h 1735667"/>
              <a:gd name="connsiteX3" fmla="*/ 1905000 w 2590800"/>
              <a:gd name="connsiteY3" fmla="*/ 1676400 h 1735667"/>
              <a:gd name="connsiteX4" fmla="*/ 2362200 w 2590800"/>
              <a:gd name="connsiteY4" fmla="*/ 1663700 h 1735667"/>
              <a:gd name="connsiteX5" fmla="*/ 2590800 w 2590800"/>
              <a:gd name="connsiteY5" fmla="*/ 1435100 h 1735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0800" h="1735667">
                <a:moveTo>
                  <a:pt x="0" y="0"/>
                </a:moveTo>
                <a:cubicBezTo>
                  <a:pt x="138641" y="208491"/>
                  <a:pt x="277283" y="416983"/>
                  <a:pt x="482600" y="635000"/>
                </a:cubicBezTo>
                <a:cubicBezTo>
                  <a:pt x="687917" y="853017"/>
                  <a:pt x="994833" y="1134533"/>
                  <a:pt x="1231900" y="1308100"/>
                </a:cubicBezTo>
                <a:cubicBezTo>
                  <a:pt x="1468967" y="1481667"/>
                  <a:pt x="1716617" y="1617133"/>
                  <a:pt x="1905000" y="1676400"/>
                </a:cubicBezTo>
                <a:cubicBezTo>
                  <a:pt x="2093383" y="1735667"/>
                  <a:pt x="2247900" y="1703917"/>
                  <a:pt x="2362200" y="1663700"/>
                </a:cubicBezTo>
                <a:cubicBezTo>
                  <a:pt x="2476500" y="1623483"/>
                  <a:pt x="2590800" y="1435100"/>
                  <a:pt x="2590800" y="1435100"/>
                </a:cubicBezTo>
              </a:path>
            </a:pathLst>
          </a:custGeom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ooter Placeholder 4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49" name="Slide Number Placeholder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0712" y="1646237"/>
            <a:ext cx="90678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SzPct val="150000"/>
              <a:buFont typeface="+mj-lt"/>
              <a:buAutoNum type="arabicPeriod"/>
            </a:pPr>
            <a:r>
              <a:rPr lang="en-US" sz="2000" b="1" dirty="0" smtClean="0"/>
              <a:t>Beam shift						</a:t>
            </a:r>
          </a:p>
          <a:p>
            <a:pPr marL="457200" indent="-457200">
              <a:buClr>
                <a:srgbClr val="FF0000"/>
              </a:buClr>
              <a:buSzPct val="150000"/>
            </a:pPr>
            <a:r>
              <a:rPr lang="en-US" b="1" dirty="0" smtClean="0"/>
              <a:t>	</a:t>
            </a:r>
            <a:r>
              <a:rPr lang="en-US" sz="1600" dirty="0" smtClean="0"/>
              <a:t>small misalignments </a:t>
            </a:r>
          </a:p>
          <a:p>
            <a:pPr marL="457200" indent="-457200">
              <a:buClr>
                <a:srgbClr val="FF0000"/>
              </a:buClr>
              <a:buSzPct val="150000"/>
            </a:pPr>
            <a:r>
              <a:rPr lang="en-US" sz="1600" dirty="0" smtClean="0"/>
              <a:t>	of the beam</a:t>
            </a:r>
          </a:p>
          <a:p>
            <a:pPr marL="457200" indent="-457200">
              <a:buClr>
                <a:srgbClr val="FF0000"/>
              </a:buClr>
              <a:buSzPct val="150000"/>
            </a:pPr>
            <a:endParaRPr lang="en-US" sz="2000" dirty="0" smtClean="0"/>
          </a:p>
          <a:p>
            <a:pPr marL="457200" indent="-457200">
              <a:buClr>
                <a:srgbClr val="FF0000"/>
              </a:buClr>
              <a:buSzPct val="150000"/>
            </a:pPr>
            <a:endParaRPr lang="en-US" sz="2000" dirty="0" smtClean="0"/>
          </a:p>
          <a:p>
            <a:pPr marL="457200" indent="-457200">
              <a:buClr>
                <a:srgbClr val="FF0000"/>
              </a:buClr>
              <a:buSzPct val="150000"/>
              <a:buFont typeface="+mj-lt"/>
              <a:buAutoNum type="arabicPeriod" startAt="2"/>
            </a:pPr>
            <a:r>
              <a:rPr lang="en-US" sz="2000" b="1" dirty="0" smtClean="0"/>
              <a:t>Beam size</a:t>
            </a:r>
          </a:p>
          <a:p>
            <a:pPr marL="457200" indent="-457200">
              <a:buClr>
                <a:srgbClr val="FF0000"/>
              </a:buClr>
              <a:buSzPct val="150000"/>
            </a:pPr>
            <a:r>
              <a:rPr lang="en-US" b="1" dirty="0" smtClean="0"/>
              <a:t>	</a:t>
            </a:r>
            <a:r>
              <a:rPr lang="en-US" sz="1600" dirty="0" smtClean="0"/>
              <a:t>small curvature </a:t>
            </a:r>
          </a:p>
          <a:p>
            <a:pPr marL="457200" indent="-457200">
              <a:buClr>
                <a:srgbClr val="FF0000"/>
              </a:buClr>
              <a:buSzPct val="150000"/>
            </a:pPr>
            <a:r>
              <a:rPr lang="en-US" sz="1600" dirty="0" smtClean="0"/>
              <a:t>	mismatch between </a:t>
            </a:r>
          </a:p>
          <a:p>
            <a:pPr marL="457200" indent="-457200">
              <a:buClr>
                <a:srgbClr val="FF0000"/>
              </a:buClr>
              <a:buSzPct val="150000"/>
            </a:pPr>
            <a:r>
              <a:rPr lang="en-US" sz="1600" dirty="0" smtClean="0"/>
              <a:t>	beam and mirror</a:t>
            </a:r>
          </a:p>
          <a:p>
            <a:pPr marL="457200" indent="-457200">
              <a:buClr>
                <a:srgbClr val="000090"/>
              </a:buClr>
              <a:buSzPct val="100000"/>
            </a:pPr>
            <a:endParaRPr lang="en-US" sz="2000" dirty="0" smtClean="0"/>
          </a:p>
          <a:p>
            <a:pPr marL="457200" indent="-457200">
              <a:buClr>
                <a:srgbClr val="000090"/>
              </a:buClr>
              <a:buSzPct val="100000"/>
            </a:pPr>
            <a:endParaRPr lang="en-US" sz="2000" dirty="0" smtClean="0"/>
          </a:p>
          <a:p>
            <a:pPr marL="457200" indent="-457200">
              <a:buClr>
                <a:srgbClr val="FF0000"/>
              </a:buClr>
              <a:buSzPct val="150000"/>
              <a:buFont typeface="+mj-lt"/>
              <a:buAutoNum type="arabicPeriod" startAt="3"/>
            </a:pPr>
            <a:r>
              <a:rPr lang="en-US" sz="2000" b="1" dirty="0" smtClean="0"/>
              <a:t>Surface distortions</a:t>
            </a:r>
            <a:r>
              <a:rPr lang="en-US" sz="2000" dirty="0" smtClean="0"/>
              <a:t>		</a:t>
            </a:r>
          </a:p>
          <a:p>
            <a:pPr marL="457200" indent="-457200">
              <a:buClr>
                <a:srgbClr val="FF0000"/>
              </a:buClr>
              <a:buSzPct val="150000"/>
            </a:pPr>
            <a:endParaRPr lang="en-US" sz="2000" dirty="0" smtClean="0"/>
          </a:p>
          <a:p>
            <a:pPr marL="457200" indent="-457200">
              <a:buClr>
                <a:srgbClr val="FF0000"/>
              </a:buClr>
              <a:buSzPct val="150000"/>
            </a:pPr>
            <a:endParaRPr lang="en-US" sz="2000" dirty="0" smtClean="0"/>
          </a:p>
          <a:p>
            <a:pPr marL="457200" indent="-457200">
              <a:buClr>
                <a:srgbClr val="FF0000"/>
              </a:buClr>
              <a:buSzPct val="150000"/>
            </a:pPr>
            <a:endParaRPr lang="en-US" sz="2000" dirty="0" smtClean="0"/>
          </a:p>
          <a:p>
            <a:pPr marL="457200" indent="-457200">
              <a:buClr>
                <a:srgbClr val="FF0000"/>
              </a:buClr>
              <a:buSzPct val="150000"/>
              <a:buFont typeface="+mj-lt"/>
              <a:buAutoNum type="arabicPeriod" startAt="4"/>
            </a:pPr>
            <a:r>
              <a:rPr lang="en-US" sz="2000" b="1" dirty="0" smtClean="0"/>
              <a:t>Edge effects</a:t>
            </a:r>
            <a:r>
              <a:rPr lang="en-US" sz="2000" dirty="0" smtClean="0"/>
              <a:t>											      </a:t>
            </a:r>
          </a:p>
          <a:p>
            <a:pPr>
              <a:buClr>
                <a:srgbClr val="000090"/>
              </a:buClr>
            </a:pPr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240" y="731837"/>
            <a:ext cx="8254800" cy="79344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Describing effects with modes</a:t>
            </a:r>
            <a:endParaRPr lang="en-US" b="1" dirty="0"/>
          </a:p>
        </p:txBody>
      </p:sp>
      <p:pic>
        <p:nvPicPr>
          <p:cNvPr id="7" name="Content Placeholder 6" descr="beam_HG00_shift.pd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23923" t="5047" r="19687" b="10285"/>
          <a:stretch>
            <a:fillRect/>
          </a:stretch>
        </p:blipFill>
        <p:spPr>
          <a:xfrm>
            <a:off x="5954712" y="1646237"/>
            <a:ext cx="900000" cy="900000"/>
          </a:xfrm>
        </p:spPr>
      </p:pic>
      <p:pic>
        <p:nvPicPr>
          <p:cNvPr id="9" name="Content Placeholder 8" descr="beam_HG00.pd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23915" t="5063" r="19715" b="10299"/>
          <a:stretch>
            <a:fillRect/>
          </a:stretch>
        </p:blipFill>
        <p:spPr>
          <a:xfrm>
            <a:off x="3135312" y="1646237"/>
            <a:ext cx="900000" cy="900000"/>
          </a:xfrm>
        </p:spPr>
      </p:pic>
      <p:pic>
        <p:nvPicPr>
          <p:cNvPr id="10" name="Picture 9" descr="beam_HG10.pdf"/>
          <p:cNvPicPr>
            <a:picLocks noChangeAspect="1"/>
          </p:cNvPicPr>
          <p:nvPr/>
        </p:nvPicPr>
        <p:blipFill>
          <a:blip r:embed="rId4" cstate="print"/>
          <a:srcRect l="24168" t="5882" r="20646" b="9412"/>
          <a:stretch>
            <a:fillRect/>
          </a:stretch>
        </p:blipFill>
        <p:spPr>
          <a:xfrm>
            <a:off x="4583112" y="1646237"/>
            <a:ext cx="881250" cy="900000"/>
          </a:xfrm>
          <a:prstGeom prst="rect">
            <a:avLst/>
          </a:prstGeom>
        </p:spPr>
      </p:pic>
      <p:sp>
        <p:nvSpPr>
          <p:cNvPr id="11" name="Equal 10"/>
          <p:cNvSpPr>
            <a:spLocks noChangeAspect="1"/>
          </p:cNvSpPr>
          <p:nvPr/>
        </p:nvSpPr>
        <p:spPr>
          <a:xfrm>
            <a:off x="5518512" y="1951037"/>
            <a:ext cx="360000" cy="270000"/>
          </a:xfrm>
          <a:prstGeom prst="mathEqual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Plus 11"/>
          <p:cNvSpPr/>
          <p:nvPr/>
        </p:nvSpPr>
        <p:spPr>
          <a:xfrm>
            <a:off x="4125912" y="1895837"/>
            <a:ext cx="360000" cy="360000"/>
          </a:xfrm>
          <a:prstGeom prst="mathPlus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beam_LG00_large.pdf"/>
          <p:cNvPicPr>
            <a:picLocks noChangeAspect="1"/>
          </p:cNvPicPr>
          <p:nvPr/>
        </p:nvPicPr>
        <p:blipFill>
          <a:blip r:embed="rId5" cstate="print"/>
          <a:srcRect l="24067" t="5882" r="20530" b="9412"/>
          <a:stretch>
            <a:fillRect/>
          </a:stretch>
        </p:blipFill>
        <p:spPr>
          <a:xfrm>
            <a:off x="5954712" y="3170237"/>
            <a:ext cx="881250" cy="900000"/>
          </a:xfrm>
          <a:prstGeom prst="rect">
            <a:avLst/>
          </a:prstGeom>
        </p:spPr>
      </p:pic>
      <p:pic>
        <p:nvPicPr>
          <p:cNvPr id="15" name="Picture 14" descr="beam_LG00.pdf"/>
          <p:cNvPicPr>
            <a:picLocks noChangeAspect="1"/>
          </p:cNvPicPr>
          <p:nvPr/>
        </p:nvPicPr>
        <p:blipFill>
          <a:blip r:embed="rId6" cstate="print"/>
          <a:srcRect l="24118" t="5882" r="20588" b="9412"/>
          <a:stretch>
            <a:fillRect/>
          </a:stretch>
        </p:blipFill>
        <p:spPr>
          <a:xfrm>
            <a:off x="3135312" y="3161237"/>
            <a:ext cx="881250" cy="900000"/>
          </a:xfrm>
          <a:prstGeom prst="rect">
            <a:avLst/>
          </a:prstGeom>
        </p:spPr>
      </p:pic>
      <p:pic>
        <p:nvPicPr>
          <p:cNvPr id="16" name="Picture 15" descr="beam_LG10.pdf"/>
          <p:cNvPicPr>
            <a:picLocks noChangeAspect="1"/>
          </p:cNvPicPr>
          <p:nvPr/>
        </p:nvPicPr>
        <p:blipFill>
          <a:blip r:embed="rId7" cstate="print"/>
          <a:srcRect l="22994" t="6012" r="20646" b="9531"/>
          <a:stretch>
            <a:fillRect/>
          </a:stretch>
        </p:blipFill>
        <p:spPr>
          <a:xfrm>
            <a:off x="4583112" y="3170237"/>
            <a:ext cx="900000" cy="900000"/>
          </a:xfrm>
          <a:prstGeom prst="rect">
            <a:avLst/>
          </a:prstGeom>
        </p:spPr>
      </p:pic>
      <p:sp>
        <p:nvSpPr>
          <p:cNvPr id="17" name="Plus 16"/>
          <p:cNvSpPr>
            <a:spLocks noChangeAspect="1"/>
          </p:cNvSpPr>
          <p:nvPr/>
        </p:nvSpPr>
        <p:spPr>
          <a:xfrm>
            <a:off x="4125912" y="3418230"/>
            <a:ext cx="360000" cy="361607"/>
          </a:xfrm>
          <a:prstGeom prst="mathPlus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qual 17"/>
          <p:cNvSpPr>
            <a:spLocks noChangeAspect="1"/>
          </p:cNvSpPr>
          <p:nvPr/>
        </p:nvSpPr>
        <p:spPr>
          <a:xfrm>
            <a:off x="5518512" y="3475037"/>
            <a:ext cx="360000" cy="270000"/>
          </a:xfrm>
          <a:prstGeom prst="mathEqual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16712" y="1874837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Order 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11512" y="2484437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HG00</a:t>
            </a:r>
            <a:endParaRPr lang="en-US" sz="16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659312" y="2484437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HG10</a:t>
            </a:r>
            <a:endParaRPr lang="en-US" sz="1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726112" y="2484437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Shifted HG00</a:t>
            </a:r>
            <a:endParaRPr lang="en-US" sz="1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211512" y="4008437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LG00</a:t>
            </a:r>
            <a:endParaRPr lang="en-US" sz="1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659312" y="4008437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LG10</a:t>
            </a:r>
            <a:endParaRPr lang="en-US" sz="16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802312" y="4008437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Large LG00</a:t>
            </a:r>
            <a:endParaRPr lang="en-US" sz="16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716712" y="3398837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Order 2</a:t>
            </a:r>
          </a:p>
        </p:txBody>
      </p:sp>
      <p:sp>
        <p:nvSpPr>
          <p:cNvPr id="27" name="Right Brace 26"/>
          <p:cNvSpPr/>
          <p:nvPr/>
        </p:nvSpPr>
        <p:spPr>
          <a:xfrm>
            <a:off x="7783512" y="1646237"/>
            <a:ext cx="685800" cy="2438400"/>
          </a:xfrm>
          <a:prstGeom prst="rightBrace">
            <a:avLst>
              <a:gd name="adj1" fmla="val 37121"/>
              <a:gd name="adj2" fmla="val 5000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8469312" y="2150109"/>
            <a:ext cx="1447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Simple, small effects can be described well with just one HOM.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573712" y="4922837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Order 1 - 10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73712" y="5970527"/>
            <a:ext cx="167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Order 1 - 15+</a:t>
            </a:r>
          </a:p>
        </p:txBody>
      </p:sp>
      <p:sp>
        <p:nvSpPr>
          <p:cNvPr id="31" name="Right Brace 30"/>
          <p:cNvSpPr/>
          <p:nvPr/>
        </p:nvSpPr>
        <p:spPr>
          <a:xfrm>
            <a:off x="7021512" y="4846637"/>
            <a:ext cx="685800" cy="1676400"/>
          </a:xfrm>
          <a:prstGeom prst="rightBrace">
            <a:avLst>
              <a:gd name="adj1" fmla="val 37121"/>
              <a:gd name="adj2" fmla="val 5000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7707312" y="5151437"/>
            <a:ext cx="1992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More complicated effects require more modes.</a:t>
            </a:r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3911712" y="5837237"/>
            <a:ext cx="900000" cy="900000"/>
            <a:chOff x="3911712" y="5837237"/>
            <a:chExt cx="900000" cy="900000"/>
          </a:xfrm>
        </p:grpSpPr>
        <p:pic>
          <p:nvPicPr>
            <p:cNvPr id="33" name="Picture 32" descr="hg00_eigenmode-gr.png"/>
            <p:cNvPicPr>
              <a:picLocks noChangeAspect="1"/>
            </p:cNvPicPr>
            <p:nvPr/>
          </p:nvPicPr>
          <p:blipFill>
            <a:blip r:embed="rId8" cstate="print"/>
            <a:srcRect l="30046" t="16500" r="26524" b="18263"/>
            <a:stretch>
              <a:fillRect/>
            </a:stretch>
          </p:blipFill>
          <p:spPr>
            <a:xfrm>
              <a:off x="3911712" y="5837237"/>
              <a:ext cx="900000" cy="900000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4368912" y="5913437"/>
              <a:ext cx="419100" cy="8001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7" name="Picture 36" descr="new_eigenmode-gr.png"/>
          <p:cNvPicPr>
            <a:picLocks noChangeAspect="1"/>
          </p:cNvPicPr>
          <p:nvPr/>
        </p:nvPicPr>
        <p:blipFill>
          <a:blip r:embed="rId9" cstate="print"/>
          <a:srcRect l="30046" t="16500" r="26524" b="18263"/>
          <a:stretch>
            <a:fillRect/>
          </a:stretch>
        </p:blipFill>
        <p:spPr>
          <a:xfrm>
            <a:off x="3897312" y="4632437"/>
            <a:ext cx="900000" cy="900000"/>
          </a:xfrm>
          <a:prstGeom prst="rect">
            <a:avLst/>
          </a:prstGeom>
        </p:spPr>
      </p:pic>
      <p:sp>
        <p:nvSpPr>
          <p:cNvPr id="36" name="Footer Placeholder 3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ET meeting 2012                                               Charlotte Bond</a:t>
            </a:r>
            <a:endParaRPr lang="en-GB"/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59B5FEE5-8896-4013-B438-553DAFAC330C}" type="slidenum">
              <a:rPr lang="en-US" smtClean="0"/>
              <a:pPr lvl="0"/>
              <a:t>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8">
  <a:themeElements>
    <a:clrScheme name="Exhibit">
      <a:dk1>
        <a:sysClr val="windowText" lastClr="000000"/>
      </a:dk1>
      <a:lt1>
        <a:sysClr val="window" lastClr="FFFFFF"/>
      </a:lt1>
      <a:dk2>
        <a:srgbClr val="1C3264"/>
      </a:dk2>
      <a:lt2>
        <a:srgbClr val="CCCCCC"/>
      </a:lt2>
      <a:accent1>
        <a:srgbClr val="3399FF"/>
      </a:accent1>
      <a:accent2>
        <a:srgbClr val="69FFFF"/>
      </a:accent2>
      <a:accent3>
        <a:srgbClr val="CCFF33"/>
      </a:accent3>
      <a:accent4>
        <a:srgbClr val="3333FF"/>
      </a:accent4>
      <a:accent5>
        <a:srgbClr val="9933FF"/>
      </a:accent5>
      <a:accent6>
        <a:srgbClr val="FF33FF"/>
      </a:accent6>
      <a:hlink>
        <a:srgbClr val="6699FF"/>
      </a:hlink>
      <a:folHlink>
        <a:srgbClr val="9999C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34759</TotalTime>
  <Words>1785</Words>
  <Application>Microsoft Office PowerPoint</Application>
  <PresentationFormat>Custom</PresentationFormat>
  <Paragraphs>351</Paragraphs>
  <Slides>28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Title8</vt:lpstr>
      <vt:lpstr>Equation</vt:lpstr>
      <vt:lpstr>Surface distortions and optical losses</vt:lpstr>
      <vt:lpstr>Slide 1</vt:lpstr>
      <vt:lpstr>Slide 2</vt:lpstr>
      <vt:lpstr>Mirror surface distortions</vt:lpstr>
      <vt:lpstr>Advanced LIGO mirror maps</vt:lpstr>
      <vt:lpstr>Using mirror maps in simulations</vt:lpstr>
      <vt:lpstr>Our approach: Modal methods FINESSE</vt:lpstr>
      <vt:lpstr>Modal models</vt:lpstr>
      <vt:lpstr>Describing effects with modes</vt:lpstr>
      <vt:lpstr>Let’s look at an example using the higher order mode LG33</vt:lpstr>
      <vt:lpstr>Example: LG33 investigation</vt:lpstr>
      <vt:lpstr>Coupling approximation:  Zernike polynomials</vt:lpstr>
      <vt:lpstr>LG33 investigation: results</vt:lpstr>
      <vt:lpstr>LG33 investigation: mirror requirements</vt:lpstr>
      <vt:lpstr>Checking modal results against FFT:  Thermal challenge by Hiro Yamamoto</vt:lpstr>
      <vt:lpstr>Thermal distortions as mirror maps</vt:lpstr>
      <vt:lpstr>Thermal distortions: comparing with FFT</vt:lpstr>
      <vt:lpstr>Future experimental investigations: comparing simulation with experiment</vt:lpstr>
      <vt:lpstr>Experimental work: using mirrors with known maps</vt:lpstr>
      <vt:lpstr>Mirror distortions: before and after coating</vt:lpstr>
      <vt:lpstr>Summary</vt:lpstr>
      <vt:lpstr>Thank you for listening</vt:lpstr>
      <vt:lpstr>Other examples</vt:lpstr>
      <vt:lpstr>Finesse available as open source</vt:lpstr>
      <vt:lpstr>LG33 investigation: frequency splitting</vt:lpstr>
      <vt:lpstr>Maxtem</vt:lpstr>
      <vt:lpstr>Describing effects of spatial distortions</vt:lpstr>
      <vt:lpstr>Coupling approximation for LG33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Charlotte Bond</dc:creator>
  <cp:lastModifiedBy>Marta Budroni</cp:lastModifiedBy>
  <cp:revision>74</cp:revision>
  <dcterms:created xsi:type="dcterms:W3CDTF">2012-12-04T06:47:01Z</dcterms:created>
  <dcterms:modified xsi:type="dcterms:W3CDTF">2012-12-19T10:25:41Z</dcterms:modified>
</cp:coreProperties>
</file>