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374" r:id="rId4"/>
    <p:sldId id="341" r:id="rId5"/>
    <p:sldId id="345" r:id="rId6"/>
    <p:sldId id="258" r:id="rId7"/>
    <p:sldId id="259" r:id="rId8"/>
    <p:sldId id="365" r:id="rId9"/>
    <p:sldId id="343" r:id="rId10"/>
    <p:sldId id="353" r:id="rId11"/>
    <p:sldId id="348" r:id="rId12"/>
    <p:sldId id="382" r:id="rId13"/>
    <p:sldId id="383" r:id="rId14"/>
    <p:sldId id="381" r:id="rId15"/>
    <p:sldId id="273" r:id="rId16"/>
    <p:sldId id="335" r:id="rId17"/>
    <p:sldId id="364" r:id="rId18"/>
    <p:sldId id="3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4"/>
    <p:restoredTop sz="91641"/>
  </p:normalViewPr>
  <p:slideViewPr>
    <p:cSldViewPr snapToGrid="0">
      <p:cViewPr varScale="1">
        <p:scale>
          <a:sx n="85" d="100"/>
          <a:sy n="85" d="100"/>
        </p:scale>
        <p:origin x="161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91C94A-8F62-FC4D-ABFB-D7D2B4652D9F}" type="datetimeFigureOut">
              <a:rPr lang="en-US" smtClean="0"/>
              <a:t>11/11/25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35EB8C-592B-8243-A11C-80FEB9C18232}" type="slidenum">
              <a:rPr lang="en-US" smtClean="0"/>
              <a:t>‹#›</a:t>
            </a:fld>
            <a:endParaRPr lang="en-US"/>
          </a:p>
        </p:txBody>
      </p:sp>
    </p:spTree>
    <p:extLst>
      <p:ext uri="{BB962C8B-B14F-4D97-AF65-F5344CB8AC3E}">
        <p14:creationId xmlns:p14="http://schemas.microsoft.com/office/powerpoint/2010/main" val="472075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35EB8C-592B-8243-A11C-80FEB9C18232}" type="slidenum">
              <a:rPr lang="en-US" smtClean="0"/>
              <a:t>7</a:t>
            </a:fld>
            <a:endParaRPr lang="en-US"/>
          </a:p>
        </p:txBody>
      </p:sp>
    </p:spTree>
    <p:extLst>
      <p:ext uri="{BB962C8B-B14F-4D97-AF65-F5344CB8AC3E}">
        <p14:creationId xmlns:p14="http://schemas.microsoft.com/office/powerpoint/2010/main" val="3367566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35EB8C-592B-8243-A11C-80FEB9C18232}" type="slidenum">
              <a:rPr lang="en-US" smtClean="0"/>
              <a:t>12</a:t>
            </a:fld>
            <a:endParaRPr lang="en-US"/>
          </a:p>
        </p:txBody>
      </p:sp>
    </p:spTree>
    <p:extLst>
      <p:ext uri="{BB962C8B-B14F-4D97-AF65-F5344CB8AC3E}">
        <p14:creationId xmlns:p14="http://schemas.microsoft.com/office/powerpoint/2010/main" val="2554045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22CBB-60E9-51E9-07EA-1DBA6F63A4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3BCA59-34C2-1FF9-D250-94315482E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0795B2-6325-A76C-E1CB-DFC8B5F4B5F2}"/>
              </a:ext>
            </a:extLst>
          </p:cNvPr>
          <p:cNvSpPr>
            <a:spLocks noGrp="1"/>
          </p:cNvSpPr>
          <p:nvPr>
            <p:ph type="dt" sz="half" idx="10"/>
          </p:nvPr>
        </p:nvSpPr>
        <p:spPr/>
        <p:txBody>
          <a:bodyPr/>
          <a:lstStyle/>
          <a:p>
            <a:fld id="{E9B90390-FE3C-2F47-ABF6-B1528CFCD775}" type="datetime1">
              <a:rPr lang="en-US" smtClean="0"/>
              <a:t>11/11/25</a:t>
            </a:fld>
            <a:endParaRPr lang="en-US"/>
          </a:p>
        </p:txBody>
      </p:sp>
      <p:sp>
        <p:nvSpPr>
          <p:cNvPr id="5" name="Footer Placeholder 4">
            <a:extLst>
              <a:ext uri="{FF2B5EF4-FFF2-40B4-BE49-F238E27FC236}">
                <a16:creationId xmlns:a16="http://schemas.microsoft.com/office/drawing/2014/main" id="{B1487624-D3FF-1A99-20D0-633EA6B19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0BE26-886D-73DF-F54E-4299D833CE32}"/>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1807778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5AC56-8B91-C25F-BCFC-803AD935A5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EE2396-C4C7-B3B6-8148-7C9A541CFC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FFA6C1-75D5-A483-38D8-7136CBFAFB15}"/>
              </a:ext>
            </a:extLst>
          </p:cNvPr>
          <p:cNvSpPr>
            <a:spLocks noGrp="1"/>
          </p:cNvSpPr>
          <p:nvPr>
            <p:ph type="dt" sz="half" idx="10"/>
          </p:nvPr>
        </p:nvSpPr>
        <p:spPr/>
        <p:txBody>
          <a:bodyPr/>
          <a:lstStyle/>
          <a:p>
            <a:fld id="{2E3A30CC-FEE8-D546-BAF4-DD81EFE67B85}" type="datetime1">
              <a:rPr lang="en-US" smtClean="0"/>
              <a:t>11/11/25</a:t>
            </a:fld>
            <a:endParaRPr lang="en-US"/>
          </a:p>
        </p:txBody>
      </p:sp>
      <p:sp>
        <p:nvSpPr>
          <p:cNvPr id="5" name="Footer Placeholder 4">
            <a:extLst>
              <a:ext uri="{FF2B5EF4-FFF2-40B4-BE49-F238E27FC236}">
                <a16:creationId xmlns:a16="http://schemas.microsoft.com/office/drawing/2014/main" id="{52DA7356-93AB-E2AE-75E7-E6285D7D1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94C3A2-0B06-776B-80CA-035977D3E2BB}"/>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263416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63A22-8310-45D1-FFE6-EBA0EA9251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959C3B-EF03-36C5-CA43-6EC2FDAA99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0389A1-8DAA-7D7A-A480-A457C97C3174}"/>
              </a:ext>
            </a:extLst>
          </p:cNvPr>
          <p:cNvSpPr>
            <a:spLocks noGrp="1"/>
          </p:cNvSpPr>
          <p:nvPr>
            <p:ph type="dt" sz="half" idx="10"/>
          </p:nvPr>
        </p:nvSpPr>
        <p:spPr/>
        <p:txBody>
          <a:bodyPr/>
          <a:lstStyle/>
          <a:p>
            <a:fld id="{8FFC163F-BF1F-2C4E-8454-F5D295998D59}" type="datetime1">
              <a:rPr lang="en-US" smtClean="0"/>
              <a:t>11/11/25</a:t>
            </a:fld>
            <a:endParaRPr lang="en-US"/>
          </a:p>
        </p:txBody>
      </p:sp>
      <p:sp>
        <p:nvSpPr>
          <p:cNvPr id="5" name="Footer Placeholder 4">
            <a:extLst>
              <a:ext uri="{FF2B5EF4-FFF2-40B4-BE49-F238E27FC236}">
                <a16:creationId xmlns:a16="http://schemas.microsoft.com/office/drawing/2014/main" id="{56585A07-6BB5-F7F5-AACC-692507B200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0687B4-9896-55C5-95F6-175F26BC331E}"/>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4189245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0C9B-86BF-C8D3-0046-D1FED436CB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03CF0A-05BC-E180-CA6F-DD0CFDF211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6B820C-3C41-56B1-5403-416E5BBD0C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DF248E-5158-4DB2-0363-58EE543C67DB}"/>
              </a:ext>
            </a:extLst>
          </p:cNvPr>
          <p:cNvSpPr>
            <a:spLocks noGrp="1"/>
          </p:cNvSpPr>
          <p:nvPr>
            <p:ph type="dt" sz="half" idx="10"/>
          </p:nvPr>
        </p:nvSpPr>
        <p:spPr/>
        <p:txBody>
          <a:bodyPr/>
          <a:lstStyle/>
          <a:p>
            <a:fld id="{B9892130-3CFC-7C45-81D7-B6BCFF4026D5}" type="datetime1">
              <a:rPr lang="en-US" smtClean="0"/>
              <a:t>11/11/25</a:t>
            </a:fld>
            <a:endParaRPr lang="en-US"/>
          </a:p>
        </p:txBody>
      </p:sp>
      <p:sp>
        <p:nvSpPr>
          <p:cNvPr id="6" name="Footer Placeholder 5">
            <a:extLst>
              <a:ext uri="{FF2B5EF4-FFF2-40B4-BE49-F238E27FC236}">
                <a16:creationId xmlns:a16="http://schemas.microsoft.com/office/drawing/2014/main" id="{21E59284-DEB5-ADCB-25F6-AA3F300A8C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B0A597-C089-9F1D-4D0B-E966AB67FCF8}"/>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13853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06AFD-177F-F5E9-4BC5-E3B3D84B37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C6D483-7CD4-5FD0-B4CF-E1E5417C20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E0E01F-B63D-30EC-834C-7C9BA97A21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6E5553-0324-E5E8-C3E9-E80D1E9410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045958-5B84-A434-7708-90B65652E1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825BB8-8EC7-1843-3A72-4E9B0B62C9A4}"/>
              </a:ext>
            </a:extLst>
          </p:cNvPr>
          <p:cNvSpPr>
            <a:spLocks noGrp="1"/>
          </p:cNvSpPr>
          <p:nvPr>
            <p:ph type="dt" sz="half" idx="10"/>
          </p:nvPr>
        </p:nvSpPr>
        <p:spPr/>
        <p:txBody>
          <a:bodyPr/>
          <a:lstStyle/>
          <a:p>
            <a:fld id="{FB0CADD5-A3EF-B042-9F4A-FE2A2083F4D2}" type="datetime1">
              <a:rPr lang="en-US" smtClean="0"/>
              <a:t>11/11/25</a:t>
            </a:fld>
            <a:endParaRPr lang="en-US"/>
          </a:p>
        </p:txBody>
      </p:sp>
      <p:sp>
        <p:nvSpPr>
          <p:cNvPr id="8" name="Footer Placeholder 7">
            <a:extLst>
              <a:ext uri="{FF2B5EF4-FFF2-40B4-BE49-F238E27FC236}">
                <a16:creationId xmlns:a16="http://schemas.microsoft.com/office/drawing/2014/main" id="{44CD2106-D32D-1CC9-665C-48026C1420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43059A1-FCD7-BDBB-3CA1-7CE6468F5C8E}"/>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31396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68D64-1CC8-4007-60E8-ABD33876AE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18F89C-441B-A2A6-368D-C5168D779087}"/>
              </a:ext>
            </a:extLst>
          </p:cNvPr>
          <p:cNvSpPr>
            <a:spLocks noGrp="1"/>
          </p:cNvSpPr>
          <p:nvPr>
            <p:ph type="dt" sz="half" idx="10"/>
          </p:nvPr>
        </p:nvSpPr>
        <p:spPr/>
        <p:txBody>
          <a:bodyPr/>
          <a:lstStyle/>
          <a:p>
            <a:fld id="{23E6050D-4E48-3F42-96C7-DF15C12E858B}" type="datetime1">
              <a:rPr lang="en-US" smtClean="0"/>
              <a:t>11/11/25</a:t>
            </a:fld>
            <a:endParaRPr lang="en-US"/>
          </a:p>
        </p:txBody>
      </p:sp>
      <p:sp>
        <p:nvSpPr>
          <p:cNvPr id="4" name="Footer Placeholder 3">
            <a:extLst>
              <a:ext uri="{FF2B5EF4-FFF2-40B4-BE49-F238E27FC236}">
                <a16:creationId xmlns:a16="http://schemas.microsoft.com/office/drawing/2014/main" id="{12E40A7F-4BA4-A89F-605C-BD369EDCD9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940210-618F-CBE4-B848-64B24A99096A}"/>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312345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645824-2051-92AD-364B-C57403FF0B5F}"/>
              </a:ext>
            </a:extLst>
          </p:cNvPr>
          <p:cNvSpPr>
            <a:spLocks noGrp="1"/>
          </p:cNvSpPr>
          <p:nvPr>
            <p:ph type="dt" sz="half" idx="10"/>
          </p:nvPr>
        </p:nvSpPr>
        <p:spPr/>
        <p:txBody>
          <a:bodyPr/>
          <a:lstStyle/>
          <a:p>
            <a:fld id="{1319B412-0775-C342-9665-6623CF56E22D}" type="datetime1">
              <a:rPr lang="en-US" smtClean="0"/>
              <a:t>11/11/25</a:t>
            </a:fld>
            <a:endParaRPr lang="en-US"/>
          </a:p>
        </p:txBody>
      </p:sp>
      <p:sp>
        <p:nvSpPr>
          <p:cNvPr id="3" name="Footer Placeholder 2">
            <a:extLst>
              <a:ext uri="{FF2B5EF4-FFF2-40B4-BE49-F238E27FC236}">
                <a16:creationId xmlns:a16="http://schemas.microsoft.com/office/drawing/2014/main" id="{A4714D6D-99D9-474C-87A3-4087F94D65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83B281-8966-62E4-2971-45E70B99FDDD}"/>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3362747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3678F-CB81-3363-73D9-BE710482F7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CE96E4-6C45-5F28-2CF1-8943E72860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68FEA7-172D-7425-0528-31178DABAB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F85AE3-89C4-025D-6F2A-392ECEC8A191}"/>
              </a:ext>
            </a:extLst>
          </p:cNvPr>
          <p:cNvSpPr>
            <a:spLocks noGrp="1"/>
          </p:cNvSpPr>
          <p:nvPr>
            <p:ph type="dt" sz="half" idx="10"/>
          </p:nvPr>
        </p:nvSpPr>
        <p:spPr/>
        <p:txBody>
          <a:bodyPr/>
          <a:lstStyle/>
          <a:p>
            <a:fld id="{F52840CD-AB68-4543-817B-0FE8BEF75AFD}" type="datetime1">
              <a:rPr lang="en-US" smtClean="0"/>
              <a:t>11/11/25</a:t>
            </a:fld>
            <a:endParaRPr lang="en-US"/>
          </a:p>
        </p:txBody>
      </p:sp>
      <p:sp>
        <p:nvSpPr>
          <p:cNvPr id="6" name="Footer Placeholder 5">
            <a:extLst>
              <a:ext uri="{FF2B5EF4-FFF2-40B4-BE49-F238E27FC236}">
                <a16:creationId xmlns:a16="http://schemas.microsoft.com/office/drawing/2014/main" id="{8C91AB92-A617-96F6-8A03-E9F0D93638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3B8C5-0AEE-4674-B99E-29E7EDA2B056}"/>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936547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962DF-689A-1BAB-A72E-F067A07793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A7392C-CC4B-4951-49D0-DD8CB0890A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A46D50-D080-2F14-A80E-1C82FA943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98D00E-4437-50C6-50D1-F85A2EFE3B35}"/>
              </a:ext>
            </a:extLst>
          </p:cNvPr>
          <p:cNvSpPr>
            <a:spLocks noGrp="1"/>
          </p:cNvSpPr>
          <p:nvPr>
            <p:ph type="dt" sz="half" idx="10"/>
          </p:nvPr>
        </p:nvSpPr>
        <p:spPr/>
        <p:txBody>
          <a:bodyPr/>
          <a:lstStyle/>
          <a:p>
            <a:fld id="{E44C2073-7BF5-AD41-AE64-90198BD1C383}" type="datetime1">
              <a:rPr lang="en-US" smtClean="0"/>
              <a:t>11/11/25</a:t>
            </a:fld>
            <a:endParaRPr lang="en-US"/>
          </a:p>
        </p:txBody>
      </p:sp>
      <p:sp>
        <p:nvSpPr>
          <p:cNvPr id="6" name="Footer Placeholder 5">
            <a:extLst>
              <a:ext uri="{FF2B5EF4-FFF2-40B4-BE49-F238E27FC236}">
                <a16:creationId xmlns:a16="http://schemas.microsoft.com/office/drawing/2014/main" id="{B01F6068-BCC7-99E3-63CA-9BC618856A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97A89-66DB-EA1F-B9CA-BD57E1C66BCF}"/>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268134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6FD3-9C23-F85F-7A7D-BCBB4489BF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D9AC9F-137A-DDDF-92BE-B2285D4337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EE2E0B-8934-FFE3-12A1-D14A007FBDE2}"/>
              </a:ext>
            </a:extLst>
          </p:cNvPr>
          <p:cNvSpPr>
            <a:spLocks noGrp="1"/>
          </p:cNvSpPr>
          <p:nvPr>
            <p:ph type="dt" sz="half" idx="10"/>
          </p:nvPr>
        </p:nvSpPr>
        <p:spPr/>
        <p:txBody>
          <a:bodyPr/>
          <a:lstStyle/>
          <a:p>
            <a:fld id="{25CA5167-F493-B34F-804A-E81BB7D7E286}" type="datetime1">
              <a:rPr lang="en-US" smtClean="0"/>
              <a:t>11/11/25</a:t>
            </a:fld>
            <a:endParaRPr lang="en-US"/>
          </a:p>
        </p:txBody>
      </p:sp>
      <p:sp>
        <p:nvSpPr>
          <p:cNvPr id="5" name="Footer Placeholder 4">
            <a:extLst>
              <a:ext uri="{FF2B5EF4-FFF2-40B4-BE49-F238E27FC236}">
                <a16:creationId xmlns:a16="http://schemas.microsoft.com/office/drawing/2014/main" id="{393820B6-17EA-78D1-3F77-06EE52D87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DC317-CFF5-4077-082E-464A07AB8AB2}"/>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314396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7FA1B9-1A8F-2001-5006-35D3E5F999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A310A4-E264-E4B7-F498-C01DBCB817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6FF6E-A920-5035-A000-302CDB8F24B3}"/>
              </a:ext>
            </a:extLst>
          </p:cNvPr>
          <p:cNvSpPr>
            <a:spLocks noGrp="1"/>
          </p:cNvSpPr>
          <p:nvPr>
            <p:ph type="dt" sz="half" idx="10"/>
          </p:nvPr>
        </p:nvSpPr>
        <p:spPr/>
        <p:txBody>
          <a:bodyPr/>
          <a:lstStyle/>
          <a:p>
            <a:fld id="{E09C7BA7-CB3E-B94D-ABAF-D232D0D5C167}" type="datetime1">
              <a:rPr lang="en-US" smtClean="0"/>
              <a:t>11/11/25</a:t>
            </a:fld>
            <a:endParaRPr lang="en-US"/>
          </a:p>
        </p:txBody>
      </p:sp>
      <p:sp>
        <p:nvSpPr>
          <p:cNvPr id="5" name="Footer Placeholder 4">
            <a:extLst>
              <a:ext uri="{FF2B5EF4-FFF2-40B4-BE49-F238E27FC236}">
                <a16:creationId xmlns:a16="http://schemas.microsoft.com/office/drawing/2014/main" id="{B4A264F8-1253-3F11-D37B-96869AB694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6CB27-AD14-11C7-C392-E06085022A34}"/>
              </a:ext>
            </a:extLst>
          </p:cNvPr>
          <p:cNvSpPr>
            <a:spLocks noGrp="1"/>
          </p:cNvSpPr>
          <p:nvPr>
            <p:ph type="sldNum" sz="quarter" idx="12"/>
          </p:nvPr>
        </p:nvSpPr>
        <p:spPr/>
        <p:txBody>
          <a:bodyPr/>
          <a:lstStyle/>
          <a:p>
            <a:fld id="{3BCD22CC-31E6-7D4A-850B-96CED8B29D76}" type="slidenum">
              <a:rPr lang="en-US" smtClean="0"/>
              <a:t>‹#›</a:t>
            </a:fld>
            <a:endParaRPr lang="en-US"/>
          </a:p>
        </p:txBody>
      </p:sp>
    </p:spTree>
    <p:extLst>
      <p:ext uri="{BB962C8B-B14F-4D97-AF65-F5344CB8AC3E}">
        <p14:creationId xmlns:p14="http://schemas.microsoft.com/office/powerpoint/2010/main" val="407498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E918D7-7DE5-E5AC-6738-958C3340C6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5A8AF0-FDF9-B346-EBBE-59D2DA7C6A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E3004-656C-F964-660A-75423EBE5D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5AB2BC-633F-8445-8E30-F47937798778}" type="datetime1">
              <a:rPr lang="en-US" smtClean="0"/>
              <a:t>11/11/25</a:t>
            </a:fld>
            <a:endParaRPr lang="en-US"/>
          </a:p>
        </p:txBody>
      </p:sp>
      <p:sp>
        <p:nvSpPr>
          <p:cNvPr id="5" name="Footer Placeholder 4">
            <a:extLst>
              <a:ext uri="{FF2B5EF4-FFF2-40B4-BE49-F238E27FC236}">
                <a16:creationId xmlns:a16="http://schemas.microsoft.com/office/drawing/2014/main" id="{18D0E5A6-C415-9991-59CF-E6D2616EA8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7318FC-FF0C-BE41-44BE-394D835EF8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CD22CC-31E6-7D4A-850B-96CED8B29D76}" type="slidenum">
              <a:rPr lang="en-US" smtClean="0"/>
              <a:t>‹#›</a:t>
            </a:fld>
            <a:endParaRPr lang="en-US"/>
          </a:p>
        </p:txBody>
      </p:sp>
    </p:spTree>
    <p:extLst>
      <p:ext uri="{BB962C8B-B14F-4D97-AF65-F5344CB8AC3E}">
        <p14:creationId xmlns:p14="http://schemas.microsoft.com/office/powerpoint/2010/main" val="803510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pps.et-gw.eu/tds/ql/?c=17764" TargetMode="External"/><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9.emf"/><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4.xml"/><Relationship Id="rId4"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167C-5FEB-FA25-3BCE-71C2D5CF8056}"/>
              </a:ext>
            </a:extLst>
          </p:cNvPr>
          <p:cNvSpPr>
            <a:spLocks noGrp="1"/>
          </p:cNvSpPr>
          <p:nvPr>
            <p:ph type="ctrTitle"/>
          </p:nvPr>
        </p:nvSpPr>
        <p:spPr>
          <a:xfrm>
            <a:off x="1524000" y="1514250"/>
            <a:ext cx="9144000" cy="2387600"/>
          </a:xfrm>
        </p:spPr>
        <p:txBody>
          <a:bodyPr>
            <a:normAutofit fontScale="90000"/>
          </a:bodyPr>
          <a:lstStyle/>
          <a:p>
            <a:r>
              <a:rPr lang="en-US" dirty="0"/>
              <a:t>ET-LF Sensitivity limitations from vertical thermal noise</a:t>
            </a:r>
            <a:br>
              <a:rPr lang="en-US" dirty="0"/>
            </a:br>
            <a:endParaRPr lang="en-US" b="1" dirty="0"/>
          </a:p>
        </p:txBody>
      </p:sp>
      <p:sp>
        <p:nvSpPr>
          <p:cNvPr id="3" name="Subtitle 2">
            <a:extLst>
              <a:ext uri="{FF2B5EF4-FFF2-40B4-BE49-F238E27FC236}">
                <a16:creationId xmlns:a16="http://schemas.microsoft.com/office/drawing/2014/main" id="{1E3B0050-69A3-D75F-7684-BF56B6C559A2}"/>
              </a:ext>
            </a:extLst>
          </p:cNvPr>
          <p:cNvSpPr>
            <a:spLocks noGrp="1"/>
          </p:cNvSpPr>
          <p:nvPr>
            <p:ph type="subTitle" idx="1"/>
          </p:nvPr>
        </p:nvSpPr>
        <p:spPr>
          <a:xfrm>
            <a:off x="1524000" y="3993925"/>
            <a:ext cx="9144000" cy="1655762"/>
          </a:xfrm>
        </p:spPr>
        <p:txBody>
          <a:bodyPr>
            <a:normAutofit lnSpcReduction="10000"/>
          </a:bodyPr>
          <a:lstStyle/>
          <a:p>
            <a:r>
              <a:rPr lang="en-US" i="1" dirty="0"/>
              <a:t>Matteo Baratti, Emerald Gingell, Jesus Leonardo Gonzalez, Nelson Leon, Fabián Peña Arellano, Harry Themann, Riccardo De Salvo</a:t>
            </a:r>
          </a:p>
          <a:p>
            <a:endParaRPr lang="en-US" i="1" dirty="0"/>
          </a:p>
          <a:p>
            <a:r>
              <a:rPr lang="en-US" i="1" dirty="0"/>
              <a:t>California State University, Los Angeles</a:t>
            </a:r>
          </a:p>
          <a:p>
            <a:endParaRPr lang="en-US" i="1" dirty="0"/>
          </a:p>
          <a:p>
            <a:endParaRPr lang="en-US" dirty="0"/>
          </a:p>
        </p:txBody>
      </p:sp>
      <p:pic>
        <p:nvPicPr>
          <p:cNvPr id="4" name="Picture 1" descr="CalStateLAlogo_badge_white.png">
            <a:extLst>
              <a:ext uri="{FF2B5EF4-FFF2-40B4-BE49-F238E27FC236}">
                <a16:creationId xmlns:a16="http://schemas.microsoft.com/office/drawing/2014/main" id="{390CCA58-8F6A-833B-280C-AF410D96C2C3}"/>
              </a:ext>
            </a:extLst>
          </p:cNvPr>
          <p:cNvPicPr>
            <a:picLocks noChangeAspect="1"/>
          </p:cNvPicPr>
          <p:nvPr/>
        </p:nvPicPr>
        <p:blipFill>
          <a:blip r:embed="rId2" cstate="print"/>
          <a:srcRect/>
          <a:stretch>
            <a:fillRect/>
          </a:stretch>
        </p:blipFill>
        <p:spPr bwMode="auto">
          <a:xfrm>
            <a:off x="0" y="200770"/>
            <a:ext cx="1665018" cy="2071375"/>
          </a:xfrm>
          <a:prstGeom prst="rect">
            <a:avLst/>
          </a:prstGeom>
          <a:noFill/>
          <a:ln w="9525">
            <a:noFill/>
            <a:miter lim="800000"/>
            <a:headEnd/>
            <a:tailEnd/>
          </a:ln>
        </p:spPr>
      </p:pic>
      <p:pic>
        <p:nvPicPr>
          <p:cNvPr id="5" name="Picture 4" descr="A picture containing text, outdoor, sign&#10;&#10;Description automatically generated">
            <a:extLst>
              <a:ext uri="{FF2B5EF4-FFF2-40B4-BE49-F238E27FC236}">
                <a16:creationId xmlns:a16="http://schemas.microsoft.com/office/drawing/2014/main" id="{A161A797-B9F2-11FA-5BAD-99A7E6D33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3196" y="200770"/>
            <a:ext cx="3608804" cy="1138947"/>
          </a:xfrm>
          <a:prstGeom prst="rect">
            <a:avLst/>
          </a:prstGeom>
        </p:spPr>
      </p:pic>
      <p:sp>
        <p:nvSpPr>
          <p:cNvPr id="6" name="Slide Number Placeholder 5">
            <a:extLst>
              <a:ext uri="{FF2B5EF4-FFF2-40B4-BE49-F238E27FC236}">
                <a16:creationId xmlns:a16="http://schemas.microsoft.com/office/drawing/2014/main" id="{21DF5603-9457-A742-C75A-CA2EADE1B457}"/>
              </a:ext>
            </a:extLst>
          </p:cNvPr>
          <p:cNvSpPr>
            <a:spLocks noGrp="1"/>
          </p:cNvSpPr>
          <p:nvPr>
            <p:ph type="sldNum" sz="quarter" idx="12"/>
          </p:nvPr>
        </p:nvSpPr>
        <p:spPr/>
        <p:txBody>
          <a:bodyPr/>
          <a:lstStyle/>
          <a:p>
            <a:fld id="{3BCD22CC-31E6-7D4A-850B-96CED8B29D76}" type="slidenum">
              <a:rPr lang="en-US" smtClean="0"/>
              <a:t>1</a:t>
            </a:fld>
            <a:endParaRPr lang="en-US"/>
          </a:p>
        </p:txBody>
      </p:sp>
    </p:spTree>
    <p:extLst>
      <p:ext uri="{BB962C8B-B14F-4D97-AF65-F5344CB8AC3E}">
        <p14:creationId xmlns:p14="http://schemas.microsoft.com/office/powerpoint/2010/main" val="145255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A7F207-77A7-A5F6-E619-B5D3EB186EE2}"/>
              </a:ext>
            </a:extLst>
          </p:cNvPr>
          <p:cNvSpPr>
            <a:spLocks noGrp="1"/>
          </p:cNvSpPr>
          <p:nvPr>
            <p:ph idx="1"/>
          </p:nvPr>
        </p:nvSpPr>
        <p:spPr>
          <a:xfrm>
            <a:off x="838200" y="457200"/>
            <a:ext cx="10515600" cy="5719763"/>
          </a:xfrm>
        </p:spPr>
        <p:txBody>
          <a:bodyPr>
            <a:normAutofit fontScale="85000" lnSpcReduction="10000"/>
          </a:bodyPr>
          <a:lstStyle/>
          <a:p>
            <a:r>
              <a:rPr lang="en-US" dirty="0"/>
              <a:t>The Low Frequency interferometer of the </a:t>
            </a:r>
            <a:r>
              <a:rPr lang="en-US" b="1" dirty="0"/>
              <a:t>Einstein Telescope</a:t>
            </a:r>
            <a:r>
              <a:rPr lang="en-US" dirty="0"/>
              <a:t> will use cryogenic mirror suspensions with long pendulum providing horizontal attenuation to filter out the horizontal thermal noise generated by the seismic attenuation chain and by the heat links. They will be made of crystalline materials to minimize their own thermal noise generation.</a:t>
            </a:r>
          </a:p>
          <a:p>
            <a:r>
              <a:rPr lang="en-US" dirty="0"/>
              <a:t>It is almost impossible to make passive springs for low-frequency vertical attenuation with the crystalline materials necessary to limit their own internal thermal noise generation.  As a result, the large vertical thermal noise injected on the upper mass of the cryogenic suspensions will be directly transmitted to the mirror. </a:t>
            </a:r>
          </a:p>
          <a:p>
            <a:r>
              <a:rPr lang="en-US" dirty="0"/>
              <a:t>Due to Earth’s limited radius, even if the 10 km long beamlines were perfectly horizontal at the center, a minimum of 0.16% of that thermal noise will be transmitted to the interferometer direction and severely limit ET-LF sensitivity. This fraction grows significantly if the tunnels are longer and/or tilted, or if the mirror suspensions are not perfectly longitudinally symmetric.</a:t>
            </a:r>
          </a:p>
          <a:p>
            <a:r>
              <a:rPr lang="en-US" dirty="0"/>
              <a:t>A method to soften silicon springs using active feedback between an optical sensor and an electrostatic actuator is presented as a possible solution.</a:t>
            </a:r>
          </a:p>
          <a:p>
            <a:endParaRPr lang="en-US" dirty="0"/>
          </a:p>
        </p:txBody>
      </p:sp>
      <p:sp>
        <p:nvSpPr>
          <p:cNvPr id="2" name="Slide Number Placeholder 1">
            <a:extLst>
              <a:ext uri="{FF2B5EF4-FFF2-40B4-BE49-F238E27FC236}">
                <a16:creationId xmlns:a16="http://schemas.microsoft.com/office/drawing/2014/main" id="{F2F6F982-6C3B-FD7A-A561-0E21AD39061D}"/>
              </a:ext>
            </a:extLst>
          </p:cNvPr>
          <p:cNvSpPr>
            <a:spLocks noGrp="1"/>
          </p:cNvSpPr>
          <p:nvPr>
            <p:ph type="sldNum" sz="quarter" idx="12"/>
          </p:nvPr>
        </p:nvSpPr>
        <p:spPr/>
        <p:txBody>
          <a:bodyPr/>
          <a:lstStyle/>
          <a:p>
            <a:fld id="{3BCD22CC-31E6-7D4A-850B-96CED8B29D76}" type="slidenum">
              <a:rPr lang="en-US" smtClean="0"/>
              <a:t>2</a:t>
            </a:fld>
            <a:endParaRPr lang="en-US"/>
          </a:p>
        </p:txBody>
      </p:sp>
    </p:spTree>
    <p:extLst>
      <p:ext uri="{BB962C8B-B14F-4D97-AF65-F5344CB8AC3E}">
        <p14:creationId xmlns:p14="http://schemas.microsoft.com/office/powerpoint/2010/main" val="28002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C8DF42-7B70-E97E-6889-3176F0D2E889}"/>
              </a:ext>
            </a:extLst>
          </p:cNvPr>
          <p:cNvSpPr>
            <a:spLocks noGrp="1"/>
          </p:cNvSpPr>
          <p:nvPr>
            <p:ph type="title"/>
          </p:nvPr>
        </p:nvSpPr>
        <p:spPr>
          <a:xfrm>
            <a:off x="836676" y="-75772"/>
            <a:ext cx="10515600" cy="1348065"/>
          </a:xfrm>
        </p:spPr>
        <p:txBody>
          <a:bodyPr vert="horz" lIns="91440" tIns="45720" rIns="91440" bIns="45720" rtlCol="0" anchor="ctr">
            <a:normAutofit/>
          </a:bodyPr>
          <a:lstStyle/>
          <a:p>
            <a:r>
              <a:rPr lang="en-GB" sz="5400" dirty="0">
                <a:latin typeface="Times New Roman" panose="02020603050405020304" pitchFamily="18" charset="0"/>
                <a:cs typeface="Times New Roman" panose="02020603050405020304" pitchFamily="18" charset="0"/>
              </a:rPr>
              <a:t>Introduction</a:t>
            </a:r>
            <a:endParaRPr lang="en-GB" sz="5400" kern="1200" dirty="0">
              <a:latin typeface="Times New Roman" panose="02020603050405020304" pitchFamily="18" charset="0"/>
              <a:cs typeface="Times New Roman" panose="02020603050405020304" pitchFamily="18" charset="0"/>
            </a:endParaRPr>
          </a:p>
        </p:txBody>
      </p:sp>
      <p:sp>
        <p:nvSpPr>
          <p:cNvPr id="58" name="Content Placeholder 6">
            <a:extLst>
              <a:ext uri="{FF2B5EF4-FFF2-40B4-BE49-F238E27FC236}">
                <a16:creationId xmlns:a16="http://schemas.microsoft.com/office/drawing/2014/main" id="{290DC2F0-169F-AB14-1075-7CBD6E136E34}"/>
              </a:ext>
            </a:extLst>
          </p:cNvPr>
          <p:cNvSpPr>
            <a:spLocks noGrp="1"/>
          </p:cNvSpPr>
          <p:nvPr>
            <p:ph sz="half" idx="1"/>
          </p:nvPr>
        </p:nvSpPr>
        <p:spPr>
          <a:xfrm>
            <a:off x="946058" y="1374229"/>
            <a:ext cx="8998042" cy="5164683"/>
          </a:xfrm>
        </p:spPr>
        <p:txBody>
          <a:bodyPr vert="horz" lIns="91440" tIns="45720" rIns="91440" bIns="45720" rtlCol="0">
            <a:normAutofit/>
          </a:bodyPr>
          <a:lstStyle/>
          <a:p>
            <a:pPr marL="0" indent="0">
              <a:lnSpc>
                <a:spcPct val="125000"/>
              </a:lnSpc>
              <a:buNone/>
            </a:pPr>
            <a:r>
              <a:rPr lang="en-GB" sz="2600" dirty="0">
                <a:latin typeface="Times New Roman" panose="02020603050405020304" pitchFamily="18" charset="0"/>
                <a:cs typeface="Times New Roman" panose="02020603050405020304" pitchFamily="18" charset="0"/>
              </a:rPr>
              <a:t>Suspension with flexures operating in compression:</a:t>
            </a:r>
          </a:p>
          <a:p>
            <a:pPr>
              <a:lnSpc>
                <a:spcPct val="125000"/>
              </a:lnSpc>
            </a:pPr>
            <a:r>
              <a:rPr lang="en-GB" sz="2600" dirty="0">
                <a:latin typeface="Times New Roman" panose="02020603050405020304" pitchFamily="18" charset="0"/>
                <a:cs typeface="Times New Roman" panose="02020603050405020304" pitchFamily="18" charset="0"/>
              </a:rPr>
              <a:t>Are mechanically robust with mechanical safety factor of 6</a:t>
            </a:r>
          </a:p>
          <a:p>
            <a:pPr>
              <a:lnSpc>
                <a:spcPct val="125000"/>
              </a:lnSpc>
            </a:pPr>
            <a:r>
              <a:rPr lang="en-GB" sz="2600" dirty="0">
                <a:latin typeface="Times New Roman" panose="02020603050405020304" pitchFamily="18" charset="0"/>
                <a:cs typeface="Times New Roman" panose="02020603050405020304" pitchFamily="18" charset="0"/>
              </a:rPr>
              <a:t>Are easy to assemble inside the cryostat</a:t>
            </a:r>
          </a:p>
          <a:p>
            <a:pPr>
              <a:lnSpc>
                <a:spcPct val="125000"/>
              </a:lnSpc>
            </a:pPr>
            <a:r>
              <a:rPr lang="en-GB" sz="2600" dirty="0">
                <a:latin typeface="Times New Roman" panose="02020603050405020304" pitchFamily="18" charset="0"/>
                <a:cs typeface="Times New Roman" panose="02020603050405020304" pitchFamily="18" charset="0"/>
              </a:rPr>
              <a:t>Allow rapid cooldown and extraction of 0.5 W</a:t>
            </a:r>
          </a:p>
          <a:p>
            <a:pPr>
              <a:lnSpc>
                <a:spcPct val="125000"/>
              </a:lnSpc>
            </a:pPr>
            <a:r>
              <a:rPr lang="en-GB" sz="2600" dirty="0">
                <a:latin typeface="Times New Roman" panose="02020603050405020304" pitchFamily="18" charset="0"/>
                <a:cs typeface="Times New Roman" panose="02020603050405020304" pitchFamily="18" charset="0"/>
              </a:rPr>
              <a:t>Can lock the interferometer without the need of recoil mass</a:t>
            </a:r>
          </a:p>
          <a:p>
            <a:pPr>
              <a:lnSpc>
                <a:spcPct val="125000"/>
              </a:lnSpc>
            </a:pPr>
            <a:r>
              <a:rPr lang="en-GB" sz="2600" dirty="0">
                <a:latin typeface="Times New Roman" panose="02020603050405020304" pitchFamily="18" charset="0"/>
                <a:cs typeface="Times New Roman" panose="02020603050405020304" pitchFamily="18" charset="0"/>
              </a:rPr>
              <a:t>Soft, high Q flexures </a:t>
            </a:r>
            <a:r>
              <a:rPr lang="en-GB" sz="2600" b="1" dirty="0">
                <a:latin typeface="Times New Roman" panose="02020603050405020304" pitchFamily="18" charset="0"/>
                <a:cs typeface="Times New Roman" panose="02020603050405020304" pitchFamily="18" charset="0"/>
              </a:rPr>
              <a:t>for ultra low horizontal </a:t>
            </a:r>
            <a:r>
              <a:rPr lang="en-GB" sz="2600" dirty="0">
                <a:latin typeface="Times New Roman" panose="02020603050405020304" pitchFamily="18" charset="0"/>
                <a:cs typeface="Times New Roman" panose="02020603050405020304" pitchFamily="18" charset="0"/>
              </a:rPr>
              <a:t>thermal noise.</a:t>
            </a:r>
          </a:p>
          <a:p>
            <a:pPr>
              <a:lnSpc>
                <a:spcPct val="125000"/>
              </a:lnSpc>
            </a:pPr>
            <a:endParaRPr lang="en-GB" sz="2600" dirty="0">
              <a:latin typeface="Times New Roman" panose="02020603050405020304" pitchFamily="18" charset="0"/>
              <a:cs typeface="Times New Roman" panose="02020603050405020304" pitchFamily="18" charset="0"/>
            </a:endParaRPr>
          </a:p>
          <a:p>
            <a:pPr>
              <a:lnSpc>
                <a:spcPct val="125000"/>
              </a:lnSpc>
              <a:buFont typeface="System Font Regular"/>
              <a:buChar char="-"/>
            </a:pPr>
            <a:r>
              <a:rPr lang="en-GB" sz="2600" b="1" dirty="0">
                <a:solidFill>
                  <a:srgbClr val="FF0000"/>
                </a:solidFill>
                <a:latin typeface="Times New Roman" panose="02020603050405020304" pitchFamily="18" charset="0"/>
                <a:cs typeface="Times New Roman" panose="02020603050405020304" pitchFamily="18" charset="0"/>
              </a:rPr>
              <a:t>Mechanically rigid in vertical direction</a:t>
            </a:r>
          </a:p>
        </p:txBody>
      </p:sp>
      <p:sp>
        <p:nvSpPr>
          <p:cNvPr id="3" name="Slide Number Placeholder 2">
            <a:extLst>
              <a:ext uri="{FF2B5EF4-FFF2-40B4-BE49-F238E27FC236}">
                <a16:creationId xmlns:a16="http://schemas.microsoft.com/office/drawing/2014/main" id="{7CBFD3E2-6B77-BF41-262B-C2DD3E38579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F100A67F-DA3B-4555-8575-71A473273520}" type="slidenum">
              <a:rPr lang="en-US" smtClean="0">
                <a:solidFill>
                  <a:schemeClr val="tx1"/>
                </a:solidFill>
              </a:rPr>
              <a:pPr defTabSz="914400">
                <a:spcAft>
                  <a:spcPts val="600"/>
                </a:spcAft>
              </a:pPr>
              <a:t>3</a:t>
            </a:fld>
            <a:endParaRPr lang="en-US">
              <a:solidFill>
                <a:schemeClr val="tx1"/>
              </a:solidFill>
            </a:endParaRPr>
          </a:p>
        </p:txBody>
      </p:sp>
      <p:pic>
        <p:nvPicPr>
          <p:cNvPr id="5" name="Content Placeholder 5">
            <a:extLst>
              <a:ext uri="{FF2B5EF4-FFF2-40B4-BE49-F238E27FC236}">
                <a16:creationId xmlns:a16="http://schemas.microsoft.com/office/drawing/2014/main" id="{58CD36FA-6920-028D-1DE8-554A21B285EC}"/>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9768408" y="176701"/>
            <a:ext cx="1944216" cy="6179649"/>
          </a:xfrm>
          <a:prstGeom prst="rect">
            <a:avLst/>
          </a:prstGeom>
        </p:spPr>
      </p:pic>
      <p:sp>
        <p:nvSpPr>
          <p:cNvPr id="6" name="TextBox 5">
            <a:extLst>
              <a:ext uri="{FF2B5EF4-FFF2-40B4-BE49-F238E27FC236}">
                <a16:creationId xmlns:a16="http://schemas.microsoft.com/office/drawing/2014/main" id="{918B8702-197A-7C62-2E31-C18D297F4386}"/>
              </a:ext>
            </a:extLst>
          </p:cNvPr>
          <p:cNvSpPr txBox="1"/>
          <p:nvPr/>
        </p:nvSpPr>
        <p:spPr>
          <a:xfrm>
            <a:off x="5928610" y="6260732"/>
            <a:ext cx="6100996" cy="395108"/>
          </a:xfrm>
          <a:prstGeom prst="rect">
            <a:avLst/>
          </a:prstGeom>
          <a:noFill/>
        </p:spPr>
        <p:txBody>
          <a:bodyPr wrap="square">
            <a:spAutoFit/>
          </a:bodyPr>
          <a:lstStyle/>
          <a:p>
            <a:pPr>
              <a:lnSpc>
                <a:spcPct val="115000"/>
              </a:lnSpc>
              <a:spcAft>
                <a:spcPts val="800"/>
              </a:spcAft>
              <a:buNone/>
            </a:pPr>
            <a:r>
              <a:rPr lang="en-US" sz="1800" u="words" kern="0" dirty="0">
                <a:solidFill>
                  <a:srgbClr val="0000FF"/>
                </a:solidFill>
                <a:effectLst/>
                <a:latin typeface="Helvetica" pitchFamily="2" charset="0"/>
                <a:ea typeface="Times New Roman" panose="02020603050405020304" pitchFamily="18" charset="0"/>
                <a:cs typeface="Times New Roman" panose="02020603050405020304" pitchFamily="18" charset="0"/>
                <a:hlinkClick r:id="rId3"/>
              </a:rPr>
              <a:t>https://apps.et-gw.eu/tds/ql/?c=17764</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04336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293A7-459C-19BC-3CFC-1DA47DDFD66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29A1E8F-E797-2715-3686-F8A155CEEF96}"/>
              </a:ext>
            </a:extLst>
          </p:cNvPr>
          <p:cNvSpPr>
            <a:spLocks noGrp="1"/>
          </p:cNvSpPr>
          <p:nvPr>
            <p:ph type="title"/>
          </p:nvPr>
        </p:nvSpPr>
        <p:spPr>
          <a:xfrm>
            <a:off x="127336" y="136771"/>
            <a:ext cx="5832648" cy="782433"/>
          </a:xfrm>
        </p:spPr>
        <p:txBody>
          <a:bodyPr vert="horz" lIns="91440" tIns="45720" rIns="91440" bIns="45720" rtlCol="0" anchor="ctr">
            <a:noAutofit/>
          </a:bodyPr>
          <a:lstStyle/>
          <a:p>
            <a:pPr algn="ctr"/>
            <a:r>
              <a:rPr lang="en-US" sz="3200" noProof="0" dirty="0">
                <a:latin typeface="Times New Roman" panose="02020603050405020304" pitchFamily="18" charset="0"/>
                <a:cs typeface="Times New Roman" panose="02020603050405020304" pitchFamily="18" charset="0"/>
              </a:rPr>
              <a:t>Horizontal</a:t>
            </a:r>
            <a:r>
              <a:rPr lang="en-US" sz="3200" dirty="0">
                <a:latin typeface="Times New Roman" panose="02020603050405020304" pitchFamily="18" charset="0"/>
                <a:cs typeface="Times New Roman" panose="02020603050405020304" pitchFamily="18" charset="0"/>
              </a:rPr>
              <a:t> T</a:t>
            </a:r>
            <a:r>
              <a:rPr lang="en-US" sz="3200" noProof="0" dirty="0" err="1">
                <a:latin typeface="Times New Roman" panose="02020603050405020304" pitchFamily="18" charset="0"/>
                <a:cs typeface="Times New Roman" panose="02020603050405020304" pitchFamily="18" charset="0"/>
              </a:rPr>
              <a:t>hermal</a:t>
            </a:r>
            <a:r>
              <a:rPr lang="en-US" sz="3200" noProof="0" dirty="0">
                <a:latin typeface="Times New Roman" panose="02020603050405020304" pitchFamily="18" charset="0"/>
                <a:cs typeface="Times New Roman" panose="02020603050405020304" pitchFamily="18" charset="0"/>
              </a:rPr>
              <a:t> Noise  -  OK</a:t>
            </a:r>
            <a:endParaRPr lang="en-US" sz="3200" kern="1200" noProof="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AE91B47-C8E9-FFF5-8103-C63BF4886AB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F100A67F-DA3B-4555-8575-71A473273520}" type="slidenum">
              <a:rPr lang="en-GB" smtClean="0"/>
              <a:pPr defTabSz="914400">
                <a:spcAft>
                  <a:spcPts val="600"/>
                </a:spcAft>
              </a:pPr>
              <a:t>4</a:t>
            </a:fld>
            <a:endParaRPr lang="en-GB" dirty="0"/>
          </a:p>
        </p:txBody>
      </p:sp>
      <p:sp>
        <p:nvSpPr>
          <p:cNvPr id="41" name="TextBox 40">
            <a:extLst>
              <a:ext uri="{FF2B5EF4-FFF2-40B4-BE49-F238E27FC236}">
                <a16:creationId xmlns:a16="http://schemas.microsoft.com/office/drawing/2014/main" id="{230C3C65-4CD9-36DE-4599-4854AD192FA6}"/>
              </a:ext>
            </a:extLst>
          </p:cNvPr>
          <p:cNvSpPr txBox="1"/>
          <p:nvPr/>
        </p:nvSpPr>
        <p:spPr>
          <a:xfrm>
            <a:off x="10005456" y="2693428"/>
            <a:ext cx="1728192" cy="323165"/>
          </a:xfrm>
          <a:prstGeom prst="rect">
            <a:avLst/>
          </a:prstGeom>
          <a:noFill/>
        </p:spPr>
        <p:txBody>
          <a:bodyPr wrap="square" rtlCol="0">
            <a:spAutoFit/>
          </a:bodyPr>
          <a:lstStyle/>
          <a:p>
            <a:r>
              <a:rPr lang="es-MX" sz="1500" dirty="0" err="1"/>
              <a:t>Fixed</a:t>
            </a:r>
            <a:r>
              <a:rPr lang="es-MX" sz="1500" dirty="0"/>
              <a:t> </a:t>
            </a:r>
            <a:r>
              <a:rPr lang="es-MX" sz="1500" dirty="0" err="1"/>
              <a:t>support</a:t>
            </a:r>
            <a:endParaRPr lang="en-GB" sz="1500" dirty="0"/>
          </a:p>
        </p:txBody>
      </p:sp>
      <p:sp>
        <p:nvSpPr>
          <p:cNvPr id="42" name="TextBox 41">
            <a:extLst>
              <a:ext uri="{FF2B5EF4-FFF2-40B4-BE49-F238E27FC236}">
                <a16:creationId xmlns:a16="http://schemas.microsoft.com/office/drawing/2014/main" id="{A1F376F1-F951-4B6A-F5D1-602DF270B1D9}"/>
              </a:ext>
            </a:extLst>
          </p:cNvPr>
          <p:cNvSpPr txBox="1"/>
          <p:nvPr/>
        </p:nvSpPr>
        <p:spPr>
          <a:xfrm>
            <a:off x="9054172" y="5015981"/>
            <a:ext cx="1856055" cy="553998"/>
          </a:xfrm>
          <a:prstGeom prst="rect">
            <a:avLst/>
          </a:prstGeom>
          <a:noFill/>
        </p:spPr>
        <p:txBody>
          <a:bodyPr wrap="square" rtlCol="0">
            <a:spAutoFit/>
          </a:bodyPr>
          <a:lstStyle/>
          <a:p>
            <a:pPr marL="179388" indent="-179388">
              <a:buFont typeface="Arial" panose="020B0604020202020204" pitchFamily="34" charset="0"/>
              <a:buChar char="•"/>
            </a:pPr>
            <a:r>
              <a:rPr lang="es-MX" sz="1500" dirty="0"/>
              <a:t>Input: </a:t>
            </a:r>
            <a:r>
              <a:rPr lang="es-MX" sz="1500" dirty="0" err="1"/>
              <a:t>force</a:t>
            </a:r>
            <a:endParaRPr lang="es-MX" sz="1500" dirty="0"/>
          </a:p>
          <a:p>
            <a:pPr marL="179388" indent="-179388">
              <a:buFont typeface="Arial" panose="020B0604020202020204" pitchFamily="34" charset="0"/>
              <a:buChar char="•"/>
            </a:pPr>
            <a:r>
              <a:rPr lang="es-MX" sz="1500" dirty="0"/>
              <a:t>Output: </a:t>
            </a:r>
            <a:r>
              <a:rPr lang="es-MX" sz="1500" dirty="0" err="1"/>
              <a:t>velocity</a:t>
            </a:r>
            <a:r>
              <a:rPr lang="es-MX" sz="1500" dirty="0"/>
              <a:t> </a:t>
            </a:r>
            <a:endParaRPr lang="en-GB" sz="1500" dirty="0"/>
          </a:p>
        </p:txBody>
      </p:sp>
      <p:cxnSp>
        <p:nvCxnSpPr>
          <p:cNvPr id="43" name="Straight Arrow Connector 42">
            <a:extLst>
              <a:ext uri="{FF2B5EF4-FFF2-40B4-BE49-F238E27FC236}">
                <a16:creationId xmlns:a16="http://schemas.microsoft.com/office/drawing/2014/main" id="{A0D375AE-5F99-F653-AB22-66599D142B52}"/>
              </a:ext>
            </a:extLst>
          </p:cNvPr>
          <p:cNvCxnSpPr>
            <a:cxnSpLocks/>
          </p:cNvCxnSpPr>
          <p:nvPr/>
        </p:nvCxnSpPr>
        <p:spPr>
          <a:xfrm flipH="1" flipV="1">
            <a:off x="9842189" y="2415326"/>
            <a:ext cx="163267" cy="278102"/>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Content Placeholder 10">
                <a:extLst>
                  <a:ext uri="{FF2B5EF4-FFF2-40B4-BE49-F238E27FC236}">
                    <a16:creationId xmlns:a16="http://schemas.microsoft.com/office/drawing/2014/main" id="{E07DFE79-7DB9-1AB9-E874-708F93C0AB22}"/>
                  </a:ext>
                </a:extLst>
              </p:cNvPr>
              <p:cNvSpPr>
                <a:spLocks noGrp="1"/>
              </p:cNvSpPr>
              <p:nvPr>
                <p:ph sz="half" idx="1"/>
              </p:nvPr>
            </p:nvSpPr>
            <p:spPr>
              <a:xfrm>
                <a:off x="231559" y="1079087"/>
                <a:ext cx="6669838" cy="1475290"/>
              </a:xfrm>
            </p:spPr>
            <p:txBody>
              <a:bodyPr>
                <a:normAutofit fontScale="85000" lnSpcReduction="10000"/>
              </a:bodyPr>
              <a:lstStyle/>
              <a:p>
                <a:pPr marL="285750" indent="-285750">
                  <a:lnSpc>
                    <a:spcPct val="125000"/>
                  </a:lnSpc>
                </a:pPr>
                <a:r>
                  <a:rPr lang="en-US" sz="1800" noProof="0" dirty="0">
                    <a:latin typeface="Times New Roman" panose="02020603050405020304" pitchFamily="18" charset="0"/>
                    <a:cs typeface="Times New Roman" panose="02020603050405020304" pitchFamily="18" charset="0"/>
                  </a:rPr>
                  <a:t>Cryogenic pendulums have very low thermal noise</a:t>
                </a:r>
              </a:p>
              <a:p>
                <a:pPr marL="742950" lvl="1" indent="-285750">
                  <a:lnSpc>
                    <a:spcPct val="125000"/>
                  </a:lnSpc>
                </a:pPr>
                <a:r>
                  <a:rPr lang="en-US" sz="1400" noProof="0" dirty="0">
                    <a:latin typeface="Times New Roman" panose="02020603050405020304" pitchFamily="18" charset="0"/>
                    <a:cs typeface="Times New Roman" panose="02020603050405020304" pitchFamily="18" charset="0"/>
                  </a:rPr>
                  <a:t>Bulk loss angle: </a:t>
                </a:r>
                <a14:m>
                  <m:oMath xmlns:m="http://schemas.openxmlformats.org/officeDocument/2006/math">
                    <m:r>
                      <a:rPr lang="en-US" sz="1400" i="1" noProof="0" smtClean="0">
                        <a:latin typeface="Cambria Math" panose="02040503050406030204" pitchFamily="18" charset="0"/>
                        <a:ea typeface="Cambria Math" panose="02040503050406030204" pitchFamily="18" charset="0"/>
                      </a:rPr>
                      <m:t>𝜙</m:t>
                    </m:r>
                    <m:r>
                      <a:rPr lang="en-US" sz="1400" b="0" i="1" noProof="0" smtClean="0">
                        <a:latin typeface="Cambria Math" panose="02040503050406030204" pitchFamily="18" charset="0"/>
                        <a:ea typeface="Cambria Math" panose="02040503050406030204" pitchFamily="18" charset="0"/>
                      </a:rPr>
                      <m:t>=1×</m:t>
                    </m:r>
                    <m:sSup>
                      <m:sSupPr>
                        <m:ctrlPr>
                          <a:rPr lang="en-US" sz="1400" b="0" i="1" noProof="0" smtClean="0">
                            <a:latin typeface="Cambria Math" panose="02040503050406030204" pitchFamily="18" charset="0"/>
                            <a:ea typeface="Cambria Math" panose="02040503050406030204" pitchFamily="18" charset="0"/>
                          </a:rPr>
                        </m:ctrlPr>
                      </m:sSupPr>
                      <m:e>
                        <m:r>
                          <a:rPr lang="en-US" sz="1400" b="0" i="1" noProof="0" smtClean="0">
                            <a:latin typeface="Cambria Math" panose="02040503050406030204" pitchFamily="18" charset="0"/>
                            <a:ea typeface="Cambria Math" panose="02040503050406030204" pitchFamily="18" charset="0"/>
                          </a:rPr>
                          <m:t>10</m:t>
                        </m:r>
                      </m:e>
                      <m:sup>
                        <m:r>
                          <a:rPr lang="en-US" sz="1400" b="0" i="1" noProof="0" smtClean="0">
                            <a:latin typeface="Cambria Math" panose="02040503050406030204" pitchFamily="18" charset="0"/>
                            <a:ea typeface="Cambria Math" panose="02040503050406030204" pitchFamily="18" charset="0"/>
                          </a:rPr>
                          <m:t>−9</m:t>
                        </m:r>
                      </m:sup>
                    </m:sSup>
                  </m:oMath>
                </a14:m>
                <a:r>
                  <a:rPr lang="en-US" sz="1400" noProof="0" dirty="0">
                    <a:latin typeface="Times New Roman" panose="02020603050405020304" pitchFamily="18" charset="0"/>
                    <a:cs typeface="Times New Roman" panose="02020603050405020304" pitchFamily="18" charset="0"/>
                  </a:rPr>
                  <a:t> </a:t>
                </a:r>
                <a:endParaRPr lang="en-US" sz="1400" dirty="0">
                  <a:latin typeface="Times New Roman" panose="02020603050405020304" pitchFamily="18" charset="0"/>
                  <a:cs typeface="Times New Roman" panose="02020603050405020304" pitchFamily="18" charset="0"/>
                </a:endParaRPr>
              </a:p>
              <a:p>
                <a:pPr marL="285750" indent="-285750">
                  <a:lnSpc>
                    <a:spcPct val="125000"/>
                  </a:lnSpc>
                </a:pPr>
                <a:r>
                  <a:rPr lang="en-US" sz="1800" dirty="0">
                    <a:latin typeface="Times New Roman" panose="02020603050405020304" pitchFamily="18" charset="0"/>
                    <a:cs typeface="Times New Roman" panose="02020603050405020304" pitchFamily="18" charset="0"/>
                  </a:rPr>
                  <a:t>Room temperature Pendulums’ thermal noise is diluted </a:t>
                </a:r>
              </a:p>
              <a:p>
                <a:pPr marL="285750" indent="-285750">
                  <a:lnSpc>
                    <a:spcPct val="125000"/>
                  </a:lnSpc>
                </a:pPr>
                <a:r>
                  <a:rPr lang="en-US" sz="1800" dirty="0">
                    <a:latin typeface="Times New Roman" panose="02020603050405020304" pitchFamily="18" charset="0"/>
                    <a:cs typeface="Times New Roman" panose="02020603050405020304" pitchFamily="18" charset="0"/>
                  </a:rPr>
                  <a:t>Two cryogenic stages provide ample attenuation for the horizontal thermal noise</a:t>
                </a:r>
                <a:endParaRPr lang="en-US" sz="1800" noProof="0" dirty="0">
                  <a:latin typeface="Times New Roman" panose="02020603050405020304" pitchFamily="18" charset="0"/>
                  <a:cs typeface="Times New Roman" panose="02020603050405020304" pitchFamily="18" charset="0"/>
                </a:endParaRPr>
              </a:p>
            </p:txBody>
          </p:sp>
        </mc:Choice>
        <mc:Fallback xmlns="">
          <p:sp>
            <p:nvSpPr>
              <p:cNvPr id="11" name="Content Placeholder 10">
                <a:extLst>
                  <a:ext uri="{FF2B5EF4-FFF2-40B4-BE49-F238E27FC236}">
                    <a16:creationId xmlns:a16="http://schemas.microsoft.com/office/drawing/2014/main" id="{E07DFE79-7DB9-1AB9-E874-708F93C0AB22}"/>
                  </a:ext>
                </a:extLst>
              </p:cNvPr>
              <p:cNvSpPr>
                <a:spLocks noGrp="1" noRot="1" noChangeAspect="1" noMove="1" noResize="1" noEditPoints="1" noAdjustHandles="1" noChangeArrowheads="1" noChangeShapeType="1" noTextEdit="1"/>
              </p:cNvSpPr>
              <p:nvPr>
                <p:ph sz="half" idx="1"/>
              </p:nvPr>
            </p:nvSpPr>
            <p:spPr>
              <a:xfrm>
                <a:off x="231559" y="1079087"/>
                <a:ext cx="6669838" cy="1475290"/>
              </a:xfrm>
              <a:blipFill>
                <a:blip r:embed="rId2"/>
                <a:stretch>
                  <a:fillRect l="-380"/>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0D0DAFAD-93A4-19AA-81A8-2A9FDABAFACE}"/>
              </a:ext>
            </a:extLst>
          </p:cNvPr>
          <p:cNvGrpSpPr>
            <a:grpSpLocks noGrp="1" noUngrp="1" noRot="1" noMove="1" noResize="1"/>
          </p:cNvGrpSpPr>
          <p:nvPr/>
        </p:nvGrpSpPr>
        <p:grpSpPr>
          <a:xfrm>
            <a:off x="7058187" y="255654"/>
            <a:ext cx="2950468" cy="6264696"/>
            <a:chOff x="7058187" y="255654"/>
            <a:chExt cx="2950468" cy="6264696"/>
          </a:xfrm>
        </p:grpSpPr>
        <p:pic>
          <p:nvPicPr>
            <p:cNvPr id="5" name="Picture 4" descr="A blue and black background with a light&#10;&#10;Description automatically generated with medium confidence">
              <a:extLst>
                <a:ext uri="{FF2B5EF4-FFF2-40B4-BE49-F238E27FC236}">
                  <a16:creationId xmlns:a16="http://schemas.microsoft.com/office/drawing/2014/main" id="{820B3111-8B7A-197D-2CC5-E1BF866AA2B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tretch>
              <a:fillRect/>
            </a:stretch>
          </p:blipFill>
          <p:spPr>
            <a:xfrm>
              <a:off x="7875824" y="867537"/>
              <a:ext cx="717848" cy="2064759"/>
            </a:xfrm>
            <a:prstGeom prst="rect">
              <a:avLst/>
            </a:prstGeom>
          </p:spPr>
        </p:pic>
        <p:pic>
          <p:nvPicPr>
            <p:cNvPr id="7" name="Picture 6" descr="A red round object with a black background&#10;&#10;Description automatically generated">
              <a:extLst>
                <a:ext uri="{FF2B5EF4-FFF2-40B4-BE49-F238E27FC236}">
                  <a16:creationId xmlns:a16="http://schemas.microsoft.com/office/drawing/2014/main" id="{A0586136-05FE-1F79-2898-E89591CCE5BD}"/>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tretch>
              <a:fillRect/>
            </a:stretch>
          </p:blipFill>
          <p:spPr>
            <a:xfrm>
              <a:off x="9421319" y="908720"/>
              <a:ext cx="587336" cy="1444529"/>
            </a:xfrm>
            <a:prstGeom prst="rect">
              <a:avLst/>
            </a:prstGeom>
          </p:spPr>
        </p:pic>
        <p:pic>
          <p:nvPicPr>
            <p:cNvPr id="9" name="Picture 8">
              <a:extLst>
                <a:ext uri="{FF2B5EF4-FFF2-40B4-BE49-F238E27FC236}">
                  <a16:creationId xmlns:a16="http://schemas.microsoft.com/office/drawing/2014/main" id="{0FAB4F92-9436-BBF1-A004-2EEDA9B11B0F}"/>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tretch>
              <a:fillRect/>
            </a:stretch>
          </p:blipFill>
          <p:spPr>
            <a:xfrm>
              <a:off x="7058187" y="255654"/>
              <a:ext cx="390499" cy="6264696"/>
            </a:xfrm>
            <a:prstGeom prst="rect">
              <a:avLst/>
            </a:prstGeom>
          </p:spPr>
        </p:pic>
        <p:cxnSp>
          <p:nvCxnSpPr>
            <p:cNvPr id="13" name="Straight Connector 12">
              <a:extLst>
                <a:ext uri="{FF2B5EF4-FFF2-40B4-BE49-F238E27FC236}">
                  <a16:creationId xmlns:a16="http://schemas.microsoft.com/office/drawing/2014/main" id="{5D5D4AB4-898B-6CBA-CEA2-41918F1E13C4}"/>
                </a:ext>
              </a:extLst>
            </p:cNvPr>
            <p:cNvCxnSpPr>
              <a:cxnSpLocks noGrp="1" noRot="1" noMove="1" noResize="1" noEditPoints="1" noAdjustHandles="1" noChangeArrowheads="1" noChangeShapeType="1"/>
            </p:cNvCxnSpPr>
            <p:nvPr/>
          </p:nvCxnSpPr>
          <p:spPr>
            <a:xfrm flipV="1">
              <a:off x="8595904" y="1013737"/>
              <a:ext cx="860738" cy="255023"/>
            </a:xfrm>
            <a:prstGeom prst="line">
              <a:avLst/>
            </a:prstGeom>
            <a:ln w="1270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A93CC9-5FD0-416B-857C-547807FE8859}"/>
                </a:ext>
              </a:extLst>
            </p:cNvPr>
            <p:cNvCxnSpPr>
              <a:cxnSpLocks noGrp="1" noRot="1" noMove="1" noResize="1" noEditPoints="1" noAdjustHandles="1" noChangeArrowheads="1" noChangeShapeType="1"/>
              <a:stCxn id="5" idx="3"/>
            </p:cNvCxnSpPr>
            <p:nvPr/>
          </p:nvCxnSpPr>
          <p:spPr>
            <a:xfrm>
              <a:off x="8593672" y="1899917"/>
              <a:ext cx="862970" cy="330305"/>
            </a:xfrm>
            <a:prstGeom prst="line">
              <a:avLst/>
            </a:prstGeom>
            <a:ln w="1270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14" descr="A blue and black object&#10;&#10;Description automatically generated with medium confidence">
              <a:extLst>
                <a:ext uri="{FF2B5EF4-FFF2-40B4-BE49-F238E27FC236}">
                  <a16:creationId xmlns:a16="http://schemas.microsoft.com/office/drawing/2014/main" id="{1DA622CE-481D-9230-5043-8A1B691994B7}"/>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tretch>
              <a:fillRect/>
            </a:stretch>
          </p:blipFill>
          <p:spPr>
            <a:xfrm>
              <a:off x="7911859" y="4157364"/>
              <a:ext cx="717847" cy="2362986"/>
            </a:xfrm>
            <a:prstGeom prst="rect">
              <a:avLst/>
            </a:prstGeom>
          </p:spPr>
        </p:pic>
        <p:cxnSp>
          <p:nvCxnSpPr>
            <p:cNvPr id="16" name="Straight Connector 15">
              <a:extLst>
                <a:ext uri="{FF2B5EF4-FFF2-40B4-BE49-F238E27FC236}">
                  <a16:creationId xmlns:a16="http://schemas.microsoft.com/office/drawing/2014/main" id="{B1CC53C8-8105-AD99-A51C-1FBE09BFD156}"/>
                </a:ext>
              </a:extLst>
            </p:cNvPr>
            <p:cNvCxnSpPr>
              <a:cxnSpLocks noGrp="1" noRot="1" noMove="1" noResize="1" noEditPoints="1" noAdjustHandles="1" noChangeArrowheads="1" noChangeShapeType="1"/>
            </p:cNvCxnSpPr>
            <p:nvPr/>
          </p:nvCxnSpPr>
          <p:spPr>
            <a:xfrm flipH="1">
              <a:off x="7356206" y="4146583"/>
              <a:ext cx="583876" cy="2008642"/>
            </a:xfrm>
            <a:prstGeom prst="line">
              <a:avLst/>
            </a:prstGeom>
            <a:ln w="1270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C49DE24-C834-3807-BD25-0D767C97AF01}"/>
                </a:ext>
              </a:extLst>
            </p:cNvPr>
            <p:cNvCxnSpPr>
              <a:cxnSpLocks noGrp="1" noRot="1" noMove="1" noResize="1" noEditPoints="1" noAdjustHandles="1" noChangeArrowheads="1" noChangeShapeType="1"/>
            </p:cNvCxnSpPr>
            <p:nvPr/>
          </p:nvCxnSpPr>
          <p:spPr>
            <a:xfrm>
              <a:off x="7371768" y="6460823"/>
              <a:ext cx="568314" cy="0"/>
            </a:xfrm>
            <a:prstGeom prst="line">
              <a:avLst/>
            </a:prstGeom>
            <a:ln w="1270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44" name="Straight Arrow Connector 43">
            <a:extLst>
              <a:ext uri="{FF2B5EF4-FFF2-40B4-BE49-F238E27FC236}">
                <a16:creationId xmlns:a16="http://schemas.microsoft.com/office/drawing/2014/main" id="{C60E67D6-476D-0208-1738-575D171738E9}"/>
              </a:ext>
            </a:extLst>
          </p:cNvPr>
          <p:cNvCxnSpPr>
            <a:cxnSpLocks/>
          </p:cNvCxnSpPr>
          <p:nvPr/>
        </p:nvCxnSpPr>
        <p:spPr>
          <a:xfrm flipH="1">
            <a:off x="8317088" y="5358410"/>
            <a:ext cx="587024" cy="216024"/>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DC3AF1A-F1B6-2103-0BA9-80A7C9615A32}"/>
              </a:ext>
            </a:extLst>
          </p:cNvPr>
          <p:cNvCxnSpPr>
            <a:cxnSpLocks/>
          </p:cNvCxnSpPr>
          <p:nvPr/>
        </p:nvCxnSpPr>
        <p:spPr>
          <a:xfrm>
            <a:off x="7356206" y="1772816"/>
            <a:ext cx="555653" cy="1159480"/>
          </a:xfrm>
          <a:prstGeom prst="line">
            <a:avLst/>
          </a:prstGeom>
          <a:ln w="1270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A7C824D-71B6-6DF1-8FE5-77CF99E71633}"/>
              </a:ext>
            </a:extLst>
          </p:cNvPr>
          <p:cNvCxnSpPr>
            <a:cxnSpLocks/>
          </p:cNvCxnSpPr>
          <p:nvPr/>
        </p:nvCxnSpPr>
        <p:spPr>
          <a:xfrm flipV="1">
            <a:off x="7371768" y="867537"/>
            <a:ext cx="540091" cy="617247"/>
          </a:xfrm>
          <a:prstGeom prst="line">
            <a:avLst/>
          </a:prstGeom>
          <a:ln w="12700">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E938F65-58DE-7483-8E30-B4966B0B2C50}"/>
                  </a:ext>
                </a:extLst>
              </p:cNvPr>
              <p:cNvSpPr txBox="1"/>
              <p:nvPr/>
            </p:nvSpPr>
            <p:spPr>
              <a:xfrm>
                <a:off x="9310651" y="3621112"/>
                <a:ext cx="2315009" cy="10016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MX" sz="2000" i="1" smtClean="0">
                          <a:latin typeface="Cambria Math" panose="02040503050406030204" pitchFamily="18" charset="0"/>
                        </a:rPr>
                        <m:t>𝑆</m:t>
                      </m:r>
                      <m:r>
                        <a:rPr lang="es-MX" sz="2000" i="1" smtClean="0">
                          <a:latin typeface="Cambria Math" panose="02040503050406030204" pitchFamily="18" charset="0"/>
                        </a:rPr>
                        <m:t>=</m:t>
                      </m:r>
                      <m:rad>
                        <m:radPr>
                          <m:degHide m:val="on"/>
                          <m:ctrlPr>
                            <a:rPr lang="es-MX" sz="2000" i="1">
                              <a:latin typeface="Cambria Math" panose="02040503050406030204" pitchFamily="18" charset="0"/>
                            </a:rPr>
                          </m:ctrlPr>
                        </m:radPr>
                        <m:deg/>
                        <m:e>
                          <m:f>
                            <m:fPr>
                              <m:ctrlPr>
                                <a:rPr lang="es-MX" sz="2000" i="1">
                                  <a:latin typeface="Cambria Math" panose="02040503050406030204" pitchFamily="18" charset="0"/>
                                </a:rPr>
                              </m:ctrlPr>
                            </m:fPr>
                            <m:num>
                              <m:r>
                                <a:rPr lang="es-MX" sz="2000" i="1">
                                  <a:latin typeface="Cambria Math" panose="02040503050406030204" pitchFamily="18" charset="0"/>
                                </a:rPr>
                                <m:t>4</m:t>
                              </m:r>
                              <m:sSub>
                                <m:sSubPr>
                                  <m:ctrlPr>
                                    <a:rPr lang="es-MX" sz="2000" i="1">
                                      <a:latin typeface="Cambria Math" panose="02040503050406030204" pitchFamily="18" charset="0"/>
                                    </a:rPr>
                                  </m:ctrlPr>
                                </m:sSubPr>
                                <m:e>
                                  <m:r>
                                    <a:rPr lang="es-MX" sz="2000" i="1">
                                      <a:latin typeface="Cambria Math" panose="02040503050406030204" pitchFamily="18" charset="0"/>
                                    </a:rPr>
                                    <m:t>𝑘</m:t>
                                  </m:r>
                                </m:e>
                                <m:sub>
                                  <m:r>
                                    <a:rPr lang="es-MX" sz="2000" i="1">
                                      <a:latin typeface="Cambria Math" panose="02040503050406030204" pitchFamily="18" charset="0"/>
                                    </a:rPr>
                                    <m:t>𝐵</m:t>
                                  </m:r>
                                </m:sub>
                              </m:sSub>
                              <m:r>
                                <a:rPr lang="es-MX" sz="2000" i="1">
                                  <a:latin typeface="Cambria Math" panose="02040503050406030204" pitchFamily="18" charset="0"/>
                                </a:rPr>
                                <m:t>𝑇</m:t>
                              </m:r>
                            </m:num>
                            <m:den>
                              <m:sSup>
                                <m:sSupPr>
                                  <m:ctrlPr>
                                    <a:rPr lang="es-MX" sz="2000" i="1">
                                      <a:latin typeface="Cambria Math" panose="02040503050406030204" pitchFamily="18" charset="0"/>
                                    </a:rPr>
                                  </m:ctrlPr>
                                </m:sSupPr>
                                <m:e>
                                  <m:r>
                                    <a:rPr lang="es-MX" sz="2000" i="1">
                                      <a:latin typeface="Cambria Math" panose="02040503050406030204" pitchFamily="18" charset="0"/>
                                      <a:ea typeface="Cambria Math" panose="02040503050406030204" pitchFamily="18" charset="0"/>
                                    </a:rPr>
                                    <m:t>𝜔</m:t>
                                  </m:r>
                                </m:e>
                                <m:sup>
                                  <m:r>
                                    <a:rPr lang="es-MX" sz="2000" i="1">
                                      <a:latin typeface="Cambria Math" panose="02040503050406030204" pitchFamily="18" charset="0"/>
                                    </a:rPr>
                                    <m:t>2</m:t>
                                  </m:r>
                                </m:sup>
                              </m:sSup>
                            </m:den>
                          </m:f>
                          <m:r>
                            <m:rPr>
                              <m:sty m:val="p"/>
                            </m:rPr>
                            <a:rPr lang="es-MX" sz="2000">
                              <a:latin typeface="Cambria Math" panose="02040503050406030204" pitchFamily="18" charset="0"/>
                            </a:rPr>
                            <m:t>Re</m:t>
                          </m:r>
                          <m:d>
                            <m:dPr>
                              <m:ctrlPr>
                                <a:rPr lang="es-MX" sz="2000" i="1">
                                  <a:latin typeface="Cambria Math" panose="02040503050406030204" pitchFamily="18" charset="0"/>
                                </a:rPr>
                              </m:ctrlPr>
                            </m:dPr>
                            <m:e>
                              <m:f>
                                <m:fPr>
                                  <m:ctrlPr>
                                    <a:rPr lang="es-MX" sz="2000" i="1">
                                      <a:latin typeface="Cambria Math" panose="02040503050406030204" pitchFamily="18" charset="0"/>
                                    </a:rPr>
                                  </m:ctrlPr>
                                </m:fPr>
                                <m:num>
                                  <m:r>
                                    <a:rPr lang="es-MX" sz="2000" i="1">
                                      <a:latin typeface="Cambria Math" panose="02040503050406030204" pitchFamily="18" charset="0"/>
                                    </a:rPr>
                                    <m:t>𝑉</m:t>
                                  </m:r>
                                </m:num>
                                <m:den>
                                  <m:r>
                                    <a:rPr lang="es-MX" sz="2000" i="1">
                                      <a:latin typeface="Cambria Math" panose="02040503050406030204" pitchFamily="18" charset="0"/>
                                    </a:rPr>
                                    <m:t>𝐹</m:t>
                                  </m:r>
                                </m:den>
                              </m:f>
                            </m:e>
                          </m:d>
                        </m:e>
                      </m:rad>
                    </m:oMath>
                  </m:oMathPara>
                </a14:m>
                <a:endParaRPr lang="en-GB" sz="2000" dirty="0"/>
              </a:p>
            </p:txBody>
          </p:sp>
        </mc:Choice>
        <mc:Fallback xmlns="">
          <p:sp>
            <p:nvSpPr>
              <p:cNvPr id="17" name="TextBox 16">
                <a:extLst>
                  <a:ext uri="{FF2B5EF4-FFF2-40B4-BE49-F238E27FC236}">
                    <a16:creationId xmlns:a16="http://schemas.microsoft.com/office/drawing/2014/main" id="{3E938F65-58DE-7483-8E30-B4966B0B2C50}"/>
                  </a:ext>
                </a:extLst>
              </p:cNvPr>
              <p:cNvSpPr txBox="1">
                <a:spLocks noRot="1" noChangeAspect="1" noMove="1" noResize="1" noEditPoints="1" noAdjustHandles="1" noChangeArrowheads="1" noChangeShapeType="1" noTextEdit="1"/>
              </p:cNvSpPr>
              <p:nvPr/>
            </p:nvSpPr>
            <p:spPr>
              <a:xfrm>
                <a:off x="9310651" y="3621112"/>
                <a:ext cx="2315009" cy="1001684"/>
              </a:xfrm>
              <a:prstGeom prst="rect">
                <a:avLst/>
              </a:prstGeom>
              <a:blipFill>
                <a:blip r:embed="rId7"/>
                <a:stretch>
                  <a:fillRect/>
                </a:stretch>
              </a:blipFill>
            </p:spPr>
            <p:txBody>
              <a:bodyPr/>
              <a:lstStyle/>
              <a:p>
                <a:r>
                  <a:rPr lang="es-MX">
                    <a:noFill/>
                  </a:rPr>
                  <a:t> </a:t>
                </a:r>
              </a:p>
            </p:txBody>
          </p:sp>
        </mc:Fallback>
      </mc:AlternateContent>
      <p:pic>
        <p:nvPicPr>
          <p:cNvPr id="12" name="Picture 11">
            <a:extLst>
              <a:ext uri="{FF2B5EF4-FFF2-40B4-BE49-F238E27FC236}">
                <a16:creationId xmlns:a16="http://schemas.microsoft.com/office/drawing/2014/main" id="{25A1F328-4A6D-AFB7-F809-35E2E18B405C}"/>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467409" y="2780928"/>
            <a:ext cx="5378774" cy="3840293"/>
          </a:xfrm>
          <a:prstGeom prst="rect">
            <a:avLst/>
          </a:prstGeom>
        </p:spPr>
      </p:pic>
      <p:sp>
        <p:nvSpPr>
          <p:cNvPr id="10" name="TextBox 9">
            <a:extLst>
              <a:ext uri="{FF2B5EF4-FFF2-40B4-BE49-F238E27FC236}">
                <a16:creationId xmlns:a16="http://schemas.microsoft.com/office/drawing/2014/main" id="{F034B11F-931F-E653-FF5B-8AC0351924E7}"/>
              </a:ext>
            </a:extLst>
          </p:cNvPr>
          <p:cNvSpPr txBox="1"/>
          <p:nvPr/>
        </p:nvSpPr>
        <p:spPr>
          <a:xfrm>
            <a:off x="10125446" y="1351611"/>
            <a:ext cx="1356462" cy="707886"/>
          </a:xfrm>
          <a:prstGeom prst="rect">
            <a:avLst/>
          </a:prstGeom>
          <a:noFill/>
        </p:spPr>
        <p:txBody>
          <a:bodyPr wrap="non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Soft silicon</a:t>
            </a:r>
          </a:p>
          <a:p>
            <a:r>
              <a:rPr lang="en-US" sz="2000" dirty="0">
                <a:solidFill>
                  <a:srgbClr val="FF0000"/>
                </a:solidFill>
                <a:latin typeface="Times New Roman" panose="02020603050405020304" pitchFamily="18" charset="0"/>
                <a:cs typeface="Times New Roman" panose="02020603050405020304" pitchFamily="18" charset="0"/>
              </a:rPr>
              <a:t>flexures</a:t>
            </a:r>
          </a:p>
        </p:txBody>
      </p:sp>
    </p:spTree>
    <p:extLst>
      <p:ext uri="{BB962C8B-B14F-4D97-AF65-F5344CB8AC3E}">
        <p14:creationId xmlns:p14="http://schemas.microsoft.com/office/powerpoint/2010/main" val="3617332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CC747-224B-F6ED-3ABD-0D805D7AB92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EA6F93B-9D8F-A074-7483-ED5F66541DA3}"/>
              </a:ext>
            </a:extLst>
          </p:cNvPr>
          <p:cNvSpPr>
            <a:spLocks noGrp="1"/>
          </p:cNvSpPr>
          <p:nvPr>
            <p:ph type="title"/>
          </p:nvPr>
        </p:nvSpPr>
        <p:spPr>
          <a:xfrm>
            <a:off x="0" y="492398"/>
            <a:ext cx="10153128" cy="782433"/>
          </a:xfrm>
        </p:spPr>
        <p:txBody>
          <a:bodyPr vert="horz" lIns="91440" tIns="45720" rIns="91440" bIns="45720" rtlCol="0" anchor="ctr">
            <a:normAutofit/>
          </a:bodyPr>
          <a:lstStyle/>
          <a:p>
            <a:pPr algn="ctr"/>
            <a:r>
              <a:rPr lang="en-US" sz="4000" dirty="0">
                <a:latin typeface="Times New Roman" panose="02020603050405020304" pitchFamily="18" charset="0"/>
                <a:cs typeface="Times New Roman" panose="02020603050405020304" pitchFamily="18" charset="0"/>
              </a:rPr>
              <a:t>Why do we care of Vertical</a:t>
            </a:r>
            <a:r>
              <a:rPr lang="en-US" sz="4000" noProof="0" dirty="0">
                <a:latin typeface="Times New Roman" panose="02020603050405020304" pitchFamily="18" charset="0"/>
                <a:cs typeface="Times New Roman" panose="02020603050405020304" pitchFamily="18" charset="0"/>
              </a:rPr>
              <a:t> thermal noise ?</a:t>
            </a:r>
            <a:endParaRPr lang="en-US" sz="4000" kern="1200" noProof="0" dirty="0">
              <a:latin typeface="Times New Roman" panose="02020603050405020304" pitchFamily="18" charset="0"/>
              <a:cs typeface="Times New Roman" panose="02020603050405020304" pitchFamily="18" charset="0"/>
            </a:endParaRPr>
          </a:p>
        </p:txBody>
      </p:sp>
      <p:sp>
        <p:nvSpPr>
          <p:cNvPr id="11" name="Content Placeholder 10">
            <a:extLst>
              <a:ext uri="{FF2B5EF4-FFF2-40B4-BE49-F238E27FC236}">
                <a16:creationId xmlns:a16="http://schemas.microsoft.com/office/drawing/2014/main" id="{C9D77D2F-7ED3-A28E-2E1B-3BA0CBA1615B}"/>
              </a:ext>
            </a:extLst>
          </p:cNvPr>
          <p:cNvSpPr>
            <a:spLocks noGrp="1"/>
          </p:cNvSpPr>
          <p:nvPr>
            <p:ph sz="half" idx="1"/>
          </p:nvPr>
        </p:nvSpPr>
        <p:spPr>
          <a:xfrm>
            <a:off x="551384" y="1473200"/>
            <a:ext cx="5872558" cy="4892402"/>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The seismic attenuation filters that have low quality factor and work at 300K</a:t>
            </a:r>
          </a:p>
          <a:p>
            <a:r>
              <a:rPr lang="en-US" sz="2400" b="1" dirty="0">
                <a:solidFill>
                  <a:srgbClr val="FF0000"/>
                </a:solidFill>
                <a:latin typeface="Times New Roman" panose="02020603050405020304" pitchFamily="18" charset="0"/>
                <a:cs typeface="Times New Roman" panose="02020603050405020304" pitchFamily="18" charset="0"/>
              </a:rPr>
              <a:t>Have very large, undiluted </a:t>
            </a:r>
            <a:br>
              <a:rPr lang="en-US" sz="2400" b="1" dirty="0">
                <a:solidFill>
                  <a:srgbClr val="FF0000"/>
                </a:solidFill>
                <a:latin typeface="Times New Roman" panose="02020603050405020304" pitchFamily="18" charset="0"/>
                <a:cs typeface="Times New Roman" panose="02020603050405020304" pitchFamily="18" charset="0"/>
              </a:rPr>
            </a:br>
            <a:r>
              <a:rPr lang="en-US" sz="2400" b="1" dirty="0">
                <a:solidFill>
                  <a:srgbClr val="FF0000"/>
                </a:solidFill>
                <a:latin typeface="Times New Roman" panose="02020603050405020304" pitchFamily="18" charset="0"/>
                <a:cs typeface="Times New Roman" panose="02020603050405020304" pitchFamily="18" charset="0"/>
              </a:rPr>
              <a:t>vertical thermal noise</a:t>
            </a:r>
          </a:p>
          <a:p>
            <a:endParaRPr lang="en-US" sz="2400" b="1" dirty="0">
              <a:latin typeface="Times New Roman" panose="02020603050405020304" pitchFamily="18" charset="0"/>
              <a:cs typeface="Times New Roman" panose="02020603050405020304" pitchFamily="18" charset="0"/>
            </a:endParaRPr>
          </a:p>
          <a:p>
            <a:pPr marL="179388" indent="-179388">
              <a:lnSpc>
                <a:spcPct val="125000"/>
              </a:lnSpc>
            </a:pPr>
            <a:r>
              <a:rPr lang="en-US" sz="2400" dirty="0">
                <a:latin typeface="Times New Roman" panose="02020603050405020304" pitchFamily="18" charset="0"/>
                <a:cs typeface="Times New Roman" panose="02020603050405020304" pitchFamily="18" charset="0"/>
              </a:rPr>
              <a:t>A fraction </a:t>
            </a:r>
            <a:r>
              <a:rPr lang="en-US" sz="2400" dirty="0" err="1">
                <a:latin typeface="Times New Roman" panose="02020603050405020304" pitchFamily="18" charset="0"/>
                <a:cs typeface="Times New Roman" panose="02020603050405020304" pitchFamily="18" charset="0"/>
              </a:rPr>
              <a:t>L</a:t>
            </a:r>
            <a:r>
              <a:rPr lang="en-US" sz="2400" baseline="-25000" dirty="0" err="1">
                <a:latin typeface="Times New Roman" panose="02020603050405020304" pitchFamily="18" charset="0"/>
                <a:cs typeface="Times New Roman" panose="02020603050405020304" pitchFamily="18" charset="0"/>
              </a:rPr>
              <a:t>interferometer</a:t>
            </a:r>
            <a:r>
              <a:rPr lang="en-US" sz="2400" dirty="0">
                <a:latin typeface="Times New Roman" panose="02020603050405020304" pitchFamily="18" charset="0"/>
                <a:cs typeface="Times New Roman" panose="02020603050405020304" pitchFamily="18" charset="0"/>
              </a:rPr>
              <a:t>/2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earth</a:t>
            </a:r>
            <a:r>
              <a:rPr lang="en-US" sz="2400" dirty="0">
                <a:latin typeface="Times New Roman" panose="02020603050405020304" pitchFamily="18" charset="0"/>
                <a:cs typeface="Times New Roman" panose="02020603050405020304" pitchFamily="18" charset="0"/>
              </a:rPr>
              <a:t> of the noise is projects on the interferometer’s axis</a:t>
            </a:r>
          </a:p>
          <a:p>
            <a:pPr marL="179388" indent="-179388">
              <a:lnSpc>
                <a:spcPct val="125000"/>
              </a:lnSpc>
            </a:pPr>
            <a:endParaRPr lang="en-US" sz="2400" dirty="0">
              <a:latin typeface="Times New Roman" panose="02020603050405020304" pitchFamily="18" charset="0"/>
              <a:cs typeface="Times New Roman" panose="02020603050405020304" pitchFamily="18" charset="0"/>
            </a:endParaRPr>
          </a:p>
          <a:p>
            <a:pPr marL="179388" indent="-179388">
              <a:lnSpc>
                <a:spcPct val="125000"/>
              </a:lnSpc>
            </a:pPr>
            <a:r>
              <a:rPr lang="en-US" sz="2400" dirty="0">
                <a:latin typeface="Times New Roman" panose="02020603050405020304" pitchFamily="18" charset="0"/>
                <a:cs typeface="Times New Roman" panose="02020603050405020304" pitchFamily="18" charset="0"/>
              </a:rPr>
              <a:t>The problem gets worse:			 for </a:t>
            </a:r>
            <a:r>
              <a:rPr lang="en-US" sz="2400" b="1" dirty="0">
                <a:latin typeface="Times New Roman" panose="02020603050405020304" pitchFamily="18" charset="0"/>
                <a:cs typeface="Times New Roman" panose="02020603050405020304" pitchFamily="18" charset="0"/>
              </a:rPr>
              <a:t>longer </a:t>
            </a:r>
            <a:r>
              <a:rPr lang="en-US" sz="2400" dirty="0">
                <a:latin typeface="Times New Roman" panose="02020603050405020304" pitchFamily="18" charset="0"/>
                <a:cs typeface="Times New Roman" panose="02020603050405020304" pitchFamily="18" charset="0"/>
              </a:rPr>
              <a:t>or</a:t>
            </a:r>
            <a:r>
              <a:rPr lang="en-US" sz="2400" b="1" dirty="0">
                <a:latin typeface="Times New Roman" panose="02020603050405020304" pitchFamily="18" charset="0"/>
                <a:cs typeface="Times New Roman" panose="02020603050405020304" pitchFamily="18" charset="0"/>
              </a:rPr>
              <a:t> tilted interferometer </a:t>
            </a:r>
            <a:r>
              <a:rPr lang="en-US" sz="2400" dirty="0">
                <a:latin typeface="Times New Roman" panose="02020603050405020304" pitchFamily="18" charset="0"/>
                <a:cs typeface="Times New Roman" panose="02020603050405020304" pitchFamily="18" charset="0"/>
              </a:rPr>
              <a:t>arms or for any </a:t>
            </a:r>
            <a:r>
              <a:rPr lang="en-US" sz="2400" b="1" dirty="0">
                <a:latin typeface="Times New Roman" panose="02020603050405020304" pitchFamily="18" charset="0"/>
                <a:cs typeface="Times New Roman" panose="02020603050405020304" pitchFamily="18" charset="0"/>
              </a:rPr>
              <a:t>longitudinal</a:t>
            </a:r>
            <a:r>
              <a:rPr lang="en-US" sz="2400" dirty="0">
                <a:latin typeface="Times New Roman" panose="02020603050405020304" pitchFamily="18" charset="0"/>
                <a:cs typeface="Times New Roman" panose="02020603050405020304" pitchFamily="18" charset="0"/>
              </a:rPr>
              <a:t> suspension </a:t>
            </a:r>
            <a:r>
              <a:rPr lang="en-US" sz="2400" b="1" dirty="0">
                <a:latin typeface="Times New Roman" panose="02020603050405020304" pitchFamily="18" charset="0"/>
                <a:cs typeface="Times New Roman" panose="02020603050405020304" pitchFamily="18" charset="0"/>
              </a:rPr>
              <a:t>asymmetry</a:t>
            </a:r>
            <a:endParaRPr lang="en-US" sz="2400" dirty="0">
              <a:latin typeface="Calibri" panose="020F0502020204030204" pitchFamily="34" charset="0"/>
            </a:endParaRPr>
          </a:p>
        </p:txBody>
      </p:sp>
      <p:sp>
        <p:nvSpPr>
          <p:cNvPr id="3" name="Slide Number Placeholder 2">
            <a:extLst>
              <a:ext uri="{FF2B5EF4-FFF2-40B4-BE49-F238E27FC236}">
                <a16:creationId xmlns:a16="http://schemas.microsoft.com/office/drawing/2014/main" id="{5420169C-BE14-FF5F-670A-E14A32960E9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F100A67F-DA3B-4555-8575-71A473273520}" type="slidenum">
              <a:rPr lang="en-GB" sz="1400" smtClean="0"/>
              <a:pPr defTabSz="914400">
                <a:spcAft>
                  <a:spcPts val="600"/>
                </a:spcAft>
              </a:pPr>
              <a:t>5</a:t>
            </a:fld>
            <a:endParaRPr lang="en-GB" sz="1400" dirty="0"/>
          </a:p>
        </p:txBody>
      </p:sp>
      <p:grpSp>
        <p:nvGrpSpPr>
          <p:cNvPr id="13" name="Group 12">
            <a:extLst>
              <a:ext uri="{FF2B5EF4-FFF2-40B4-BE49-F238E27FC236}">
                <a16:creationId xmlns:a16="http://schemas.microsoft.com/office/drawing/2014/main" id="{861DCF78-4A7C-652B-144F-F4A434C71BFE}"/>
              </a:ext>
            </a:extLst>
          </p:cNvPr>
          <p:cNvGrpSpPr/>
          <p:nvPr/>
        </p:nvGrpSpPr>
        <p:grpSpPr>
          <a:xfrm>
            <a:off x="6510908" y="2612002"/>
            <a:ext cx="4997105" cy="4087376"/>
            <a:chOff x="6168008" y="1717888"/>
            <a:chExt cx="4997105" cy="4087376"/>
          </a:xfrm>
        </p:grpSpPr>
        <p:pic>
          <p:nvPicPr>
            <p:cNvPr id="10" name="Picture 9">
              <a:extLst>
                <a:ext uri="{FF2B5EF4-FFF2-40B4-BE49-F238E27FC236}">
                  <a16:creationId xmlns:a16="http://schemas.microsoft.com/office/drawing/2014/main" id="{C354AED1-18F0-06BB-72B4-10A171B8DBC2}"/>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168008" y="1717888"/>
              <a:ext cx="4997105" cy="4087376"/>
            </a:xfrm>
            <a:prstGeom prst="rect">
              <a:avLst/>
            </a:prstGeom>
          </p:spPr>
        </p:pic>
        <p:sp>
          <p:nvSpPr>
            <p:cNvPr id="7" name="TextBox 6">
              <a:extLst>
                <a:ext uri="{FF2B5EF4-FFF2-40B4-BE49-F238E27FC236}">
                  <a16:creationId xmlns:a16="http://schemas.microsoft.com/office/drawing/2014/main" id="{F8FD474B-FEB6-47B7-9B81-FF99F3180E8A}"/>
                </a:ext>
              </a:extLst>
            </p:cNvPr>
            <p:cNvSpPr txBox="1"/>
            <p:nvPr/>
          </p:nvSpPr>
          <p:spPr>
            <a:xfrm>
              <a:off x="8400256" y="2195572"/>
              <a:ext cx="853119" cy="400110"/>
            </a:xfrm>
            <a:prstGeom prst="rect">
              <a:avLst/>
            </a:prstGeom>
            <a:noFill/>
          </p:spPr>
          <p:txBody>
            <a:bodyPr wrap="none" rtlCol="0">
              <a:spAutoFit/>
            </a:bodyPr>
            <a:lstStyle/>
            <a:p>
              <a:r>
                <a:rPr lang="en-US" sz="2000" dirty="0">
                  <a:solidFill>
                    <a:srgbClr val="FFC000"/>
                  </a:solidFill>
                </a:rPr>
                <a:t>40 km</a:t>
              </a:r>
            </a:p>
          </p:txBody>
        </p:sp>
        <p:cxnSp>
          <p:nvCxnSpPr>
            <p:cNvPr id="8" name="Straight Connector 7">
              <a:extLst>
                <a:ext uri="{FF2B5EF4-FFF2-40B4-BE49-F238E27FC236}">
                  <a16:creationId xmlns:a16="http://schemas.microsoft.com/office/drawing/2014/main" id="{C992A776-43A2-46F2-82DF-95E959942491}"/>
                </a:ext>
              </a:extLst>
            </p:cNvPr>
            <p:cNvCxnSpPr/>
            <p:nvPr/>
          </p:nvCxnSpPr>
          <p:spPr>
            <a:xfrm>
              <a:off x="8544272" y="2195572"/>
              <a:ext cx="432048"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2D560FD-C864-516A-A74F-1DA65A48A9B9}"/>
                </a:ext>
              </a:extLst>
            </p:cNvPr>
            <p:cNvSpPr txBox="1"/>
            <p:nvPr/>
          </p:nvSpPr>
          <p:spPr>
            <a:xfrm>
              <a:off x="8524240" y="3376859"/>
              <a:ext cx="853119" cy="400110"/>
            </a:xfrm>
            <a:prstGeom prst="rect">
              <a:avLst/>
            </a:prstGeom>
            <a:noFill/>
          </p:spPr>
          <p:txBody>
            <a:bodyPr wrap="none" rtlCol="0">
              <a:spAutoFit/>
            </a:bodyPr>
            <a:lstStyle/>
            <a:p>
              <a:r>
                <a:rPr lang="en-US" sz="2000" dirty="0">
                  <a:solidFill>
                    <a:srgbClr val="FFC000"/>
                  </a:solidFill>
                </a:rPr>
                <a:t>20 km</a:t>
              </a:r>
            </a:p>
          </p:txBody>
        </p:sp>
        <p:cxnSp>
          <p:nvCxnSpPr>
            <p:cNvPr id="12" name="Straight Connector 11">
              <a:extLst>
                <a:ext uri="{FF2B5EF4-FFF2-40B4-BE49-F238E27FC236}">
                  <a16:creationId xmlns:a16="http://schemas.microsoft.com/office/drawing/2014/main" id="{6F77DEA7-6E2A-27FE-C48D-51E8D641B2BB}"/>
                </a:ext>
              </a:extLst>
            </p:cNvPr>
            <p:cNvCxnSpPr/>
            <p:nvPr/>
          </p:nvCxnSpPr>
          <p:spPr>
            <a:xfrm>
              <a:off x="8610600" y="3933056"/>
              <a:ext cx="432048"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B7DC97F6-E6AB-D8EE-74DF-48E97A4D30F9}"/>
              </a:ext>
            </a:extLst>
          </p:cNvPr>
          <p:cNvGrpSpPr/>
          <p:nvPr/>
        </p:nvGrpSpPr>
        <p:grpSpPr>
          <a:xfrm>
            <a:off x="9654534" y="368300"/>
            <a:ext cx="1988661" cy="2069258"/>
            <a:chOff x="9283700" y="3429000"/>
            <a:chExt cx="2540000" cy="2565400"/>
          </a:xfrm>
        </p:grpSpPr>
        <p:sp>
          <p:nvSpPr>
            <p:cNvPr id="15" name="Rectangle 14">
              <a:extLst>
                <a:ext uri="{FF2B5EF4-FFF2-40B4-BE49-F238E27FC236}">
                  <a16:creationId xmlns:a16="http://schemas.microsoft.com/office/drawing/2014/main" id="{A3C7F8B4-2F3C-E0BF-B089-329606A82BD7}"/>
                </a:ext>
              </a:extLst>
            </p:cNvPr>
            <p:cNvSpPr/>
            <p:nvPr/>
          </p:nvSpPr>
          <p:spPr>
            <a:xfrm>
              <a:off x="9283700" y="3429000"/>
              <a:ext cx="2540000" cy="25654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6" name="Picture 15">
              <a:extLst>
                <a:ext uri="{FF2B5EF4-FFF2-40B4-BE49-F238E27FC236}">
                  <a16:creationId xmlns:a16="http://schemas.microsoft.com/office/drawing/2014/main" id="{2C04D309-763E-1965-6F98-242F2FE09095}"/>
                </a:ext>
              </a:extLst>
            </p:cNvPr>
            <p:cNvPicPr>
              <a:picLocks noChangeAspect="1"/>
            </p:cNvPicPr>
            <p:nvPr/>
          </p:nvPicPr>
          <p:blipFill>
            <a:blip r:embed="rId3"/>
            <a:stretch>
              <a:fillRect/>
            </a:stretch>
          </p:blipFill>
          <p:spPr>
            <a:xfrm>
              <a:off x="9408368" y="3610248"/>
              <a:ext cx="2304256" cy="2304256"/>
            </a:xfrm>
            <a:prstGeom prst="rect">
              <a:avLst/>
            </a:prstGeom>
          </p:spPr>
        </p:pic>
      </p:grpSp>
      <p:pic>
        <p:nvPicPr>
          <p:cNvPr id="4" name="Picture 3">
            <a:extLst>
              <a:ext uri="{FF2B5EF4-FFF2-40B4-BE49-F238E27FC236}">
                <a16:creationId xmlns:a16="http://schemas.microsoft.com/office/drawing/2014/main" id="{9CAB413D-3A77-BF6D-8C26-50EF0F43EFA3}"/>
              </a:ext>
            </a:extLst>
          </p:cNvPr>
          <p:cNvPicPr>
            <a:picLocks noChangeAspect="1"/>
          </p:cNvPicPr>
          <p:nvPr/>
        </p:nvPicPr>
        <p:blipFill>
          <a:blip r:embed="rId4"/>
          <a:stretch>
            <a:fillRect/>
          </a:stretch>
        </p:blipFill>
        <p:spPr>
          <a:xfrm>
            <a:off x="6350224" y="1175586"/>
            <a:ext cx="3217344" cy="1321409"/>
          </a:xfrm>
          <a:prstGeom prst="rect">
            <a:avLst/>
          </a:prstGeom>
        </p:spPr>
      </p:pic>
    </p:spTree>
    <p:extLst>
      <p:ext uri="{BB962C8B-B14F-4D97-AF65-F5344CB8AC3E}">
        <p14:creationId xmlns:p14="http://schemas.microsoft.com/office/powerpoint/2010/main" val="329979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9E3F-DDD6-0203-40FF-AE6286FF4DF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Transmitted Vertical Thermal Noise</a:t>
            </a:r>
          </a:p>
        </p:txBody>
      </p:sp>
      <p:sp>
        <p:nvSpPr>
          <p:cNvPr id="3" name="Content Placeholder 2">
            <a:extLst>
              <a:ext uri="{FF2B5EF4-FFF2-40B4-BE49-F238E27FC236}">
                <a16:creationId xmlns:a16="http://schemas.microsoft.com/office/drawing/2014/main" id="{C9437712-FD64-9AE7-5D40-6C14134D5D11}"/>
              </a:ext>
            </a:extLst>
          </p:cNvPr>
          <p:cNvSpPr>
            <a:spLocks noGrp="1"/>
          </p:cNvSpPr>
          <p:nvPr>
            <p:ph idx="1"/>
          </p:nvPr>
        </p:nvSpPr>
        <p:spPr>
          <a:xfrm>
            <a:off x="647699" y="1825625"/>
            <a:ext cx="4422012" cy="4351338"/>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 Vertical Thermal Noise is mostly contributed by Quality factor of the lowermost the 	 GAS seismic attenuation filter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Noise evaluated for the 10 km Fabry  Perot beams flat at center</a:t>
            </a:r>
          </a:p>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Vertical Thermal Noise can severely limit the ET sensitivity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What Q-factor to consider?</a:t>
            </a:r>
          </a:p>
        </p:txBody>
      </p:sp>
      <p:pic>
        <p:nvPicPr>
          <p:cNvPr id="5" name="Picture 4">
            <a:extLst>
              <a:ext uri="{FF2B5EF4-FFF2-40B4-BE49-F238E27FC236}">
                <a16:creationId xmlns:a16="http://schemas.microsoft.com/office/drawing/2014/main" id="{3B93A2D0-0225-D785-6609-52CC6DD4A24D}"/>
              </a:ext>
            </a:extLst>
          </p:cNvPr>
          <p:cNvPicPr>
            <a:picLocks noChangeAspect="1"/>
          </p:cNvPicPr>
          <p:nvPr/>
        </p:nvPicPr>
        <p:blipFill>
          <a:blip r:embed="rId2"/>
          <a:stretch>
            <a:fillRect/>
          </a:stretch>
        </p:blipFill>
        <p:spPr>
          <a:xfrm>
            <a:off x="4927600" y="1400771"/>
            <a:ext cx="7084667" cy="5092104"/>
          </a:xfrm>
          <a:prstGeom prst="rect">
            <a:avLst/>
          </a:prstGeom>
        </p:spPr>
      </p:pic>
      <p:sp>
        <p:nvSpPr>
          <p:cNvPr id="6" name="Left Brace 5">
            <a:extLst>
              <a:ext uri="{FF2B5EF4-FFF2-40B4-BE49-F238E27FC236}">
                <a16:creationId xmlns:a16="http://schemas.microsoft.com/office/drawing/2014/main" id="{5231D268-576A-4AFD-77D1-528B550B32D6}"/>
              </a:ext>
            </a:extLst>
          </p:cNvPr>
          <p:cNvSpPr/>
          <p:nvPr/>
        </p:nvSpPr>
        <p:spPr>
          <a:xfrm rot="7757292">
            <a:off x="10688839" y="2433396"/>
            <a:ext cx="453452" cy="87988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CD72512C-3CCD-456C-93BD-0788F9357861}"/>
              </a:ext>
            </a:extLst>
          </p:cNvPr>
          <p:cNvSpPr txBox="1"/>
          <p:nvPr/>
        </p:nvSpPr>
        <p:spPr>
          <a:xfrm rot="2272650">
            <a:off x="10596222" y="2312109"/>
            <a:ext cx="1515158" cy="646331"/>
          </a:xfrm>
          <a:prstGeom prst="rect">
            <a:avLst/>
          </a:prstGeom>
          <a:noFill/>
        </p:spPr>
        <p:txBody>
          <a:bodyPr wrap="none" rtlCol="0">
            <a:spAutoFit/>
          </a:bodyPr>
          <a:lstStyle/>
          <a:p>
            <a:r>
              <a:rPr lang="en-US" dirty="0"/>
              <a:t>Silicon blade </a:t>
            </a:r>
          </a:p>
          <a:p>
            <a:r>
              <a:rPr lang="en-US" dirty="0"/>
              <a:t>resonances</a:t>
            </a:r>
          </a:p>
        </p:txBody>
      </p:sp>
      <p:sp>
        <p:nvSpPr>
          <p:cNvPr id="8" name="Left Brace 7">
            <a:extLst>
              <a:ext uri="{FF2B5EF4-FFF2-40B4-BE49-F238E27FC236}">
                <a16:creationId xmlns:a16="http://schemas.microsoft.com/office/drawing/2014/main" id="{776BC88E-B39B-E313-0DD6-EBA6DE28FAF1}"/>
              </a:ext>
            </a:extLst>
          </p:cNvPr>
          <p:cNvSpPr/>
          <p:nvPr/>
        </p:nvSpPr>
        <p:spPr>
          <a:xfrm rot="7332138">
            <a:off x="7912216" y="1341747"/>
            <a:ext cx="243985" cy="172868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4356F1BD-74A2-BF9C-411A-16F041D6C0D1}"/>
              </a:ext>
            </a:extLst>
          </p:cNvPr>
          <p:cNvSpPr txBox="1"/>
          <p:nvPr/>
        </p:nvSpPr>
        <p:spPr>
          <a:xfrm rot="1877529">
            <a:off x="7615686" y="1502458"/>
            <a:ext cx="1351717" cy="646331"/>
          </a:xfrm>
          <a:prstGeom prst="rect">
            <a:avLst/>
          </a:prstGeom>
          <a:noFill/>
        </p:spPr>
        <p:txBody>
          <a:bodyPr wrap="none" rtlCol="0">
            <a:spAutoFit/>
          </a:bodyPr>
          <a:lstStyle/>
          <a:p>
            <a:r>
              <a:rPr lang="en-US" dirty="0"/>
              <a:t>GAS filter </a:t>
            </a:r>
          </a:p>
          <a:p>
            <a:r>
              <a:rPr lang="en-US" dirty="0"/>
              <a:t>resonances</a:t>
            </a:r>
          </a:p>
        </p:txBody>
      </p:sp>
      <p:sp>
        <p:nvSpPr>
          <p:cNvPr id="4" name="Slide Number Placeholder 3">
            <a:extLst>
              <a:ext uri="{FF2B5EF4-FFF2-40B4-BE49-F238E27FC236}">
                <a16:creationId xmlns:a16="http://schemas.microsoft.com/office/drawing/2014/main" id="{BC18E1A0-A787-59DC-302A-4B9E29D22DA5}"/>
              </a:ext>
            </a:extLst>
          </p:cNvPr>
          <p:cNvSpPr>
            <a:spLocks noGrp="1"/>
          </p:cNvSpPr>
          <p:nvPr>
            <p:ph type="sldNum" sz="quarter" idx="12"/>
          </p:nvPr>
        </p:nvSpPr>
        <p:spPr/>
        <p:txBody>
          <a:bodyPr/>
          <a:lstStyle/>
          <a:p>
            <a:fld id="{3BCD22CC-31E6-7D4A-850B-96CED8B29D76}" type="slidenum">
              <a:rPr lang="en-US" smtClean="0"/>
              <a:t>6</a:t>
            </a:fld>
            <a:endParaRPr lang="en-US"/>
          </a:p>
        </p:txBody>
      </p:sp>
    </p:spTree>
    <p:extLst>
      <p:ext uri="{BB962C8B-B14F-4D97-AF65-F5344CB8AC3E}">
        <p14:creationId xmlns:p14="http://schemas.microsoft.com/office/powerpoint/2010/main" val="306821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A60B4CDC-668C-76B1-0D3B-CFCA10FD966E}"/>
              </a:ext>
            </a:extLst>
          </p:cNvPr>
          <p:cNvGrpSpPr/>
          <p:nvPr/>
        </p:nvGrpSpPr>
        <p:grpSpPr>
          <a:xfrm>
            <a:off x="-252833" y="2074423"/>
            <a:ext cx="5243316" cy="4281927"/>
            <a:chOff x="-201415" y="2561325"/>
            <a:chExt cx="5243316" cy="4281927"/>
          </a:xfrm>
        </p:grpSpPr>
        <p:pic>
          <p:nvPicPr>
            <p:cNvPr id="22" name="Picture 21">
              <a:extLst>
                <a:ext uri="{FF2B5EF4-FFF2-40B4-BE49-F238E27FC236}">
                  <a16:creationId xmlns:a16="http://schemas.microsoft.com/office/drawing/2014/main" id="{352B5B4F-FB5A-11C6-0EDA-CD68B53B4A97}"/>
                </a:ext>
              </a:extLst>
            </p:cNvPr>
            <p:cNvPicPr>
              <a:picLocks/>
            </p:cNvPicPr>
            <p:nvPr/>
          </p:nvPicPr>
          <p:blipFill rotWithShape="1">
            <a:blip r:embed="rId3">
              <a:extLst>
                <a:ext uri="{28A0092B-C50C-407E-A947-70E740481C1C}">
                  <a14:useLocalDpi xmlns:a14="http://schemas.microsoft.com/office/drawing/2010/main" val="0"/>
                </a:ext>
              </a:extLst>
            </a:blip>
            <a:srcRect t="16140" b="4030"/>
            <a:stretch/>
          </p:blipFill>
          <p:spPr bwMode="auto">
            <a:xfrm>
              <a:off x="-201415" y="2561325"/>
              <a:ext cx="5243316" cy="4185747"/>
            </a:xfrm>
            <a:prstGeom prst="rect">
              <a:avLst/>
            </a:prstGeom>
            <a:noFill/>
            <a:ln>
              <a:noFill/>
            </a:ln>
            <a:extLst>
              <a:ext uri="{53640926-AAD7-44d8-BBD7-CCE9431645EC}">
                <a14:shadowObscured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lc="http://schemas.openxmlformats.org/drawingml/2006/lockedCanvas"/>
              </a:ext>
            </a:extLst>
          </p:spPr>
        </p:pic>
        <p:grpSp>
          <p:nvGrpSpPr>
            <p:cNvPr id="23" name="Group 22">
              <a:extLst>
                <a:ext uri="{FF2B5EF4-FFF2-40B4-BE49-F238E27FC236}">
                  <a16:creationId xmlns:a16="http://schemas.microsoft.com/office/drawing/2014/main" id="{7D6FDD3B-DBDC-20EB-8972-FADBAE33D34A}"/>
                </a:ext>
              </a:extLst>
            </p:cNvPr>
            <p:cNvGrpSpPr/>
            <p:nvPr/>
          </p:nvGrpSpPr>
          <p:grpSpPr>
            <a:xfrm>
              <a:off x="354670" y="2654705"/>
              <a:ext cx="4055098" cy="4188547"/>
              <a:chOff x="354670" y="2654705"/>
              <a:chExt cx="4055098" cy="4188547"/>
            </a:xfrm>
          </p:grpSpPr>
          <p:sp>
            <p:nvSpPr>
              <p:cNvPr id="24" name="TextBox 23">
                <a:extLst>
                  <a:ext uri="{FF2B5EF4-FFF2-40B4-BE49-F238E27FC236}">
                    <a16:creationId xmlns:a16="http://schemas.microsoft.com/office/drawing/2014/main" id="{D33D1038-4D1F-A471-1E31-DE1ACBBC8513}"/>
                  </a:ext>
                </a:extLst>
              </p:cNvPr>
              <p:cNvSpPr txBox="1"/>
              <p:nvPr/>
            </p:nvSpPr>
            <p:spPr>
              <a:xfrm>
                <a:off x="367019" y="2654705"/>
                <a:ext cx="453143" cy="250851"/>
              </a:xfrm>
              <a:prstGeom prst="rect">
                <a:avLst/>
              </a:prstGeom>
              <a:noFill/>
            </p:spPr>
            <p:txBody>
              <a:bodyPr wrap="none" rtlCol="0">
                <a:spAutoFit/>
              </a:bodyPr>
              <a:lstStyle/>
              <a:p>
                <a:r>
                  <a:rPr lang="en-US" dirty="0">
                    <a:highlight>
                      <a:srgbClr val="FFFF00"/>
                    </a:highlight>
                  </a:rPr>
                  <a:t>450.</a:t>
                </a:r>
                <a:r>
                  <a:rPr lang="en-US" dirty="0"/>
                  <a:t> </a:t>
                </a:r>
              </a:p>
            </p:txBody>
          </p:sp>
          <p:sp>
            <p:nvSpPr>
              <p:cNvPr id="25" name="TextBox 24">
                <a:extLst>
                  <a:ext uri="{FF2B5EF4-FFF2-40B4-BE49-F238E27FC236}">
                    <a16:creationId xmlns:a16="http://schemas.microsoft.com/office/drawing/2014/main" id="{4E770F38-D039-6898-95B9-43C78F13F27E}"/>
                  </a:ext>
                </a:extLst>
              </p:cNvPr>
              <p:cNvSpPr txBox="1"/>
              <p:nvPr/>
            </p:nvSpPr>
            <p:spPr>
              <a:xfrm>
                <a:off x="362826" y="4618994"/>
                <a:ext cx="453143" cy="250851"/>
              </a:xfrm>
              <a:prstGeom prst="rect">
                <a:avLst/>
              </a:prstGeom>
              <a:noFill/>
            </p:spPr>
            <p:txBody>
              <a:bodyPr wrap="none" rtlCol="0">
                <a:spAutoFit/>
              </a:bodyPr>
              <a:lstStyle/>
              <a:p>
                <a:r>
                  <a:rPr lang="en-US" dirty="0">
                    <a:highlight>
                      <a:srgbClr val="FFFF00"/>
                    </a:highlight>
                  </a:rPr>
                  <a:t>193.</a:t>
                </a:r>
                <a:r>
                  <a:rPr lang="en-US" dirty="0"/>
                  <a:t> </a:t>
                </a:r>
              </a:p>
            </p:txBody>
          </p:sp>
          <p:sp>
            <p:nvSpPr>
              <p:cNvPr id="26" name="TextBox 25">
                <a:extLst>
                  <a:ext uri="{FF2B5EF4-FFF2-40B4-BE49-F238E27FC236}">
                    <a16:creationId xmlns:a16="http://schemas.microsoft.com/office/drawing/2014/main" id="{5E662741-F22C-017E-8F82-BDD4C9778104}"/>
                  </a:ext>
                </a:extLst>
              </p:cNvPr>
              <p:cNvSpPr txBox="1"/>
              <p:nvPr/>
            </p:nvSpPr>
            <p:spPr>
              <a:xfrm>
                <a:off x="354670" y="3105462"/>
                <a:ext cx="453143" cy="250851"/>
              </a:xfrm>
              <a:prstGeom prst="rect">
                <a:avLst/>
              </a:prstGeom>
              <a:noFill/>
            </p:spPr>
            <p:txBody>
              <a:bodyPr wrap="none" rtlCol="0">
                <a:spAutoFit/>
              </a:bodyPr>
              <a:lstStyle/>
              <a:p>
                <a:r>
                  <a:rPr lang="en-US" dirty="0">
                    <a:highlight>
                      <a:srgbClr val="FFFF00"/>
                    </a:highlight>
                  </a:rPr>
                  <a:t>386.</a:t>
                </a:r>
                <a:r>
                  <a:rPr lang="en-US" dirty="0"/>
                  <a:t> </a:t>
                </a:r>
              </a:p>
            </p:txBody>
          </p:sp>
          <p:sp>
            <p:nvSpPr>
              <p:cNvPr id="27" name="TextBox 26">
                <a:extLst>
                  <a:ext uri="{FF2B5EF4-FFF2-40B4-BE49-F238E27FC236}">
                    <a16:creationId xmlns:a16="http://schemas.microsoft.com/office/drawing/2014/main" id="{94A302BA-44D5-D6BF-9343-0742A3D5C36B}"/>
                  </a:ext>
                </a:extLst>
              </p:cNvPr>
              <p:cNvSpPr txBox="1"/>
              <p:nvPr/>
            </p:nvSpPr>
            <p:spPr>
              <a:xfrm>
                <a:off x="354670" y="3594350"/>
                <a:ext cx="453143" cy="250851"/>
              </a:xfrm>
              <a:prstGeom prst="rect">
                <a:avLst/>
              </a:prstGeom>
              <a:noFill/>
            </p:spPr>
            <p:txBody>
              <a:bodyPr wrap="none" rtlCol="0">
                <a:spAutoFit/>
              </a:bodyPr>
              <a:lstStyle/>
              <a:p>
                <a:r>
                  <a:rPr lang="en-US" dirty="0">
                    <a:highlight>
                      <a:srgbClr val="FFFF00"/>
                    </a:highlight>
                  </a:rPr>
                  <a:t>321.</a:t>
                </a:r>
                <a:r>
                  <a:rPr lang="en-US" dirty="0"/>
                  <a:t> </a:t>
                </a:r>
              </a:p>
            </p:txBody>
          </p:sp>
          <p:sp>
            <p:nvSpPr>
              <p:cNvPr id="28" name="TextBox 27">
                <a:extLst>
                  <a:ext uri="{FF2B5EF4-FFF2-40B4-BE49-F238E27FC236}">
                    <a16:creationId xmlns:a16="http://schemas.microsoft.com/office/drawing/2014/main" id="{5CEE6020-332E-D8AA-088B-B2AD7303AC01}"/>
                  </a:ext>
                </a:extLst>
              </p:cNvPr>
              <p:cNvSpPr txBox="1"/>
              <p:nvPr/>
            </p:nvSpPr>
            <p:spPr>
              <a:xfrm>
                <a:off x="358870" y="4106672"/>
                <a:ext cx="453143" cy="250851"/>
              </a:xfrm>
              <a:prstGeom prst="rect">
                <a:avLst/>
              </a:prstGeom>
              <a:noFill/>
            </p:spPr>
            <p:txBody>
              <a:bodyPr wrap="none" rtlCol="0">
                <a:spAutoFit/>
              </a:bodyPr>
              <a:lstStyle/>
              <a:p>
                <a:r>
                  <a:rPr lang="en-US" dirty="0">
                    <a:highlight>
                      <a:srgbClr val="FFFF00"/>
                    </a:highlight>
                  </a:rPr>
                  <a:t>257.</a:t>
                </a:r>
                <a:r>
                  <a:rPr lang="en-US" dirty="0"/>
                  <a:t> </a:t>
                </a:r>
              </a:p>
            </p:txBody>
          </p:sp>
          <p:sp>
            <p:nvSpPr>
              <p:cNvPr id="29" name="TextBox 28">
                <a:extLst>
                  <a:ext uri="{FF2B5EF4-FFF2-40B4-BE49-F238E27FC236}">
                    <a16:creationId xmlns:a16="http://schemas.microsoft.com/office/drawing/2014/main" id="{A8CB7FD9-94C8-F88A-F465-E6D47269972F}"/>
                  </a:ext>
                </a:extLst>
              </p:cNvPr>
              <p:cNvSpPr txBox="1"/>
              <p:nvPr/>
            </p:nvSpPr>
            <p:spPr>
              <a:xfrm>
                <a:off x="377702" y="5628615"/>
                <a:ext cx="453143" cy="250851"/>
              </a:xfrm>
              <a:prstGeom prst="rect">
                <a:avLst/>
              </a:prstGeom>
              <a:noFill/>
            </p:spPr>
            <p:txBody>
              <a:bodyPr wrap="none" rtlCol="0">
                <a:spAutoFit/>
              </a:bodyPr>
              <a:lstStyle/>
              <a:p>
                <a:r>
                  <a:rPr lang="en-US" dirty="0">
                    <a:highlight>
                      <a:srgbClr val="FFFF00"/>
                    </a:highlight>
                  </a:rPr>
                  <a:t>064.</a:t>
                </a:r>
                <a:r>
                  <a:rPr lang="en-US" dirty="0"/>
                  <a:t> </a:t>
                </a:r>
              </a:p>
            </p:txBody>
          </p:sp>
          <p:sp>
            <p:nvSpPr>
              <p:cNvPr id="30" name="TextBox 29">
                <a:extLst>
                  <a:ext uri="{FF2B5EF4-FFF2-40B4-BE49-F238E27FC236}">
                    <a16:creationId xmlns:a16="http://schemas.microsoft.com/office/drawing/2014/main" id="{338045CA-7D3C-4FD5-DAD2-DED65C531C62}"/>
                  </a:ext>
                </a:extLst>
              </p:cNvPr>
              <p:cNvSpPr txBox="1"/>
              <p:nvPr/>
            </p:nvSpPr>
            <p:spPr>
              <a:xfrm>
                <a:off x="356839" y="5131316"/>
                <a:ext cx="453143" cy="250851"/>
              </a:xfrm>
              <a:prstGeom prst="rect">
                <a:avLst/>
              </a:prstGeom>
              <a:noFill/>
            </p:spPr>
            <p:txBody>
              <a:bodyPr wrap="none" rtlCol="0">
                <a:spAutoFit/>
              </a:bodyPr>
              <a:lstStyle/>
              <a:p>
                <a:r>
                  <a:rPr lang="en-US" dirty="0">
                    <a:highlight>
                      <a:srgbClr val="FFFF00"/>
                    </a:highlight>
                  </a:rPr>
                  <a:t>129.</a:t>
                </a:r>
                <a:r>
                  <a:rPr lang="en-US" dirty="0"/>
                  <a:t> </a:t>
                </a:r>
              </a:p>
            </p:txBody>
          </p:sp>
          <p:sp>
            <p:nvSpPr>
              <p:cNvPr id="31" name="Rectangle 30">
                <a:extLst>
                  <a:ext uri="{FF2B5EF4-FFF2-40B4-BE49-F238E27FC236}">
                    <a16:creationId xmlns:a16="http://schemas.microsoft.com/office/drawing/2014/main" id="{B5F387CA-23D2-0A3C-4EAD-16053B30BFCB}"/>
                  </a:ext>
                </a:extLst>
              </p:cNvPr>
              <p:cNvSpPr/>
              <p:nvPr/>
            </p:nvSpPr>
            <p:spPr>
              <a:xfrm>
                <a:off x="3052916" y="6518787"/>
                <a:ext cx="1356852" cy="2282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B20A131-B56A-7842-4796-A55721DF1EC2}"/>
                  </a:ext>
                </a:extLst>
              </p:cNvPr>
              <p:cNvSpPr txBox="1"/>
              <p:nvPr/>
            </p:nvSpPr>
            <p:spPr>
              <a:xfrm>
                <a:off x="1740152" y="6473920"/>
                <a:ext cx="2625527" cy="369332"/>
              </a:xfrm>
              <a:prstGeom prst="rect">
                <a:avLst/>
              </a:prstGeom>
              <a:noFill/>
            </p:spPr>
            <p:txBody>
              <a:bodyPr wrap="none" rtlCol="0">
                <a:spAutoFit/>
              </a:bodyPr>
              <a:lstStyle/>
              <a:p>
                <a:r>
                  <a:rPr lang="en-US" dirty="0"/>
                  <a:t>Resonant frequency [Hz}</a:t>
                </a:r>
              </a:p>
            </p:txBody>
          </p:sp>
        </p:grpSp>
      </p:grpSp>
      <p:sp>
        <p:nvSpPr>
          <p:cNvPr id="2" name="Title 1">
            <a:extLst>
              <a:ext uri="{FF2B5EF4-FFF2-40B4-BE49-F238E27FC236}">
                <a16:creationId xmlns:a16="http://schemas.microsoft.com/office/drawing/2014/main" id="{F9B7E77A-2C8B-7D9B-27AC-A93A7E73D61F}"/>
              </a:ext>
            </a:extLst>
          </p:cNvPr>
          <p:cNvSpPr>
            <a:spLocks noGrp="1"/>
          </p:cNvSpPr>
          <p:nvPr>
            <p:ph type="title"/>
          </p:nvPr>
        </p:nvSpPr>
        <p:spPr>
          <a:xfrm>
            <a:off x="934351" y="0"/>
            <a:ext cx="8610600" cy="1325563"/>
          </a:xfrm>
        </p:spPr>
        <p:txBody>
          <a:bodyPr/>
          <a:lstStyle/>
          <a:p>
            <a:r>
              <a:rPr lang="en-US" dirty="0"/>
              <a:t>Quality factor measurements</a:t>
            </a:r>
          </a:p>
        </p:txBody>
      </p:sp>
      <p:sp>
        <p:nvSpPr>
          <p:cNvPr id="3" name="Content Placeholder 2">
            <a:extLst>
              <a:ext uri="{FF2B5EF4-FFF2-40B4-BE49-F238E27FC236}">
                <a16:creationId xmlns:a16="http://schemas.microsoft.com/office/drawing/2014/main" id="{066BFECD-22FE-48A3-53FD-F7A9F3E15F98}"/>
              </a:ext>
            </a:extLst>
          </p:cNvPr>
          <p:cNvSpPr>
            <a:spLocks noGrp="1"/>
          </p:cNvSpPr>
          <p:nvPr>
            <p:ph idx="1"/>
          </p:nvPr>
        </p:nvSpPr>
        <p:spPr>
          <a:xfrm>
            <a:off x="868090" y="1404627"/>
            <a:ext cx="9728200" cy="507851"/>
          </a:xfrm>
        </p:spPr>
        <p:txBody>
          <a:bodyPr/>
          <a:lstStyle/>
          <a:p>
            <a:r>
              <a:rPr lang="en-US" dirty="0">
                <a:solidFill>
                  <a:srgbClr val="FF0000"/>
                </a:solidFill>
              </a:rPr>
              <a:t>KAGRA GAS filters		Thin Free blades </a:t>
            </a:r>
          </a:p>
        </p:txBody>
      </p:sp>
      <p:sp>
        <p:nvSpPr>
          <p:cNvPr id="4" name="Rectangle 3">
            <a:extLst>
              <a:ext uri="{FF2B5EF4-FFF2-40B4-BE49-F238E27FC236}">
                <a16:creationId xmlns:a16="http://schemas.microsoft.com/office/drawing/2014/main" id="{E7FF61F9-472F-4FAC-FDB2-416891525FCB}"/>
              </a:ext>
            </a:extLst>
          </p:cNvPr>
          <p:cNvSpPr/>
          <p:nvPr/>
        </p:nvSpPr>
        <p:spPr>
          <a:xfrm>
            <a:off x="3350754" y="2258384"/>
            <a:ext cx="1227383" cy="1779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a:extLst>
              <a:ext uri="{FF2B5EF4-FFF2-40B4-BE49-F238E27FC236}">
                <a16:creationId xmlns:a16="http://schemas.microsoft.com/office/drawing/2014/main" id="{4EAFA083-60CB-BD48-EDE8-06C59AE56FBA}"/>
              </a:ext>
            </a:extLst>
          </p:cNvPr>
          <p:cNvSpPr>
            <a:spLocks noGrp="1"/>
          </p:cNvSpPr>
          <p:nvPr>
            <p:ph type="sldNum" sz="quarter" idx="12"/>
          </p:nvPr>
        </p:nvSpPr>
        <p:spPr/>
        <p:txBody>
          <a:bodyPr/>
          <a:lstStyle/>
          <a:p>
            <a:fld id="{3BCD22CC-31E6-7D4A-850B-96CED8B29D76}" type="slidenum">
              <a:rPr lang="en-US" smtClean="0"/>
              <a:t>7</a:t>
            </a:fld>
            <a:endParaRPr lang="en-US"/>
          </a:p>
        </p:txBody>
      </p:sp>
      <p:pic>
        <p:nvPicPr>
          <p:cNvPr id="7" name="Picture 6" descr="Chart&#10;&#10;AI-generated content may be incorrect.">
            <a:extLst>
              <a:ext uri="{FF2B5EF4-FFF2-40B4-BE49-F238E27FC236}">
                <a16:creationId xmlns:a16="http://schemas.microsoft.com/office/drawing/2014/main" id="{21951011-EB3F-2429-87F8-CFDD2A00E223}"/>
              </a:ext>
            </a:extLst>
          </p:cNvPr>
          <p:cNvPicPr>
            <a:picLocks noChangeAspect="1"/>
          </p:cNvPicPr>
          <p:nvPr/>
        </p:nvPicPr>
        <p:blipFill>
          <a:blip r:embed="rId4"/>
          <a:stretch>
            <a:fillRect/>
          </a:stretch>
        </p:blipFill>
        <p:spPr>
          <a:xfrm>
            <a:off x="4578137" y="1835576"/>
            <a:ext cx="7772400" cy="4663440"/>
          </a:xfrm>
          <a:prstGeom prst="rect">
            <a:avLst/>
          </a:prstGeom>
        </p:spPr>
      </p:pic>
    </p:spTree>
    <p:extLst>
      <p:ext uri="{BB962C8B-B14F-4D97-AF65-F5344CB8AC3E}">
        <p14:creationId xmlns:p14="http://schemas.microsoft.com/office/powerpoint/2010/main" val="2245089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26176-FEFF-E0F4-9617-66319AAAEF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8FB1DC-EFA0-EBEE-F95C-C64FB2B47C73}"/>
              </a:ext>
            </a:extLst>
          </p:cNvPr>
          <p:cNvSpPr>
            <a:spLocks noGrp="1"/>
          </p:cNvSpPr>
          <p:nvPr>
            <p:ph sz="half" idx="1"/>
          </p:nvPr>
        </p:nvSpPr>
        <p:spPr>
          <a:xfrm>
            <a:off x="767408" y="1445845"/>
            <a:ext cx="7004768" cy="4731118"/>
          </a:xfrm>
        </p:spPr>
        <p:txBody>
          <a:bodyPr>
            <a:normAutofit fontScale="85000" lnSpcReduction="10000"/>
          </a:bodyPr>
          <a:lstStyle/>
          <a:p>
            <a:pPr>
              <a:lnSpc>
                <a:spcPct val="125000"/>
              </a:lnSpc>
            </a:pPr>
            <a:r>
              <a:rPr lang="en-GB" dirty="0"/>
              <a:t>Cryogenic suspensions have two levels of silicon blades</a:t>
            </a:r>
          </a:p>
          <a:p>
            <a:pPr>
              <a:lnSpc>
                <a:spcPct val="125000"/>
              </a:lnSpc>
            </a:pPr>
            <a:r>
              <a:rPr lang="en-GB" dirty="0"/>
              <a:t>Equalize the stress but are almost flat and are resonant at &gt; 13 Hz</a:t>
            </a:r>
          </a:p>
          <a:p>
            <a:pPr>
              <a:lnSpc>
                <a:spcPct val="125000"/>
              </a:lnSpc>
            </a:pPr>
            <a:r>
              <a:rPr lang="en-GB" b="1" dirty="0"/>
              <a:t>Useless for vertical noise attenuation  ! !</a:t>
            </a:r>
          </a:p>
          <a:p>
            <a:pPr marL="179388" indent="-179388">
              <a:lnSpc>
                <a:spcPct val="125000"/>
              </a:lnSpc>
            </a:pPr>
            <a:r>
              <a:rPr lang="en-US" dirty="0"/>
              <a:t>Only Low-thermal-noise springs with large gain active anti springs can provide vertical attenuation</a:t>
            </a:r>
          </a:p>
          <a:p>
            <a:pPr marL="179388" indent="-179388">
              <a:lnSpc>
                <a:spcPct val="125000"/>
              </a:lnSpc>
            </a:pPr>
            <a:r>
              <a:rPr lang="en-US" dirty="0"/>
              <a:t>Development of high sensitivity, ultra low noise optical displacement sensor is necessary.</a:t>
            </a:r>
          </a:p>
          <a:p>
            <a:pPr>
              <a:lnSpc>
                <a:spcPct val="125000"/>
              </a:lnSpc>
            </a:pPr>
            <a:endParaRPr lang="en-GB" dirty="0"/>
          </a:p>
          <a:p>
            <a:pPr>
              <a:lnSpc>
                <a:spcPct val="125000"/>
              </a:lnSpc>
            </a:pPr>
            <a:endParaRPr lang="en-GB" dirty="0"/>
          </a:p>
          <a:p>
            <a:pPr>
              <a:lnSpc>
                <a:spcPct val="125000"/>
              </a:lnSpc>
            </a:pPr>
            <a:endParaRPr lang="en-GB" dirty="0"/>
          </a:p>
        </p:txBody>
      </p:sp>
      <p:sp>
        <p:nvSpPr>
          <p:cNvPr id="5" name="Slide Number Placeholder 4">
            <a:extLst>
              <a:ext uri="{FF2B5EF4-FFF2-40B4-BE49-F238E27FC236}">
                <a16:creationId xmlns:a16="http://schemas.microsoft.com/office/drawing/2014/main" id="{621253BE-ABF0-1412-134B-538744BD7E1A}"/>
              </a:ext>
            </a:extLst>
          </p:cNvPr>
          <p:cNvSpPr>
            <a:spLocks noGrp="1"/>
          </p:cNvSpPr>
          <p:nvPr>
            <p:ph type="sldNum" sz="quarter" idx="12"/>
          </p:nvPr>
        </p:nvSpPr>
        <p:spPr/>
        <p:txBody>
          <a:bodyPr/>
          <a:lstStyle/>
          <a:p>
            <a:fld id="{F100A67F-DA3B-4555-8575-71A473273520}" type="slidenum">
              <a:rPr lang="en-GB" smtClean="0"/>
              <a:t>8</a:t>
            </a:fld>
            <a:endParaRPr lang="en-GB" dirty="0"/>
          </a:p>
        </p:txBody>
      </p:sp>
      <p:sp>
        <p:nvSpPr>
          <p:cNvPr id="6" name="Título 1">
            <a:extLst>
              <a:ext uri="{FF2B5EF4-FFF2-40B4-BE49-F238E27FC236}">
                <a16:creationId xmlns:a16="http://schemas.microsoft.com/office/drawing/2014/main" id="{D22E81F0-BAA6-7A85-89EE-FDC498EE1DCC}"/>
              </a:ext>
            </a:extLst>
          </p:cNvPr>
          <p:cNvSpPr txBox="1">
            <a:spLocks/>
          </p:cNvSpPr>
          <p:nvPr/>
        </p:nvSpPr>
        <p:spPr>
          <a:xfrm>
            <a:off x="948131" y="122483"/>
            <a:ext cx="5147869" cy="13233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Vertical compliance</a:t>
            </a:r>
          </a:p>
        </p:txBody>
      </p:sp>
      <p:grpSp>
        <p:nvGrpSpPr>
          <p:cNvPr id="7" name="Group 6">
            <a:extLst>
              <a:ext uri="{FF2B5EF4-FFF2-40B4-BE49-F238E27FC236}">
                <a16:creationId xmlns:a16="http://schemas.microsoft.com/office/drawing/2014/main" id="{19E8BCF0-C9AC-CF96-CE69-FECF11B7D916}"/>
              </a:ext>
            </a:extLst>
          </p:cNvPr>
          <p:cNvGrpSpPr/>
          <p:nvPr/>
        </p:nvGrpSpPr>
        <p:grpSpPr>
          <a:xfrm>
            <a:off x="8610600" y="260648"/>
            <a:ext cx="3648791" cy="6534276"/>
            <a:chOff x="8610600" y="260648"/>
            <a:chExt cx="3648791" cy="6534276"/>
          </a:xfrm>
        </p:grpSpPr>
        <p:pic>
          <p:nvPicPr>
            <p:cNvPr id="8" name="Content Placeholder 9">
              <a:extLst>
                <a:ext uri="{FF2B5EF4-FFF2-40B4-BE49-F238E27FC236}">
                  <a16:creationId xmlns:a16="http://schemas.microsoft.com/office/drawing/2014/main" id="{D7F47A65-9F3C-2AF6-AE52-5A6E3D69578E}"/>
                </a:ext>
              </a:extLst>
            </p:cNvPr>
            <p:cNvPicPr>
              <a:picLocks noGrp="1"/>
            </p:cNvPicPr>
            <p:nvPr>
              <p:ph sz="half" idx="2"/>
            </p:nvPr>
          </p:nvPicPr>
          <p:blipFill>
            <a:blip r:embed="rId2">
              <a:extLst>
                <a:ext uri="{28A0092B-C50C-407E-A947-70E740481C1C}">
                  <a14:useLocalDpi xmlns:a14="http://schemas.microsoft.com/office/drawing/2010/main"/>
                </a:ext>
              </a:extLst>
            </a:blip>
            <a:srcRect/>
            <a:stretch/>
          </p:blipFill>
          <p:spPr>
            <a:xfrm>
              <a:off x="8688288" y="260648"/>
              <a:ext cx="1887155" cy="6534276"/>
            </a:xfrm>
          </p:spPr>
        </p:pic>
        <p:sp>
          <p:nvSpPr>
            <p:cNvPr id="9" name="Slide Number Placeholder 4">
              <a:extLst>
                <a:ext uri="{FF2B5EF4-FFF2-40B4-BE49-F238E27FC236}">
                  <a16:creationId xmlns:a16="http://schemas.microsoft.com/office/drawing/2014/main" id="{3AF040C4-10D5-BDF6-D385-675F3A4BBCE8}"/>
                </a:ext>
              </a:extLst>
            </p:cNvPr>
            <p:cNvSpPr>
              <a:spLocks noGrp="1"/>
            </p:cNvSpPr>
            <p:nvPr>
              <p:ph type="sldNum" sz="quarter" idx="12"/>
            </p:nvPr>
          </p:nvSpPr>
          <p:spPr>
            <a:xfrm>
              <a:off x="8610600" y="6356350"/>
              <a:ext cx="2743200" cy="365125"/>
            </a:xfrm>
          </p:spPr>
          <p:txBody>
            <a:bodyPr/>
            <a:lstStyle/>
            <a:p>
              <a:fld id="{F100A67F-DA3B-4555-8575-71A473273520}" type="slidenum">
                <a:rPr lang="en-GB" smtClean="0"/>
                <a:t>8</a:t>
              </a:fld>
              <a:endParaRPr lang="en-GB" dirty="0"/>
            </a:p>
          </p:txBody>
        </p:sp>
        <p:grpSp>
          <p:nvGrpSpPr>
            <p:cNvPr id="11" name="Group 10">
              <a:extLst>
                <a:ext uri="{FF2B5EF4-FFF2-40B4-BE49-F238E27FC236}">
                  <a16:creationId xmlns:a16="http://schemas.microsoft.com/office/drawing/2014/main" id="{C282CA57-3B52-68DE-D838-2CD001995A53}"/>
                </a:ext>
              </a:extLst>
            </p:cNvPr>
            <p:cNvGrpSpPr/>
            <p:nvPr/>
          </p:nvGrpSpPr>
          <p:grpSpPr>
            <a:xfrm>
              <a:off x="9835202" y="407780"/>
              <a:ext cx="2424189" cy="646331"/>
              <a:chOff x="9835202" y="407780"/>
              <a:chExt cx="2424189" cy="646331"/>
            </a:xfrm>
          </p:grpSpPr>
          <p:sp>
            <p:nvSpPr>
              <p:cNvPr id="39" name="TextBox 38">
                <a:extLst>
                  <a:ext uri="{FF2B5EF4-FFF2-40B4-BE49-F238E27FC236}">
                    <a16:creationId xmlns:a16="http://schemas.microsoft.com/office/drawing/2014/main" id="{3D1B38E4-A72D-D862-4EFF-121545BA795C}"/>
                  </a:ext>
                </a:extLst>
              </p:cNvPr>
              <p:cNvSpPr txBox="1"/>
              <p:nvPr/>
            </p:nvSpPr>
            <p:spPr>
              <a:xfrm>
                <a:off x="10778408" y="407780"/>
                <a:ext cx="1480983" cy="646331"/>
              </a:xfrm>
              <a:prstGeom prst="rect">
                <a:avLst/>
              </a:prstGeom>
              <a:noFill/>
            </p:spPr>
            <p:txBody>
              <a:bodyPr wrap="none" rtlCol="0">
                <a:spAutoFit/>
              </a:bodyPr>
              <a:lstStyle/>
              <a:p>
                <a:r>
                  <a:rPr lang="en-GB" dirty="0"/>
                  <a:t>Sensing </a:t>
                </a:r>
                <a:br>
                  <a:rPr lang="en-GB" dirty="0"/>
                </a:br>
                <a:r>
                  <a:rPr lang="en-GB" dirty="0"/>
                  <a:t>and actuation</a:t>
                </a:r>
              </a:p>
            </p:txBody>
          </p:sp>
          <p:cxnSp>
            <p:nvCxnSpPr>
              <p:cNvPr id="40" name="Straight Arrow Connector 39">
                <a:extLst>
                  <a:ext uri="{FF2B5EF4-FFF2-40B4-BE49-F238E27FC236}">
                    <a16:creationId xmlns:a16="http://schemas.microsoft.com/office/drawing/2014/main" id="{B7D4A832-2D09-62CA-3681-70312E3416E8}"/>
                  </a:ext>
                </a:extLst>
              </p:cNvPr>
              <p:cNvCxnSpPr>
                <a:cxnSpLocks/>
                <a:stCxn id="39" idx="1"/>
              </p:cNvCxnSpPr>
              <p:nvPr/>
            </p:nvCxnSpPr>
            <p:spPr>
              <a:xfrm flipH="1" flipV="1">
                <a:off x="9835202" y="655404"/>
                <a:ext cx="943206" cy="75542"/>
              </a:xfrm>
              <a:prstGeom prst="straightConnector1">
                <a:avLst/>
              </a:prstGeom>
              <a:ln w="38100">
                <a:solidFill>
                  <a:srgbClr val="FFC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AB6D6315-ED2B-A18B-A86A-B43DEC21BC9F}"/>
                </a:ext>
              </a:extLst>
            </p:cNvPr>
            <p:cNvGrpSpPr/>
            <p:nvPr/>
          </p:nvGrpSpPr>
          <p:grpSpPr>
            <a:xfrm>
              <a:off x="9982200" y="811444"/>
              <a:ext cx="2209799" cy="779212"/>
              <a:chOff x="10092724" y="1184462"/>
              <a:chExt cx="2209799" cy="779212"/>
            </a:xfrm>
          </p:grpSpPr>
          <p:sp>
            <p:nvSpPr>
              <p:cNvPr id="37" name="TextBox 36">
                <a:extLst>
                  <a:ext uri="{FF2B5EF4-FFF2-40B4-BE49-F238E27FC236}">
                    <a16:creationId xmlns:a16="http://schemas.microsoft.com/office/drawing/2014/main" id="{6B7DA98B-D792-80C1-48A0-D77ADBFA082F}"/>
                  </a:ext>
                </a:extLst>
              </p:cNvPr>
              <p:cNvSpPr txBox="1"/>
              <p:nvPr/>
            </p:nvSpPr>
            <p:spPr>
              <a:xfrm>
                <a:off x="10861103" y="1594342"/>
                <a:ext cx="1441420" cy="369332"/>
              </a:xfrm>
              <a:prstGeom prst="rect">
                <a:avLst/>
              </a:prstGeom>
              <a:noFill/>
            </p:spPr>
            <p:txBody>
              <a:bodyPr wrap="none" rtlCol="0">
                <a:spAutoFit/>
              </a:bodyPr>
              <a:lstStyle/>
              <a:p>
                <a:r>
                  <a:rPr lang="en-GB" dirty="0"/>
                  <a:t>Spring blades</a:t>
                </a:r>
              </a:p>
            </p:txBody>
          </p:sp>
          <p:cxnSp>
            <p:nvCxnSpPr>
              <p:cNvPr id="38" name="Straight Arrow Connector 37">
                <a:extLst>
                  <a:ext uri="{FF2B5EF4-FFF2-40B4-BE49-F238E27FC236}">
                    <a16:creationId xmlns:a16="http://schemas.microsoft.com/office/drawing/2014/main" id="{E4F530A3-5561-B8D8-8470-6D6B6C05D317}"/>
                  </a:ext>
                </a:extLst>
              </p:cNvPr>
              <p:cNvCxnSpPr>
                <a:cxnSpLocks/>
                <a:stCxn id="37" idx="1"/>
              </p:cNvCxnSpPr>
              <p:nvPr/>
            </p:nvCxnSpPr>
            <p:spPr>
              <a:xfrm flipH="1" flipV="1">
                <a:off x="10092724" y="1184462"/>
                <a:ext cx="768379" cy="594546"/>
              </a:xfrm>
              <a:prstGeom prst="straightConnector1">
                <a:avLst/>
              </a:prstGeom>
              <a:ln w="38100">
                <a:solidFill>
                  <a:srgbClr val="FFC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9725EE29-B238-FE4B-3BA5-51FDE02990DA}"/>
                </a:ext>
              </a:extLst>
            </p:cNvPr>
            <p:cNvGrpSpPr/>
            <p:nvPr/>
          </p:nvGrpSpPr>
          <p:grpSpPr>
            <a:xfrm>
              <a:off x="10093643" y="3105834"/>
              <a:ext cx="2118138" cy="646331"/>
              <a:chOff x="9840416" y="2854677"/>
              <a:chExt cx="2118138" cy="646331"/>
            </a:xfrm>
          </p:grpSpPr>
          <p:sp>
            <p:nvSpPr>
              <p:cNvPr id="35" name="TextBox 34">
                <a:extLst>
                  <a:ext uri="{FF2B5EF4-FFF2-40B4-BE49-F238E27FC236}">
                    <a16:creationId xmlns:a16="http://schemas.microsoft.com/office/drawing/2014/main" id="{2CBFEF29-568E-BBA9-5C19-8FD235C4F282}"/>
                  </a:ext>
                </a:extLst>
              </p:cNvPr>
              <p:cNvSpPr txBox="1"/>
              <p:nvPr/>
            </p:nvSpPr>
            <p:spPr>
              <a:xfrm>
                <a:off x="10477571" y="2854677"/>
                <a:ext cx="1480983" cy="646331"/>
              </a:xfrm>
              <a:prstGeom prst="rect">
                <a:avLst/>
              </a:prstGeom>
              <a:noFill/>
            </p:spPr>
            <p:txBody>
              <a:bodyPr wrap="none" rtlCol="0">
                <a:spAutoFit/>
              </a:bodyPr>
              <a:lstStyle/>
              <a:p>
                <a:r>
                  <a:rPr lang="en-GB" dirty="0"/>
                  <a:t>Sensing</a:t>
                </a:r>
                <a:br>
                  <a:rPr lang="en-GB" dirty="0"/>
                </a:br>
                <a:r>
                  <a:rPr lang="en-GB" dirty="0"/>
                  <a:t>and actuation</a:t>
                </a:r>
              </a:p>
            </p:txBody>
          </p:sp>
          <p:cxnSp>
            <p:nvCxnSpPr>
              <p:cNvPr id="36" name="Straight Arrow Connector 35">
                <a:extLst>
                  <a:ext uri="{FF2B5EF4-FFF2-40B4-BE49-F238E27FC236}">
                    <a16:creationId xmlns:a16="http://schemas.microsoft.com/office/drawing/2014/main" id="{BC84D5F4-AF92-932E-F9AA-37F01795761C}"/>
                  </a:ext>
                </a:extLst>
              </p:cNvPr>
              <p:cNvCxnSpPr/>
              <p:nvPr/>
            </p:nvCxnSpPr>
            <p:spPr>
              <a:xfrm flipH="1" flipV="1">
                <a:off x="9840416" y="2924944"/>
                <a:ext cx="481800" cy="106516"/>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D2358272-DE95-7650-B500-C00AC21DACD1}"/>
                </a:ext>
              </a:extLst>
            </p:cNvPr>
            <p:cNvGrpSpPr/>
            <p:nvPr/>
          </p:nvGrpSpPr>
          <p:grpSpPr>
            <a:xfrm>
              <a:off x="10130770" y="3861048"/>
              <a:ext cx="2041448" cy="420395"/>
              <a:chOff x="10202778" y="1559066"/>
              <a:chExt cx="2041448" cy="420395"/>
            </a:xfrm>
          </p:grpSpPr>
          <p:sp>
            <p:nvSpPr>
              <p:cNvPr id="31" name="TextBox 30">
                <a:extLst>
                  <a:ext uri="{FF2B5EF4-FFF2-40B4-BE49-F238E27FC236}">
                    <a16:creationId xmlns:a16="http://schemas.microsoft.com/office/drawing/2014/main" id="{2F1844FA-FF3E-40A0-EAE8-DED26D5F33E8}"/>
                  </a:ext>
                </a:extLst>
              </p:cNvPr>
              <p:cNvSpPr txBox="1"/>
              <p:nvPr/>
            </p:nvSpPr>
            <p:spPr>
              <a:xfrm>
                <a:off x="10802806" y="1610129"/>
                <a:ext cx="1441420" cy="369332"/>
              </a:xfrm>
              <a:prstGeom prst="rect">
                <a:avLst/>
              </a:prstGeom>
              <a:noFill/>
            </p:spPr>
            <p:txBody>
              <a:bodyPr wrap="none" rtlCol="0">
                <a:spAutoFit/>
              </a:bodyPr>
              <a:lstStyle/>
              <a:p>
                <a:r>
                  <a:rPr lang="en-GB" dirty="0"/>
                  <a:t>Spring blades</a:t>
                </a:r>
              </a:p>
            </p:txBody>
          </p:sp>
          <p:cxnSp>
            <p:nvCxnSpPr>
              <p:cNvPr id="32" name="Straight Arrow Connector 31">
                <a:extLst>
                  <a:ext uri="{FF2B5EF4-FFF2-40B4-BE49-F238E27FC236}">
                    <a16:creationId xmlns:a16="http://schemas.microsoft.com/office/drawing/2014/main" id="{7772664B-9112-AD18-9D76-250D4F262020}"/>
                  </a:ext>
                </a:extLst>
              </p:cNvPr>
              <p:cNvCxnSpPr/>
              <p:nvPr/>
            </p:nvCxnSpPr>
            <p:spPr>
              <a:xfrm flipH="1" flipV="1">
                <a:off x="10202778" y="1559066"/>
                <a:ext cx="304960" cy="68251"/>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a:extLst>
                <a:ext uri="{FF2B5EF4-FFF2-40B4-BE49-F238E27FC236}">
                  <a16:creationId xmlns:a16="http://schemas.microsoft.com/office/drawing/2014/main" id="{621B652C-ED7C-63A7-9EA6-BC844E51F223}"/>
                </a:ext>
              </a:extLst>
            </p:cNvPr>
            <p:cNvCxnSpPr/>
            <p:nvPr/>
          </p:nvCxnSpPr>
          <p:spPr>
            <a:xfrm>
              <a:off x="8920974" y="4365104"/>
              <a:ext cx="559402" cy="0"/>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grpSp>
      <p:sp>
        <p:nvSpPr>
          <p:cNvPr id="41" name="Rectangle 40">
            <a:extLst>
              <a:ext uri="{FF2B5EF4-FFF2-40B4-BE49-F238E27FC236}">
                <a16:creationId xmlns:a16="http://schemas.microsoft.com/office/drawing/2014/main" id="{643D3D27-4CF8-7031-FF95-FD1B195FB775}"/>
              </a:ext>
            </a:extLst>
          </p:cNvPr>
          <p:cNvSpPr/>
          <p:nvPr/>
        </p:nvSpPr>
        <p:spPr>
          <a:xfrm>
            <a:off x="9213596" y="2783996"/>
            <a:ext cx="871824" cy="1797130"/>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4" name="Straight Arrow Connector 13">
            <a:extLst>
              <a:ext uri="{FF2B5EF4-FFF2-40B4-BE49-F238E27FC236}">
                <a16:creationId xmlns:a16="http://schemas.microsoft.com/office/drawing/2014/main" id="{EF2428F2-94C8-D334-D9B3-3D8894C7B271}"/>
              </a:ext>
            </a:extLst>
          </p:cNvPr>
          <p:cNvCxnSpPr>
            <a:cxnSpLocks/>
          </p:cNvCxnSpPr>
          <p:nvPr/>
        </p:nvCxnSpPr>
        <p:spPr>
          <a:xfrm flipH="1">
            <a:off x="10144175" y="3275267"/>
            <a:ext cx="634233" cy="474531"/>
          </a:xfrm>
          <a:prstGeom prst="straightConnector1">
            <a:avLst/>
          </a:prstGeom>
          <a:ln w="38100">
            <a:solidFill>
              <a:srgbClr val="FFC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FF2324B-FD62-7F6A-660F-54F987B12C4C}"/>
              </a:ext>
            </a:extLst>
          </p:cNvPr>
          <p:cNvCxnSpPr>
            <a:cxnSpLocks/>
            <a:stCxn id="31" idx="1"/>
          </p:cNvCxnSpPr>
          <p:nvPr/>
        </p:nvCxnSpPr>
        <p:spPr>
          <a:xfrm flipH="1" flipV="1">
            <a:off x="9711662" y="3804679"/>
            <a:ext cx="1019136" cy="292098"/>
          </a:xfrm>
          <a:prstGeom prst="straightConnector1">
            <a:avLst/>
          </a:prstGeom>
          <a:ln w="38100">
            <a:solidFill>
              <a:srgbClr val="FFC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7C359AFE-9A3D-F6C6-F3C9-C34C77C1D0DF}"/>
              </a:ext>
            </a:extLst>
          </p:cNvPr>
          <p:cNvGrpSpPr/>
          <p:nvPr/>
        </p:nvGrpSpPr>
        <p:grpSpPr>
          <a:xfrm rot="16200000">
            <a:off x="10629938" y="5207996"/>
            <a:ext cx="1807100" cy="502559"/>
            <a:chOff x="1049482" y="5582592"/>
            <a:chExt cx="2054996" cy="571500"/>
          </a:xfrm>
        </p:grpSpPr>
        <p:pic>
          <p:nvPicPr>
            <p:cNvPr id="30" name="Picture 29">
              <a:extLst>
                <a:ext uri="{FF2B5EF4-FFF2-40B4-BE49-F238E27FC236}">
                  <a16:creationId xmlns:a16="http://schemas.microsoft.com/office/drawing/2014/main" id="{BE4906B9-1EA3-5BD0-AAC5-5FEC1C8C82B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bwMode="auto">
            <a:xfrm>
              <a:off x="2163154" y="5671086"/>
              <a:ext cx="941324" cy="394512"/>
            </a:xfrm>
            <a:prstGeom prst="rect">
              <a:avLst/>
            </a:prstGeom>
            <a:ln>
              <a:noFill/>
            </a:ln>
            <a:extLst>
              <a:ext uri="{53640926-AAD7-44D8-BBD7-CCE9431645EC}">
                <a14:shadowObscured xmlns:a14="http://schemas.microsoft.com/office/drawing/2010/main"/>
              </a:ext>
            </a:extLst>
          </p:spPr>
        </p:pic>
        <p:pic>
          <p:nvPicPr>
            <p:cNvPr id="44" name="Picture 43">
              <a:extLst>
                <a:ext uri="{FF2B5EF4-FFF2-40B4-BE49-F238E27FC236}">
                  <a16:creationId xmlns:a16="http://schemas.microsoft.com/office/drawing/2014/main" id="{1C33DB08-FD90-C0B4-2D52-23C1B6DD5AC4}"/>
                </a:ext>
              </a:extLst>
            </p:cNvPr>
            <p:cNvPicPr>
              <a:picLocks noChangeAspect="1"/>
            </p:cNvPicPr>
            <p:nvPr/>
          </p:nvPicPr>
          <p:blipFill>
            <a:blip r:embed="rId4"/>
            <a:stretch>
              <a:fillRect/>
            </a:stretch>
          </p:blipFill>
          <p:spPr>
            <a:xfrm>
              <a:off x="1049482" y="5582592"/>
              <a:ext cx="1168400" cy="571500"/>
            </a:xfrm>
            <a:prstGeom prst="rect">
              <a:avLst/>
            </a:prstGeom>
          </p:spPr>
        </p:pic>
      </p:grpSp>
      <p:pic>
        <p:nvPicPr>
          <p:cNvPr id="45" name="Picture 44">
            <a:extLst>
              <a:ext uri="{FF2B5EF4-FFF2-40B4-BE49-F238E27FC236}">
                <a16:creationId xmlns:a16="http://schemas.microsoft.com/office/drawing/2014/main" id="{224EEACF-7002-48F6-7639-1A6359CE2109}"/>
              </a:ext>
            </a:extLst>
          </p:cNvPr>
          <p:cNvPicPr>
            <a:picLocks noChangeAspect="1"/>
          </p:cNvPicPr>
          <p:nvPr/>
        </p:nvPicPr>
        <p:blipFill>
          <a:blip r:embed="rId5"/>
          <a:stretch>
            <a:fillRect/>
          </a:stretch>
        </p:blipFill>
        <p:spPr>
          <a:xfrm rot="5400000">
            <a:off x="11004347" y="1798363"/>
            <a:ext cx="763982" cy="1415614"/>
          </a:xfrm>
          <a:prstGeom prst="rect">
            <a:avLst/>
          </a:prstGeom>
        </p:spPr>
      </p:pic>
    </p:spTree>
    <p:extLst>
      <p:ext uri="{BB962C8B-B14F-4D97-AF65-F5344CB8AC3E}">
        <p14:creationId xmlns:p14="http://schemas.microsoft.com/office/powerpoint/2010/main" val="1692202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AE16-6722-3B8D-4589-54F1AD29D90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004BD07-8B62-4967-16C7-ECA6DC11B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7508" y="1184926"/>
            <a:ext cx="7128774" cy="5404757"/>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E9DD3AC0-09DB-F9A3-A7BB-382985E2F56E}"/>
              </a:ext>
            </a:extLst>
          </p:cNvPr>
          <p:cNvSpPr>
            <a:spLocks noGrp="1"/>
          </p:cNvSpPr>
          <p:nvPr>
            <p:ph type="title"/>
          </p:nvPr>
        </p:nvSpPr>
        <p:spPr>
          <a:xfrm>
            <a:off x="191344" y="136771"/>
            <a:ext cx="10153128" cy="782433"/>
          </a:xfrm>
        </p:spPr>
        <p:txBody>
          <a:bodyPr vert="horz" lIns="91440" tIns="45720" rIns="91440" bIns="45720" rtlCol="0" anchor="ctr">
            <a:normAutofit/>
          </a:bodyPr>
          <a:lstStyle/>
          <a:p>
            <a:pPr algn="ctr"/>
            <a:r>
              <a:rPr lang="en-US" sz="3900" dirty="0"/>
              <a:t>Taming Vertical</a:t>
            </a:r>
            <a:r>
              <a:rPr lang="en-US" sz="3900" noProof="0" dirty="0"/>
              <a:t> thermal noise</a:t>
            </a:r>
            <a:endParaRPr lang="en-US" sz="3900" kern="1200" noProof="0" dirty="0">
              <a:latin typeface="+mj-lt"/>
              <a:ea typeface="+mj-ea"/>
              <a:cs typeface="+mj-cs"/>
            </a:endParaRPr>
          </a:p>
        </p:txBody>
      </p:sp>
      <p:sp>
        <p:nvSpPr>
          <p:cNvPr id="11" name="Content Placeholder 10">
            <a:extLst>
              <a:ext uri="{FF2B5EF4-FFF2-40B4-BE49-F238E27FC236}">
                <a16:creationId xmlns:a16="http://schemas.microsoft.com/office/drawing/2014/main" id="{846C0073-9959-B1C4-D5AC-B00DDBC55244}"/>
              </a:ext>
            </a:extLst>
          </p:cNvPr>
          <p:cNvSpPr>
            <a:spLocks noGrp="1"/>
          </p:cNvSpPr>
          <p:nvPr>
            <p:ph sz="half" idx="1"/>
          </p:nvPr>
        </p:nvSpPr>
        <p:spPr>
          <a:xfrm>
            <a:off x="348442" y="919204"/>
            <a:ext cx="5429066" cy="5670479"/>
          </a:xfrm>
        </p:spPr>
        <p:txBody>
          <a:bodyPr>
            <a:normAutofit/>
          </a:bodyPr>
          <a:lstStyle/>
          <a:p>
            <a:pPr marL="285750" indent="-285750">
              <a:lnSpc>
                <a:spcPct val="125000"/>
              </a:lnSpc>
            </a:pPr>
            <a:r>
              <a:rPr lang="en-US" sz="2400" dirty="0">
                <a:latin typeface="Calibri" panose="020F0502020204030204" pitchFamily="34" charset="0"/>
              </a:rPr>
              <a:t>The cryogenic suspensions must filter the vertical thermal noise, to avoid limiting the sensitivity</a:t>
            </a:r>
            <a:r>
              <a:rPr lang="en-US" sz="2400" noProof="0" dirty="0">
                <a:latin typeface="Calibri" panose="020F0502020204030204" pitchFamily="34" charset="0"/>
              </a:rPr>
              <a:t>.</a:t>
            </a:r>
          </a:p>
          <a:p>
            <a:pPr marL="285750" indent="-285750">
              <a:lnSpc>
                <a:spcPct val="125000"/>
              </a:lnSpc>
            </a:pPr>
            <a:r>
              <a:rPr lang="en-US" sz="2400" dirty="0">
                <a:latin typeface="Calibri" panose="020F0502020204030204" pitchFamily="34" charset="0"/>
              </a:rPr>
              <a:t>To soften the silicon blade springs cannot provide filtering t</a:t>
            </a:r>
            <a:r>
              <a:rPr lang="en-US" sz="2400" dirty="0"/>
              <a:t>he sensitivity requirement for the vertical displacement sensor is comparable to ET-LF interferometer. </a:t>
            </a:r>
          </a:p>
          <a:p>
            <a:pPr marL="285750" indent="-285750">
              <a:lnSpc>
                <a:spcPct val="125000"/>
              </a:lnSpc>
              <a:buFont typeface="Arial" panose="020B0604020202020204" pitchFamily="34" charset="0"/>
              <a:buChar char="•"/>
            </a:pPr>
            <a:r>
              <a:rPr lang="en-US" sz="2400" noProof="0" dirty="0"/>
              <a:t>If active anti-springs with sufficiently low noise are possible the problem may be mitigated</a:t>
            </a:r>
          </a:p>
        </p:txBody>
      </p:sp>
      <p:sp>
        <p:nvSpPr>
          <p:cNvPr id="3" name="Slide Number Placeholder 2">
            <a:extLst>
              <a:ext uri="{FF2B5EF4-FFF2-40B4-BE49-F238E27FC236}">
                <a16:creationId xmlns:a16="http://schemas.microsoft.com/office/drawing/2014/main" id="{D29B263A-BA03-0143-09CE-C8BEADDCE974}"/>
              </a:ext>
            </a:extLst>
          </p:cNvPr>
          <p:cNvSpPr>
            <a:spLocks noGrp="1"/>
          </p:cNvSpPr>
          <p:nvPr>
            <p:ph type="sldNum" sz="quarter" idx="12"/>
          </p:nvPr>
        </p:nvSpPr>
        <p:spPr>
          <a:xfrm>
            <a:off x="8851900" y="5886450"/>
            <a:ext cx="2743200" cy="365125"/>
          </a:xfrm>
        </p:spPr>
        <p:txBody>
          <a:bodyPr vert="horz" lIns="91440" tIns="45720" rIns="91440" bIns="45720" rtlCol="0" anchor="ctr">
            <a:normAutofit/>
          </a:bodyPr>
          <a:lstStyle/>
          <a:p>
            <a:pPr defTabSz="914400">
              <a:spcAft>
                <a:spcPts val="600"/>
              </a:spcAft>
            </a:pPr>
            <a:fld id="{F100A67F-DA3B-4555-8575-71A473273520}" type="slidenum">
              <a:rPr lang="en-GB" smtClean="0"/>
              <a:pPr defTabSz="914400">
                <a:spcAft>
                  <a:spcPts val="600"/>
                </a:spcAft>
              </a:pPr>
              <a:t>9</a:t>
            </a:fld>
            <a:endParaRPr lang="en-GB" dirty="0"/>
          </a:p>
        </p:txBody>
      </p:sp>
      <p:sp>
        <p:nvSpPr>
          <p:cNvPr id="13" name="TextBox 12">
            <a:extLst>
              <a:ext uri="{FF2B5EF4-FFF2-40B4-BE49-F238E27FC236}">
                <a16:creationId xmlns:a16="http://schemas.microsoft.com/office/drawing/2014/main" id="{C4B0068A-276F-54A6-2491-C54BF3FB537A}"/>
              </a:ext>
            </a:extLst>
          </p:cNvPr>
          <p:cNvSpPr txBox="1"/>
          <p:nvPr/>
        </p:nvSpPr>
        <p:spPr>
          <a:xfrm>
            <a:off x="7588898" y="3558625"/>
            <a:ext cx="2880320" cy="2062103"/>
          </a:xfrm>
          <a:prstGeom prst="rect">
            <a:avLst/>
          </a:prstGeom>
          <a:noFill/>
        </p:spPr>
        <p:txBody>
          <a:bodyPr wrap="square" rtlCol="0">
            <a:spAutoFit/>
          </a:bodyPr>
          <a:lstStyle/>
          <a:p>
            <a:r>
              <a:rPr lang="en-US" sz="1600" dirty="0"/>
              <a:t>Short, fiber-fed, </a:t>
            </a:r>
          </a:p>
          <a:p>
            <a:r>
              <a:rPr lang="en-US" sz="1600" dirty="0"/>
              <a:t>high Finesse </a:t>
            </a:r>
          </a:p>
          <a:p>
            <a:r>
              <a:rPr lang="en-US" sz="1600" dirty="0"/>
              <a:t>Fabry-Perot </a:t>
            </a:r>
          </a:p>
          <a:p>
            <a:endParaRPr lang="en-US" sz="1600" dirty="0"/>
          </a:p>
          <a:p>
            <a:endParaRPr lang="en-US" sz="1600" dirty="0"/>
          </a:p>
          <a:p>
            <a:endParaRPr lang="en-US" sz="1600" dirty="0"/>
          </a:p>
          <a:p>
            <a:r>
              <a:rPr lang="en-US" sz="1600" dirty="0"/>
              <a:t>100 times worse than ET</a:t>
            </a:r>
          </a:p>
          <a:p>
            <a:r>
              <a:rPr lang="en-US" sz="1600" dirty="0"/>
              <a:t>Can be done?</a:t>
            </a:r>
          </a:p>
        </p:txBody>
      </p:sp>
      <p:sp>
        <p:nvSpPr>
          <p:cNvPr id="4" name="TextBox 3">
            <a:extLst>
              <a:ext uri="{FF2B5EF4-FFF2-40B4-BE49-F238E27FC236}">
                <a16:creationId xmlns:a16="http://schemas.microsoft.com/office/drawing/2014/main" id="{26549C2A-89AD-F4AB-BDE5-23965ED77F26}"/>
              </a:ext>
            </a:extLst>
          </p:cNvPr>
          <p:cNvSpPr txBox="1"/>
          <p:nvPr/>
        </p:nvSpPr>
        <p:spPr>
          <a:xfrm>
            <a:off x="9984254" y="2833438"/>
            <a:ext cx="1585819" cy="646331"/>
          </a:xfrm>
          <a:prstGeom prst="rect">
            <a:avLst/>
          </a:prstGeom>
          <a:noFill/>
        </p:spPr>
        <p:txBody>
          <a:bodyPr wrap="none" rtlCol="0">
            <a:spAutoFit/>
          </a:bodyPr>
          <a:lstStyle/>
          <a:p>
            <a:r>
              <a:rPr lang="en-US" dirty="0"/>
              <a:t>Max. required </a:t>
            </a:r>
          </a:p>
          <a:p>
            <a:r>
              <a:rPr lang="en-US" dirty="0"/>
              <a:t>sensor noise</a:t>
            </a:r>
          </a:p>
        </p:txBody>
      </p:sp>
      <p:grpSp>
        <p:nvGrpSpPr>
          <p:cNvPr id="14" name="Group 13">
            <a:extLst>
              <a:ext uri="{FF2B5EF4-FFF2-40B4-BE49-F238E27FC236}">
                <a16:creationId xmlns:a16="http://schemas.microsoft.com/office/drawing/2014/main" id="{6D47F98B-0F1B-411A-57E8-5DEE09D3AE0B}"/>
              </a:ext>
            </a:extLst>
          </p:cNvPr>
          <p:cNvGrpSpPr/>
          <p:nvPr/>
        </p:nvGrpSpPr>
        <p:grpSpPr>
          <a:xfrm rot="5400000">
            <a:off x="8266761" y="3966420"/>
            <a:ext cx="405861" cy="1459392"/>
            <a:chOff x="7481569" y="2884548"/>
            <a:chExt cx="405861" cy="1459392"/>
          </a:xfrm>
        </p:grpSpPr>
        <p:pic>
          <p:nvPicPr>
            <p:cNvPr id="10" name="Picture 9">
              <a:extLst>
                <a:ext uri="{FF2B5EF4-FFF2-40B4-BE49-F238E27FC236}">
                  <a16:creationId xmlns:a16="http://schemas.microsoft.com/office/drawing/2014/main" id="{E07C6C7A-B2CC-1ACE-0E03-283420A0D93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bwMode="auto">
            <a:xfrm rot="16200000">
              <a:off x="7350251" y="3078712"/>
              <a:ext cx="668498" cy="280170"/>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926A1051-0C6D-F4DD-009B-00F95AF745AE}"/>
                </a:ext>
              </a:extLst>
            </p:cNvPr>
            <p:cNvPicPr>
              <a:picLocks noChangeAspect="1"/>
            </p:cNvPicPr>
            <p:nvPr/>
          </p:nvPicPr>
          <p:blipFill>
            <a:blip r:embed="rId4"/>
            <a:stretch>
              <a:fillRect/>
            </a:stretch>
          </p:blipFill>
          <p:spPr>
            <a:xfrm rot="16200000">
              <a:off x="7269620" y="3726129"/>
              <a:ext cx="829760" cy="405861"/>
            </a:xfrm>
            <a:prstGeom prst="rect">
              <a:avLst/>
            </a:prstGeom>
          </p:spPr>
        </p:pic>
      </p:grpSp>
      <p:sp>
        <p:nvSpPr>
          <p:cNvPr id="15" name="TextBox 14">
            <a:extLst>
              <a:ext uri="{FF2B5EF4-FFF2-40B4-BE49-F238E27FC236}">
                <a16:creationId xmlns:a16="http://schemas.microsoft.com/office/drawing/2014/main" id="{BEFE055A-B801-0D59-C055-170F676F431C}"/>
              </a:ext>
            </a:extLst>
          </p:cNvPr>
          <p:cNvSpPr txBox="1"/>
          <p:nvPr/>
        </p:nvSpPr>
        <p:spPr>
          <a:xfrm>
            <a:off x="10344472" y="4036778"/>
            <a:ext cx="1661032" cy="646331"/>
          </a:xfrm>
          <a:prstGeom prst="rect">
            <a:avLst/>
          </a:prstGeom>
          <a:noFill/>
        </p:spPr>
        <p:txBody>
          <a:bodyPr wrap="none" rtlCol="0">
            <a:spAutoFit/>
          </a:bodyPr>
          <a:lstStyle/>
          <a:p>
            <a:r>
              <a:rPr lang="en-US" dirty="0"/>
              <a:t>&lt; pm Dynamic </a:t>
            </a:r>
          </a:p>
          <a:p>
            <a:r>
              <a:rPr lang="en-US" dirty="0"/>
              <a:t>range</a:t>
            </a:r>
          </a:p>
        </p:txBody>
      </p:sp>
    </p:spTree>
    <p:extLst>
      <p:ext uri="{BB962C8B-B14F-4D97-AF65-F5344CB8AC3E}">
        <p14:creationId xmlns:p14="http://schemas.microsoft.com/office/powerpoint/2010/main" val="3974895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8B82C-40D4-CE55-8CAE-23714033CC4A}"/>
              </a:ext>
            </a:extLst>
          </p:cNvPr>
          <p:cNvSpPr>
            <a:spLocks noGrp="1"/>
          </p:cNvSpPr>
          <p:nvPr>
            <p:ph type="title"/>
          </p:nvPr>
        </p:nvSpPr>
        <p:spPr>
          <a:xfrm>
            <a:off x="2707733" y="276695"/>
            <a:ext cx="8388865" cy="988728"/>
          </a:xfrm>
        </p:spPr>
        <p:txBody>
          <a:bodyPr>
            <a:noAutofit/>
          </a:bodyPr>
          <a:lstStyle/>
          <a:p>
            <a:r>
              <a:rPr lang="en-US" sz="2800" dirty="0"/>
              <a:t>Where to apply the anti-spring Sensor/actuator pairs?</a:t>
            </a:r>
          </a:p>
        </p:txBody>
      </p:sp>
      <p:sp>
        <p:nvSpPr>
          <p:cNvPr id="4" name="Content Placeholder 3">
            <a:extLst>
              <a:ext uri="{FF2B5EF4-FFF2-40B4-BE49-F238E27FC236}">
                <a16:creationId xmlns:a16="http://schemas.microsoft.com/office/drawing/2014/main" id="{FFFAE890-0266-DA30-E6FE-C4459843ADBA}"/>
              </a:ext>
            </a:extLst>
          </p:cNvPr>
          <p:cNvSpPr>
            <a:spLocks noGrp="1"/>
          </p:cNvSpPr>
          <p:nvPr>
            <p:ph sz="half" idx="2"/>
          </p:nvPr>
        </p:nvSpPr>
        <p:spPr>
          <a:xfrm>
            <a:off x="8344210" y="3100078"/>
            <a:ext cx="3684883" cy="2679138"/>
          </a:xfrm>
        </p:spPr>
        <p:txBody>
          <a:bodyPr/>
          <a:lstStyle/>
          <a:p>
            <a:r>
              <a:rPr lang="en-US" dirty="0"/>
              <a:t>Fiber-fed Fabry Perot</a:t>
            </a:r>
          </a:p>
          <a:p>
            <a:pPr marL="0" indent="0">
              <a:buNone/>
            </a:pPr>
            <a:r>
              <a:rPr lang="en-US" dirty="0"/>
              <a:t>Length sensor</a:t>
            </a:r>
          </a:p>
          <a:p>
            <a:pPr marL="0" indent="0">
              <a:buNone/>
            </a:pPr>
            <a:endParaRPr lang="en-US" dirty="0"/>
          </a:p>
          <a:p>
            <a:r>
              <a:rPr lang="en-US" dirty="0"/>
              <a:t>Capacitive actuator</a:t>
            </a:r>
          </a:p>
        </p:txBody>
      </p:sp>
      <p:grpSp>
        <p:nvGrpSpPr>
          <p:cNvPr id="5" name="Group 4">
            <a:extLst>
              <a:ext uri="{FF2B5EF4-FFF2-40B4-BE49-F238E27FC236}">
                <a16:creationId xmlns:a16="http://schemas.microsoft.com/office/drawing/2014/main" id="{9C717A23-25CC-EFCA-19C5-DD578CC8DAA1}"/>
              </a:ext>
            </a:extLst>
          </p:cNvPr>
          <p:cNvGrpSpPr/>
          <p:nvPr/>
        </p:nvGrpSpPr>
        <p:grpSpPr>
          <a:xfrm>
            <a:off x="1095401" y="1098442"/>
            <a:ext cx="7281340" cy="5759558"/>
            <a:chOff x="4295801" y="460270"/>
            <a:chExt cx="7281340" cy="5759558"/>
          </a:xfrm>
        </p:grpSpPr>
        <p:grpSp>
          <p:nvGrpSpPr>
            <p:cNvPr id="49" name="Group 48">
              <a:extLst>
                <a:ext uri="{FF2B5EF4-FFF2-40B4-BE49-F238E27FC236}">
                  <a16:creationId xmlns:a16="http://schemas.microsoft.com/office/drawing/2014/main" id="{94A7DEC2-EC6B-FF1C-ED65-E128DA30AFB9}"/>
                </a:ext>
              </a:extLst>
            </p:cNvPr>
            <p:cNvGrpSpPr/>
            <p:nvPr/>
          </p:nvGrpSpPr>
          <p:grpSpPr>
            <a:xfrm>
              <a:off x="4295801" y="460270"/>
              <a:ext cx="6094106" cy="5759558"/>
              <a:chOff x="3838683" y="116632"/>
              <a:chExt cx="6421402" cy="6068886"/>
            </a:xfrm>
          </p:grpSpPr>
          <p:pic>
            <p:nvPicPr>
              <p:cNvPr id="28" name="Content Placeholder 5">
                <a:extLst>
                  <a:ext uri="{FF2B5EF4-FFF2-40B4-BE49-F238E27FC236}">
                    <a16:creationId xmlns:a16="http://schemas.microsoft.com/office/drawing/2014/main" id="{8FE33DD7-914F-1ED8-7CE7-5EDEC8477B15}"/>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5822890" y="482635"/>
                <a:ext cx="4437195" cy="5702883"/>
              </a:xfrm>
              <a:prstGeom prst="rect">
                <a:avLst/>
              </a:prstGeom>
            </p:spPr>
          </p:pic>
          <p:pic>
            <p:nvPicPr>
              <p:cNvPr id="29" name="Content Placeholder 5">
                <a:extLst>
                  <a:ext uri="{FF2B5EF4-FFF2-40B4-BE49-F238E27FC236}">
                    <a16:creationId xmlns:a16="http://schemas.microsoft.com/office/drawing/2014/main" id="{3E529FB9-D406-F241-5A09-BD1C6706AA0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838683" y="116632"/>
                <a:ext cx="1698926" cy="5400000"/>
              </a:xfrm>
              <a:prstGeom prst="rect">
                <a:avLst/>
              </a:prstGeom>
            </p:spPr>
          </p:pic>
          <p:sp>
            <p:nvSpPr>
              <p:cNvPr id="34" name="Left-Right Arrow 33">
                <a:extLst>
                  <a:ext uri="{FF2B5EF4-FFF2-40B4-BE49-F238E27FC236}">
                    <a16:creationId xmlns:a16="http://schemas.microsoft.com/office/drawing/2014/main" id="{1346B464-38CB-599E-9D92-5CBD79A544F3}"/>
                  </a:ext>
                </a:extLst>
              </p:cNvPr>
              <p:cNvSpPr/>
              <p:nvPr/>
            </p:nvSpPr>
            <p:spPr>
              <a:xfrm rot="16200000">
                <a:off x="9109097" y="3434155"/>
                <a:ext cx="187014" cy="124592"/>
              </a:xfrm>
              <a:prstGeom prst="leftRightArrow">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eft-Right Arrow 34">
                <a:extLst>
                  <a:ext uri="{FF2B5EF4-FFF2-40B4-BE49-F238E27FC236}">
                    <a16:creationId xmlns:a16="http://schemas.microsoft.com/office/drawing/2014/main" id="{C37CC43B-44FF-ABBC-5ED7-8FE97687F021}"/>
                  </a:ext>
                </a:extLst>
              </p:cNvPr>
              <p:cNvSpPr/>
              <p:nvPr/>
            </p:nvSpPr>
            <p:spPr>
              <a:xfrm rot="16200000">
                <a:off x="8549370" y="3753267"/>
                <a:ext cx="187014" cy="124592"/>
              </a:xfrm>
              <a:prstGeom prst="leftRightArrow">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CAA62110-FC75-3FCF-CC2F-0FC3F7901BDB}"/>
                  </a:ext>
                </a:extLst>
              </p:cNvPr>
              <p:cNvCxnSpPr/>
              <p:nvPr/>
            </p:nvCxnSpPr>
            <p:spPr>
              <a:xfrm flipV="1">
                <a:off x="5231904" y="1275060"/>
                <a:ext cx="864096" cy="12380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8EDC1FA-D4A5-B2E2-0E37-8F33333B13F9}"/>
                  </a:ext>
                </a:extLst>
              </p:cNvPr>
              <p:cNvCxnSpPr>
                <a:cxnSpLocks/>
              </p:cNvCxnSpPr>
              <p:nvPr/>
            </p:nvCxnSpPr>
            <p:spPr>
              <a:xfrm>
                <a:off x="5193804" y="3589461"/>
                <a:ext cx="902196" cy="143239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4609856-DFDD-80A9-C42B-CD0C79DB8471}"/>
                </a:ext>
              </a:extLst>
            </p:cNvPr>
            <p:cNvGrpSpPr/>
            <p:nvPr/>
          </p:nvGrpSpPr>
          <p:grpSpPr>
            <a:xfrm rot="16200000">
              <a:off x="10155204" y="2773141"/>
              <a:ext cx="1459392" cy="405861"/>
              <a:chOff x="1232692" y="3635297"/>
              <a:chExt cx="2054996" cy="571500"/>
            </a:xfrm>
          </p:grpSpPr>
          <p:pic>
            <p:nvPicPr>
              <p:cNvPr id="51" name="Picture 50">
                <a:extLst>
                  <a:ext uri="{FF2B5EF4-FFF2-40B4-BE49-F238E27FC236}">
                    <a16:creationId xmlns:a16="http://schemas.microsoft.com/office/drawing/2014/main" id="{5D906F8F-FC22-BBD6-10D9-A61BB71B6973}"/>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2346364" y="3723791"/>
                <a:ext cx="941324" cy="39451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AB87FE5C-D876-6267-C149-1672570533DB}"/>
                  </a:ext>
                </a:extLst>
              </p:cNvPr>
              <p:cNvPicPr>
                <a:picLocks noChangeAspect="1"/>
              </p:cNvPicPr>
              <p:nvPr/>
            </p:nvPicPr>
            <p:blipFill>
              <a:blip r:embed="rId5"/>
              <a:stretch>
                <a:fillRect/>
              </a:stretch>
            </p:blipFill>
            <p:spPr>
              <a:xfrm>
                <a:off x="1232692" y="3635297"/>
                <a:ext cx="1168400" cy="571500"/>
              </a:xfrm>
              <a:prstGeom prst="rect">
                <a:avLst/>
              </a:prstGeom>
            </p:spPr>
          </p:pic>
        </p:grpSp>
        <p:cxnSp>
          <p:nvCxnSpPr>
            <p:cNvPr id="17" name="Straight Arrow Connector 16">
              <a:extLst>
                <a:ext uri="{FF2B5EF4-FFF2-40B4-BE49-F238E27FC236}">
                  <a16:creationId xmlns:a16="http://schemas.microsoft.com/office/drawing/2014/main" id="{86180A1D-7B78-1C95-28BF-DCCD6CD61FD1}"/>
                </a:ext>
              </a:extLst>
            </p:cNvPr>
            <p:cNvCxnSpPr>
              <a:cxnSpLocks/>
            </p:cNvCxnSpPr>
            <p:nvPr/>
          </p:nvCxnSpPr>
          <p:spPr>
            <a:xfrm flipH="1" flipV="1">
              <a:off x="9435208" y="3568817"/>
              <a:ext cx="1378175" cy="2326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DBB447D-68E2-91BE-5583-8F6712698125}"/>
                </a:ext>
              </a:extLst>
            </p:cNvPr>
            <p:cNvCxnSpPr>
              <a:cxnSpLocks/>
            </p:cNvCxnSpPr>
            <p:nvPr/>
          </p:nvCxnSpPr>
          <p:spPr>
            <a:xfrm flipH="1">
              <a:off x="8922387" y="3881928"/>
              <a:ext cx="1890996" cy="335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6A62A620-C447-12A0-D47B-3EA291D51068}"/>
                </a:ext>
              </a:extLst>
            </p:cNvPr>
            <p:cNvPicPr>
              <a:picLocks noChangeAspect="1"/>
            </p:cNvPicPr>
            <p:nvPr/>
          </p:nvPicPr>
          <p:blipFill>
            <a:blip r:embed="rId6"/>
            <a:stretch>
              <a:fillRect/>
            </a:stretch>
          </p:blipFill>
          <p:spPr>
            <a:xfrm rot="5400000" flipH="1">
              <a:off x="10636493" y="3516753"/>
              <a:ext cx="465682" cy="1415614"/>
            </a:xfrm>
            <a:prstGeom prst="rect">
              <a:avLst/>
            </a:prstGeom>
          </p:spPr>
        </p:pic>
      </p:grpSp>
      <p:sp>
        <p:nvSpPr>
          <p:cNvPr id="6" name="Slide Number Placeholder 5">
            <a:extLst>
              <a:ext uri="{FF2B5EF4-FFF2-40B4-BE49-F238E27FC236}">
                <a16:creationId xmlns:a16="http://schemas.microsoft.com/office/drawing/2014/main" id="{15A4C5E7-666F-063C-FDCE-92E55C003E7D}"/>
              </a:ext>
            </a:extLst>
          </p:cNvPr>
          <p:cNvSpPr>
            <a:spLocks noGrp="1"/>
          </p:cNvSpPr>
          <p:nvPr>
            <p:ph type="sldNum" sz="quarter" idx="12"/>
          </p:nvPr>
        </p:nvSpPr>
        <p:spPr/>
        <p:txBody>
          <a:bodyPr/>
          <a:lstStyle/>
          <a:p>
            <a:fld id="{3BCD22CC-31E6-7D4A-850B-96CED8B29D76}" type="slidenum">
              <a:rPr lang="en-US" smtClean="0"/>
              <a:t>10</a:t>
            </a:fld>
            <a:endParaRPr lang="en-US"/>
          </a:p>
        </p:txBody>
      </p:sp>
    </p:spTree>
    <p:extLst>
      <p:ext uri="{BB962C8B-B14F-4D97-AF65-F5344CB8AC3E}">
        <p14:creationId xmlns:p14="http://schemas.microsoft.com/office/powerpoint/2010/main" val="3712242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7E50-0A7F-F02E-555E-CBE94B8CBC10}"/>
              </a:ext>
            </a:extLst>
          </p:cNvPr>
          <p:cNvSpPr>
            <a:spLocks noGrp="1"/>
          </p:cNvSpPr>
          <p:nvPr>
            <p:ph type="title"/>
          </p:nvPr>
        </p:nvSpPr>
        <p:spPr>
          <a:xfrm>
            <a:off x="1295400" y="669925"/>
            <a:ext cx="4800600" cy="1325563"/>
          </a:xfrm>
        </p:spPr>
        <p:txBody>
          <a:bodyPr vert="horz" lIns="91440" tIns="45720" rIns="91440" bIns="45720" rtlCol="0" anchor="b">
            <a:normAutofit/>
          </a:bodyPr>
          <a:lstStyle/>
          <a:p>
            <a:r>
              <a:rPr lang="en-US" dirty="0"/>
              <a:t>Anti-spring filters are difficult</a:t>
            </a:r>
          </a:p>
        </p:txBody>
      </p:sp>
      <p:pic>
        <p:nvPicPr>
          <p:cNvPr id="6" name="Content Placeholder 5">
            <a:extLst>
              <a:ext uri="{FF2B5EF4-FFF2-40B4-BE49-F238E27FC236}">
                <a16:creationId xmlns:a16="http://schemas.microsoft.com/office/drawing/2014/main" id="{9067BA47-59CA-65BF-357A-9FB7179938AA}"/>
              </a:ext>
            </a:extLst>
          </p:cNvPr>
          <p:cNvPicPr>
            <a:picLocks noGrp="1" noChangeAspect="1"/>
          </p:cNvPicPr>
          <p:nvPr>
            <p:ph sz="half" idx="1"/>
          </p:nvPr>
        </p:nvPicPr>
        <p:blipFill>
          <a:blip r:embed="rId2"/>
          <a:srcRect t="17256" b="8942"/>
          <a:stretch>
            <a:fillRect/>
          </a:stretch>
        </p:blipFill>
        <p:spPr>
          <a:xfrm>
            <a:off x="8276769" y="345190"/>
            <a:ext cx="3768853" cy="2781494"/>
          </a:xfrm>
          <a:prstGeom prst="rect">
            <a:avLst/>
          </a:prstGeom>
        </p:spPr>
      </p:pic>
      <p:pic>
        <p:nvPicPr>
          <p:cNvPr id="7" name="Picture 6">
            <a:extLst>
              <a:ext uri="{FF2B5EF4-FFF2-40B4-BE49-F238E27FC236}">
                <a16:creationId xmlns:a16="http://schemas.microsoft.com/office/drawing/2014/main" id="{DB77AC3F-902D-5DD5-B675-E17CF2904ACF}"/>
              </a:ext>
            </a:extLst>
          </p:cNvPr>
          <p:cNvPicPr>
            <a:picLocks noChangeAspect="1"/>
          </p:cNvPicPr>
          <p:nvPr/>
        </p:nvPicPr>
        <p:blipFill>
          <a:blip r:embed="rId3"/>
          <a:srcRect t="17626" b="8272"/>
          <a:stretch>
            <a:fillRect/>
          </a:stretch>
        </p:blipFill>
        <p:spPr>
          <a:xfrm>
            <a:off x="8660806" y="3731316"/>
            <a:ext cx="3483866" cy="2581623"/>
          </a:xfrm>
          <a:prstGeom prst="rect">
            <a:avLst/>
          </a:prstGeom>
        </p:spPr>
      </p:pic>
      <p:sp>
        <p:nvSpPr>
          <p:cNvPr id="5" name="Slide Number Placeholder 4">
            <a:extLst>
              <a:ext uri="{FF2B5EF4-FFF2-40B4-BE49-F238E27FC236}">
                <a16:creationId xmlns:a16="http://schemas.microsoft.com/office/drawing/2014/main" id="{84E9DD77-DE35-E99F-1C7A-6F8233C52964}"/>
              </a:ext>
            </a:extLst>
          </p:cNvPr>
          <p:cNvSpPr>
            <a:spLocks noGrp="1"/>
          </p:cNvSpPr>
          <p:nvPr>
            <p:ph type="sldNum" sz="quarter" idx="12"/>
          </p:nvPr>
        </p:nvSpPr>
        <p:spPr>
          <a:xfrm>
            <a:off x="9303026" y="6356350"/>
            <a:ext cx="2050774" cy="365125"/>
          </a:xfrm>
        </p:spPr>
        <p:txBody>
          <a:bodyPr vert="horz" lIns="91440" tIns="45720" rIns="91440" bIns="45720" rtlCol="0" anchor="ctr">
            <a:normAutofit/>
          </a:bodyPr>
          <a:lstStyle/>
          <a:p>
            <a:pPr defTabSz="914400">
              <a:spcAft>
                <a:spcPts val="600"/>
              </a:spcAft>
            </a:pPr>
            <a:fld id="{F100A67F-DA3B-4555-8575-71A473273520}" type="slidenum">
              <a:rPr lang="en-US">
                <a:solidFill>
                  <a:schemeClr val="bg1">
                    <a:lumMod val="50000"/>
                  </a:schemeClr>
                </a:solidFill>
              </a:rPr>
              <a:pPr defTabSz="914400">
                <a:spcAft>
                  <a:spcPts val="600"/>
                </a:spcAft>
              </a:pPr>
              <a:t>11</a:t>
            </a:fld>
            <a:endParaRPr lang="en-US">
              <a:solidFill>
                <a:schemeClr val="bg1">
                  <a:lumMod val="50000"/>
                </a:schemeClr>
              </a:solidFill>
            </a:endParaRPr>
          </a:p>
        </p:txBody>
      </p:sp>
      <p:sp>
        <p:nvSpPr>
          <p:cNvPr id="15" name="Content Placeholder 14">
            <a:extLst>
              <a:ext uri="{FF2B5EF4-FFF2-40B4-BE49-F238E27FC236}">
                <a16:creationId xmlns:a16="http://schemas.microsoft.com/office/drawing/2014/main" id="{5B84AFA8-DE82-A176-4511-73F39EAF6375}"/>
              </a:ext>
            </a:extLst>
          </p:cNvPr>
          <p:cNvSpPr>
            <a:spLocks noGrp="1"/>
          </p:cNvSpPr>
          <p:nvPr>
            <p:ph sz="half" idx="2"/>
          </p:nvPr>
        </p:nvSpPr>
        <p:spPr>
          <a:xfrm>
            <a:off x="737572" y="2141338"/>
            <a:ext cx="6349028" cy="4351338"/>
          </a:xfrm>
        </p:spPr>
        <p:txBody>
          <a:bodyPr/>
          <a:lstStyle/>
          <a:p>
            <a:r>
              <a:rPr lang="en-US" dirty="0"/>
              <a:t>Very low noise length sensing is needed</a:t>
            </a:r>
          </a:p>
          <a:p>
            <a:endParaRPr lang="en-US" dirty="0"/>
          </a:p>
          <a:p>
            <a:r>
              <a:rPr lang="en-US" dirty="0"/>
              <a:t>The low frequency is approached with a square root function, very sensitive to gain value</a:t>
            </a:r>
          </a:p>
          <a:p>
            <a:endParaRPr lang="en-US" dirty="0"/>
          </a:p>
          <a:p>
            <a:r>
              <a:rPr lang="en-US" dirty="0"/>
              <a:t>To go from 13 to 0.15 Hz, the gain must be stable to one part in 10</a:t>
            </a:r>
            <a:r>
              <a:rPr lang="en-US" baseline="30000" dirty="0"/>
              <a:t>4</a:t>
            </a:r>
            <a:r>
              <a:rPr lang="en-US" dirty="0"/>
              <a:t> or adaptive</a:t>
            </a:r>
            <a:endParaRPr lang="en-US" baseline="30000" dirty="0"/>
          </a:p>
        </p:txBody>
      </p:sp>
      <p:sp>
        <p:nvSpPr>
          <p:cNvPr id="3" name="TextBox 2">
            <a:extLst>
              <a:ext uri="{FF2B5EF4-FFF2-40B4-BE49-F238E27FC236}">
                <a16:creationId xmlns:a16="http://schemas.microsoft.com/office/drawing/2014/main" id="{B45E561D-CB79-6C1D-323D-F9A61F10477C}"/>
              </a:ext>
            </a:extLst>
          </p:cNvPr>
          <p:cNvSpPr txBox="1"/>
          <p:nvPr/>
        </p:nvSpPr>
        <p:spPr>
          <a:xfrm rot="16200000">
            <a:off x="7974380" y="1666925"/>
            <a:ext cx="1514838" cy="338554"/>
          </a:xfrm>
          <a:prstGeom prst="rect">
            <a:avLst/>
          </a:prstGeom>
          <a:noFill/>
        </p:spPr>
        <p:txBody>
          <a:bodyPr wrap="none" rtlCol="0">
            <a:spAutoFit/>
          </a:bodyPr>
          <a:lstStyle/>
          <a:p>
            <a:r>
              <a:rPr lang="en-US" sz="1600" dirty="0"/>
              <a:t>Frequency (Hz)</a:t>
            </a:r>
          </a:p>
        </p:txBody>
      </p:sp>
      <p:sp>
        <p:nvSpPr>
          <p:cNvPr id="4" name="TextBox 3">
            <a:extLst>
              <a:ext uri="{FF2B5EF4-FFF2-40B4-BE49-F238E27FC236}">
                <a16:creationId xmlns:a16="http://schemas.microsoft.com/office/drawing/2014/main" id="{3BB01A01-DFA6-6172-870C-6EDEEF5C52A8}"/>
              </a:ext>
            </a:extLst>
          </p:cNvPr>
          <p:cNvSpPr txBox="1"/>
          <p:nvPr/>
        </p:nvSpPr>
        <p:spPr>
          <a:xfrm>
            <a:off x="9132490" y="3054675"/>
            <a:ext cx="2458494" cy="338554"/>
          </a:xfrm>
          <a:prstGeom prst="rect">
            <a:avLst/>
          </a:prstGeom>
          <a:noFill/>
        </p:spPr>
        <p:txBody>
          <a:bodyPr wrap="none" rtlCol="0">
            <a:spAutoFit/>
          </a:bodyPr>
          <a:lstStyle/>
          <a:p>
            <a:r>
              <a:rPr lang="en-US" sz="1600" dirty="0" err="1"/>
              <a:t>Antispring</a:t>
            </a:r>
            <a:r>
              <a:rPr lang="en-US" sz="1600" dirty="0"/>
              <a:t> constant (N/m)</a:t>
            </a:r>
          </a:p>
        </p:txBody>
      </p:sp>
      <p:sp>
        <p:nvSpPr>
          <p:cNvPr id="8" name="TextBox 7">
            <a:extLst>
              <a:ext uri="{FF2B5EF4-FFF2-40B4-BE49-F238E27FC236}">
                <a16:creationId xmlns:a16="http://schemas.microsoft.com/office/drawing/2014/main" id="{55796F73-32B4-EA67-A361-331A05EF795E}"/>
              </a:ext>
            </a:extLst>
          </p:cNvPr>
          <p:cNvSpPr txBox="1"/>
          <p:nvPr/>
        </p:nvSpPr>
        <p:spPr>
          <a:xfrm>
            <a:off x="8794992" y="6335097"/>
            <a:ext cx="3164584" cy="338554"/>
          </a:xfrm>
          <a:prstGeom prst="rect">
            <a:avLst/>
          </a:prstGeom>
          <a:noFill/>
        </p:spPr>
        <p:txBody>
          <a:bodyPr wrap="none" rtlCol="0">
            <a:spAutoFit/>
          </a:bodyPr>
          <a:lstStyle/>
          <a:p>
            <a:r>
              <a:rPr lang="en-US" sz="1600" dirty="0"/>
              <a:t>Vertical resonance frequency (Hz)</a:t>
            </a:r>
          </a:p>
        </p:txBody>
      </p:sp>
      <p:sp>
        <p:nvSpPr>
          <p:cNvPr id="9" name="TextBox 8">
            <a:extLst>
              <a:ext uri="{FF2B5EF4-FFF2-40B4-BE49-F238E27FC236}">
                <a16:creationId xmlns:a16="http://schemas.microsoft.com/office/drawing/2014/main" id="{83DB72F7-CB9D-156B-A894-063B61443016}"/>
              </a:ext>
            </a:extLst>
          </p:cNvPr>
          <p:cNvSpPr txBox="1"/>
          <p:nvPr/>
        </p:nvSpPr>
        <p:spPr>
          <a:xfrm rot="16200000">
            <a:off x="7272262" y="4512091"/>
            <a:ext cx="2340769" cy="861774"/>
          </a:xfrm>
          <a:prstGeom prst="rect">
            <a:avLst/>
          </a:prstGeom>
          <a:noFill/>
        </p:spPr>
        <p:txBody>
          <a:bodyPr wrap="none" rtlCol="0">
            <a:spAutoFit/>
          </a:bodyPr>
          <a:lstStyle/>
          <a:p>
            <a:r>
              <a:rPr lang="en-US" sz="1600" dirty="0"/>
              <a:t>Fractional distance from</a:t>
            </a:r>
          </a:p>
          <a:p>
            <a:r>
              <a:rPr lang="en-US" sz="1600" dirty="0"/>
              <a:t>Instability of anti spring</a:t>
            </a:r>
          </a:p>
          <a:p>
            <a:r>
              <a:rPr lang="en-US" sz="1600" dirty="0"/>
              <a:t>coefficient</a:t>
            </a:r>
          </a:p>
        </p:txBody>
      </p:sp>
    </p:spTree>
    <p:extLst>
      <p:ext uri="{BB962C8B-B14F-4D97-AF65-F5344CB8AC3E}">
        <p14:creationId xmlns:p14="http://schemas.microsoft.com/office/powerpoint/2010/main" val="770994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85248F9-A2B6-49D6-96C8-62D3FD103F5E}"/>
              </a:ext>
            </a:extLst>
          </p:cNvPr>
          <p:cNvGrpSpPr/>
          <p:nvPr/>
        </p:nvGrpSpPr>
        <p:grpSpPr>
          <a:xfrm>
            <a:off x="483952" y="1540566"/>
            <a:ext cx="4655244" cy="4607978"/>
            <a:chOff x="483952" y="1540566"/>
            <a:chExt cx="4655244" cy="4607978"/>
          </a:xfrm>
        </p:grpSpPr>
        <p:pic>
          <p:nvPicPr>
            <p:cNvPr id="1026" name="Picture 2">
              <a:extLst>
                <a:ext uri="{FF2B5EF4-FFF2-40B4-BE49-F238E27FC236}">
                  <a16:creationId xmlns:a16="http://schemas.microsoft.com/office/drawing/2014/main" id="{7505E522-8263-3760-FDE7-07B4BD554E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707" t="6468" r="-29" b="17060"/>
            <a:stretch>
              <a:fillRect/>
            </a:stretch>
          </p:blipFill>
          <p:spPr bwMode="auto">
            <a:xfrm>
              <a:off x="1497745" y="1690687"/>
              <a:ext cx="3641451" cy="44578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D129C88-22CA-FB11-20A1-7404AA6A84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92" r="83763" b="26544"/>
            <a:stretch>
              <a:fillRect/>
            </a:stretch>
          </p:blipFill>
          <p:spPr bwMode="auto">
            <a:xfrm>
              <a:off x="483952" y="1540566"/>
              <a:ext cx="1013793" cy="405516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6113ACAF-1149-D59B-1086-B1F74427FF77}"/>
              </a:ext>
            </a:extLst>
          </p:cNvPr>
          <p:cNvSpPr>
            <a:spLocks noGrp="1"/>
          </p:cNvSpPr>
          <p:nvPr>
            <p:ph type="title"/>
          </p:nvPr>
        </p:nvSpPr>
        <p:spPr/>
        <p:txBody>
          <a:bodyPr/>
          <a:lstStyle/>
          <a:p>
            <a:pPr algn="ctr"/>
            <a:r>
              <a:rPr lang="en-US" dirty="0"/>
              <a:t>What does the anti-spring buy?</a:t>
            </a:r>
          </a:p>
        </p:txBody>
      </p:sp>
      <p:sp>
        <p:nvSpPr>
          <p:cNvPr id="3" name="Content Placeholder 2">
            <a:extLst>
              <a:ext uri="{FF2B5EF4-FFF2-40B4-BE49-F238E27FC236}">
                <a16:creationId xmlns:a16="http://schemas.microsoft.com/office/drawing/2014/main" id="{72662B67-778B-46B9-980D-8DA8AB5FC03B}"/>
              </a:ext>
            </a:extLst>
          </p:cNvPr>
          <p:cNvSpPr>
            <a:spLocks noGrp="1"/>
          </p:cNvSpPr>
          <p:nvPr>
            <p:ph sz="half" idx="1"/>
          </p:nvPr>
        </p:nvSpPr>
        <p:spPr>
          <a:xfrm>
            <a:off x="5139196" y="1797206"/>
            <a:ext cx="6608858" cy="4559143"/>
          </a:xfrm>
        </p:spPr>
        <p:txBody>
          <a:bodyPr>
            <a:normAutofit lnSpcReduction="10000"/>
          </a:bodyPr>
          <a:lstStyle/>
          <a:p>
            <a:r>
              <a:rPr lang="en-US" b="1" dirty="0">
                <a:solidFill>
                  <a:srgbClr val="00B050"/>
                </a:solidFill>
                <a:latin typeface="Times New Roman" panose="02020603050405020304" pitchFamily="18" charset="0"/>
                <a:cs typeface="Times New Roman" panose="02020603050405020304" pitchFamily="18" charset="0"/>
              </a:rPr>
              <a:t>Tuning of the GAS filters can </a:t>
            </a:r>
            <a:r>
              <a:rPr lang="en-US" dirty="0">
                <a:solidFill>
                  <a:srgbClr val="00B050"/>
                </a:solidFill>
                <a:latin typeface="Times New Roman" panose="02020603050405020304" pitchFamily="18" charset="0"/>
                <a:cs typeface="Times New Roman" panose="02020603050405020304" pitchFamily="18" charset="0"/>
              </a:rPr>
              <a:t>drive the vertical seismic attenuation frequencies to lower frequency</a:t>
            </a:r>
          </a:p>
          <a:p>
            <a:r>
              <a:rPr lang="en-US" b="1" dirty="0">
                <a:solidFill>
                  <a:srgbClr val="0070C0"/>
                </a:solidFill>
                <a:latin typeface="Times New Roman" panose="02020603050405020304" pitchFamily="18" charset="0"/>
                <a:cs typeface="Times New Roman" panose="02020603050405020304" pitchFamily="18" charset="0"/>
              </a:rPr>
              <a:t>Tuning the anti-springs </a:t>
            </a:r>
            <a:r>
              <a:rPr lang="en-US" dirty="0">
                <a:solidFill>
                  <a:srgbClr val="0070C0"/>
                </a:solidFill>
                <a:latin typeface="Times New Roman" panose="02020603050405020304" pitchFamily="18" charset="0"/>
                <a:cs typeface="Times New Roman" panose="02020603050405020304" pitchFamily="18" charset="0"/>
              </a:rPr>
              <a:t>drives the resonance of the cryogenic silicon springs  to lower frequency, attenuates the thermal noise of GAS filters</a:t>
            </a:r>
          </a:p>
          <a:p>
            <a:r>
              <a:rPr lang="en-US" dirty="0">
                <a:solidFill>
                  <a:srgbClr val="FF0000"/>
                </a:solidFill>
                <a:latin typeface="Times New Roman" panose="02020603050405020304" pitchFamily="18" charset="0"/>
                <a:cs typeface="Times New Roman" panose="02020603050405020304" pitchFamily="18" charset="0"/>
              </a:rPr>
              <a:t>The projection of the vertical thermal noise </a:t>
            </a:r>
            <a:r>
              <a:rPr lang="en-US" b="1" u="sng" dirty="0">
                <a:solidFill>
                  <a:srgbClr val="FF0000"/>
                </a:solidFill>
                <a:latin typeface="Times New Roman" panose="02020603050405020304" pitchFamily="18" charset="0"/>
                <a:cs typeface="Times New Roman" panose="02020603050405020304" pitchFamily="18" charset="0"/>
              </a:rPr>
              <a:t>can be pushed out of the picture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Beware of </a:t>
            </a:r>
            <a:r>
              <a:rPr lang="en-US">
                <a:latin typeface="Times New Roman" panose="02020603050405020304" pitchFamily="18" charset="0"/>
                <a:cs typeface="Times New Roman" panose="02020603050405020304" pitchFamily="18" charset="0"/>
              </a:rPr>
              <a:t>quality factors !</a:t>
            </a:r>
            <a:endParaRPr lang="en-US" dirty="0">
              <a:latin typeface="Times New Roman" panose="02020603050405020304" pitchFamily="18" charset="0"/>
              <a:cs typeface="Times New Roman" panose="02020603050405020304" pitchFamily="18" charset="0"/>
            </a:endParaRPr>
          </a:p>
        </p:txBody>
      </p:sp>
      <p:sp>
        <p:nvSpPr>
          <p:cNvPr id="5" name="Left Arrow 4">
            <a:extLst>
              <a:ext uri="{FF2B5EF4-FFF2-40B4-BE49-F238E27FC236}">
                <a16:creationId xmlns:a16="http://schemas.microsoft.com/office/drawing/2014/main" id="{9FE4B623-D574-865B-229A-6089B50387D4}"/>
              </a:ext>
            </a:extLst>
          </p:cNvPr>
          <p:cNvSpPr/>
          <p:nvPr/>
        </p:nvSpPr>
        <p:spPr>
          <a:xfrm rot="20923319">
            <a:off x="2962567" y="2424769"/>
            <a:ext cx="2375239" cy="170300"/>
          </a:xfrm>
          <a:prstGeom prst="leftArrow">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Left Arrow 6">
            <a:extLst>
              <a:ext uri="{FF2B5EF4-FFF2-40B4-BE49-F238E27FC236}">
                <a16:creationId xmlns:a16="http://schemas.microsoft.com/office/drawing/2014/main" id="{0AC96598-DA17-E107-5B23-A6BCAF7F28C1}"/>
              </a:ext>
            </a:extLst>
          </p:cNvPr>
          <p:cNvSpPr/>
          <p:nvPr/>
        </p:nvSpPr>
        <p:spPr>
          <a:xfrm rot="169372">
            <a:off x="2835240" y="3496900"/>
            <a:ext cx="2461292" cy="129215"/>
          </a:xfrm>
          <a:prstGeom prst="leftArrow">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Left Arrow 7">
            <a:extLst>
              <a:ext uri="{FF2B5EF4-FFF2-40B4-BE49-F238E27FC236}">
                <a16:creationId xmlns:a16="http://schemas.microsoft.com/office/drawing/2014/main" id="{A2DBFC3C-48F9-F643-B6C1-C24863F99617}"/>
              </a:ext>
            </a:extLst>
          </p:cNvPr>
          <p:cNvSpPr/>
          <p:nvPr/>
        </p:nvSpPr>
        <p:spPr>
          <a:xfrm rot="1489685">
            <a:off x="3329068" y="4443087"/>
            <a:ext cx="1988087" cy="143308"/>
          </a:xfrm>
          <a:prstGeom prst="leftArrow">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a:extLst>
              <a:ext uri="{FF2B5EF4-FFF2-40B4-BE49-F238E27FC236}">
                <a16:creationId xmlns:a16="http://schemas.microsoft.com/office/drawing/2014/main" id="{71DB117C-C927-A531-1BCC-91B94DD83045}"/>
              </a:ext>
            </a:extLst>
          </p:cNvPr>
          <p:cNvSpPr>
            <a:spLocks noGrp="1"/>
          </p:cNvSpPr>
          <p:nvPr>
            <p:ph type="sldNum" sz="quarter" idx="12"/>
          </p:nvPr>
        </p:nvSpPr>
        <p:spPr>
          <a:xfrm>
            <a:off x="7020341" y="6356350"/>
            <a:ext cx="2743200" cy="365125"/>
          </a:xfrm>
        </p:spPr>
        <p:txBody>
          <a:bodyPr/>
          <a:lstStyle/>
          <a:p>
            <a:fld id="{3BCD22CC-31E6-7D4A-850B-96CED8B29D76}" type="slidenum">
              <a:rPr lang="en-US" smtClean="0"/>
              <a:t>12</a:t>
            </a:fld>
            <a:endParaRPr lang="en-US"/>
          </a:p>
        </p:txBody>
      </p:sp>
      <p:sp>
        <p:nvSpPr>
          <p:cNvPr id="6" name="Left-Right Arrow 5">
            <a:extLst>
              <a:ext uri="{FF2B5EF4-FFF2-40B4-BE49-F238E27FC236}">
                <a16:creationId xmlns:a16="http://schemas.microsoft.com/office/drawing/2014/main" id="{FC973FC5-68EF-054C-BF92-4A34B7049F17}"/>
              </a:ext>
            </a:extLst>
          </p:cNvPr>
          <p:cNvSpPr/>
          <p:nvPr/>
        </p:nvSpPr>
        <p:spPr>
          <a:xfrm>
            <a:off x="3133534" y="3896390"/>
            <a:ext cx="293913" cy="123832"/>
          </a:xfrm>
          <a:prstGeom prst="leftRight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E2417D4-FD71-6613-A180-F3DE911C8033}"/>
              </a:ext>
            </a:extLst>
          </p:cNvPr>
          <p:cNvSpPr txBox="1"/>
          <p:nvPr/>
        </p:nvSpPr>
        <p:spPr>
          <a:xfrm>
            <a:off x="2741236" y="3811426"/>
            <a:ext cx="462434" cy="276999"/>
          </a:xfrm>
          <a:prstGeom prst="rect">
            <a:avLst/>
          </a:prstGeom>
          <a:noFill/>
        </p:spPr>
        <p:txBody>
          <a:bodyPr wrap="none" rtlCol="0">
            <a:spAutoFit/>
          </a:bodyPr>
          <a:lstStyle/>
          <a:p>
            <a:r>
              <a:rPr lang="en-US" sz="1200" dirty="0">
                <a:solidFill>
                  <a:srgbClr val="FF0000"/>
                </a:solidFill>
              </a:rPr>
              <a:t>gain</a:t>
            </a:r>
          </a:p>
        </p:txBody>
      </p:sp>
    </p:spTree>
    <p:extLst>
      <p:ext uri="{BB962C8B-B14F-4D97-AF65-F5344CB8AC3E}">
        <p14:creationId xmlns:p14="http://schemas.microsoft.com/office/powerpoint/2010/main" val="2984532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E59CE-B6D1-33D2-B3D7-69AA7A36D5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C84B5-856D-731C-286E-C192F5433761}"/>
              </a:ext>
            </a:extLst>
          </p:cNvPr>
          <p:cNvSpPr>
            <a:spLocks noGrp="1"/>
          </p:cNvSpPr>
          <p:nvPr>
            <p:ph type="title"/>
          </p:nvPr>
        </p:nvSpPr>
        <p:spPr>
          <a:xfrm>
            <a:off x="838200" y="275185"/>
            <a:ext cx="10515600" cy="1325563"/>
          </a:xfrm>
        </p:spPr>
        <p:txBody>
          <a:bodyPr/>
          <a:lstStyle/>
          <a:p>
            <a:r>
              <a:rPr lang="en-US" dirty="0">
                <a:latin typeface="Times New Roman" panose="02020603050405020304" pitchFamily="18" charset="0"/>
                <a:cs typeface="Times New Roman" panose="02020603050405020304" pitchFamily="18" charset="0"/>
              </a:rPr>
              <a:t>Failure to filter Vertical Thermal Noise</a:t>
            </a:r>
          </a:p>
        </p:txBody>
      </p:sp>
      <p:sp>
        <p:nvSpPr>
          <p:cNvPr id="3" name="Content Placeholder 2">
            <a:extLst>
              <a:ext uri="{FF2B5EF4-FFF2-40B4-BE49-F238E27FC236}">
                <a16:creationId xmlns:a16="http://schemas.microsoft.com/office/drawing/2014/main" id="{4BE159DF-C3E1-A8C2-FFB2-6B50DF23A345}"/>
              </a:ext>
            </a:extLst>
          </p:cNvPr>
          <p:cNvSpPr>
            <a:spLocks noGrp="1"/>
          </p:cNvSpPr>
          <p:nvPr>
            <p:ph idx="1"/>
          </p:nvPr>
        </p:nvSpPr>
        <p:spPr>
          <a:xfrm>
            <a:off x="647699" y="1825625"/>
            <a:ext cx="4422012" cy="4351338"/>
          </a:xfrm>
        </p:spPr>
        <p:txBody>
          <a:bodyPr>
            <a:normAutofit/>
          </a:bodyPr>
          <a:lstStyle/>
          <a:p>
            <a:r>
              <a:rPr lang="en-US" dirty="0">
                <a:latin typeface="Times New Roman" panose="02020603050405020304" pitchFamily="18" charset="0"/>
                <a:cs typeface="Times New Roman" panose="02020603050405020304" pitchFamily="18" charset="0"/>
              </a:rPr>
              <a:t> we are stuck with a serious limitation of ET-LF sensitivity</a:t>
            </a:r>
          </a:p>
          <a:p>
            <a:r>
              <a:rPr lang="en-US" dirty="0">
                <a:latin typeface="Times New Roman" panose="02020603050405020304" pitchFamily="18" charset="0"/>
                <a:cs typeface="Times New Roman" panose="02020603050405020304" pitchFamily="18" charset="0"/>
              </a:rPr>
              <a:t>Gets worse with longer arms, tilted beams and payload asymmetries</a:t>
            </a:r>
          </a:p>
        </p:txBody>
      </p:sp>
      <p:pic>
        <p:nvPicPr>
          <p:cNvPr id="5" name="Picture 4">
            <a:extLst>
              <a:ext uri="{FF2B5EF4-FFF2-40B4-BE49-F238E27FC236}">
                <a16:creationId xmlns:a16="http://schemas.microsoft.com/office/drawing/2014/main" id="{EBC598DF-AD02-794D-006E-554A50984755}"/>
              </a:ext>
            </a:extLst>
          </p:cNvPr>
          <p:cNvPicPr>
            <a:picLocks noChangeAspect="1"/>
          </p:cNvPicPr>
          <p:nvPr/>
        </p:nvPicPr>
        <p:blipFill>
          <a:blip r:embed="rId2"/>
          <a:stretch>
            <a:fillRect/>
          </a:stretch>
        </p:blipFill>
        <p:spPr>
          <a:xfrm>
            <a:off x="4927600" y="1400771"/>
            <a:ext cx="7084667" cy="5092104"/>
          </a:xfrm>
          <a:prstGeom prst="rect">
            <a:avLst/>
          </a:prstGeom>
        </p:spPr>
      </p:pic>
      <p:sp>
        <p:nvSpPr>
          <p:cNvPr id="6" name="Left Brace 5">
            <a:extLst>
              <a:ext uri="{FF2B5EF4-FFF2-40B4-BE49-F238E27FC236}">
                <a16:creationId xmlns:a16="http://schemas.microsoft.com/office/drawing/2014/main" id="{769871DA-4854-A750-01EA-4DE9E2F4B722}"/>
              </a:ext>
            </a:extLst>
          </p:cNvPr>
          <p:cNvSpPr/>
          <p:nvPr/>
        </p:nvSpPr>
        <p:spPr>
          <a:xfrm rot="7757292">
            <a:off x="10688839" y="2433396"/>
            <a:ext cx="453452" cy="87988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9890F0D3-AF51-1B9D-A993-FEBABC27B2A9}"/>
              </a:ext>
            </a:extLst>
          </p:cNvPr>
          <p:cNvSpPr txBox="1"/>
          <p:nvPr/>
        </p:nvSpPr>
        <p:spPr>
          <a:xfrm rot="2272650">
            <a:off x="10596222" y="2312109"/>
            <a:ext cx="1515158" cy="646331"/>
          </a:xfrm>
          <a:prstGeom prst="rect">
            <a:avLst/>
          </a:prstGeom>
          <a:noFill/>
        </p:spPr>
        <p:txBody>
          <a:bodyPr wrap="none" rtlCol="0">
            <a:spAutoFit/>
          </a:bodyPr>
          <a:lstStyle/>
          <a:p>
            <a:r>
              <a:rPr lang="en-US" dirty="0"/>
              <a:t>Silicon blade </a:t>
            </a:r>
          </a:p>
          <a:p>
            <a:r>
              <a:rPr lang="en-US" dirty="0"/>
              <a:t>resonances</a:t>
            </a:r>
          </a:p>
        </p:txBody>
      </p:sp>
      <p:sp>
        <p:nvSpPr>
          <p:cNvPr id="8" name="Left Brace 7">
            <a:extLst>
              <a:ext uri="{FF2B5EF4-FFF2-40B4-BE49-F238E27FC236}">
                <a16:creationId xmlns:a16="http://schemas.microsoft.com/office/drawing/2014/main" id="{2719431A-E75D-D7EE-0769-C138C9EE947C}"/>
              </a:ext>
            </a:extLst>
          </p:cNvPr>
          <p:cNvSpPr/>
          <p:nvPr/>
        </p:nvSpPr>
        <p:spPr>
          <a:xfrm rot="7332138">
            <a:off x="7912216" y="1341747"/>
            <a:ext cx="243985" cy="172868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FBD65985-73D1-FD63-C94A-45038F48DA40}"/>
              </a:ext>
            </a:extLst>
          </p:cNvPr>
          <p:cNvSpPr txBox="1"/>
          <p:nvPr/>
        </p:nvSpPr>
        <p:spPr>
          <a:xfrm rot="1877529">
            <a:off x="7615686" y="1502458"/>
            <a:ext cx="1351717" cy="646331"/>
          </a:xfrm>
          <a:prstGeom prst="rect">
            <a:avLst/>
          </a:prstGeom>
          <a:noFill/>
        </p:spPr>
        <p:txBody>
          <a:bodyPr wrap="none" rtlCol="0">
            <a:spAutoFit/>
          </a:bodyPr>
          <a:lstStyle/>
          <a:p>
            <a:r>
              <a:rPr lang="en-US" dirty="0"/>
              <a:t>GAS filter </a:t>
            </a:r>
          </a:p>
          <a:p>
            <a:r>
              <a:rPr lang="en-US" dirty="0"/>
              <a:t>resonances</a:t>
            </a:r>
          </a:p>
        </p:txBody>
      </p:sp>
      <p:sp>
        <p:nvSpPr>
          <p:cNvPr id="4" name="Slide Number Placeholder 3">
            <a:extLst>
              <a:ext uri="{FF2B5EF4-FFF2-40B4-BE49-F238E27FC236}">
                <a16:creationId xmlns:a16="http://schemas.microsoft.com/office/drawing/2014/main" id="{1ADCF126-66D9-282A-BF02-B30DC499BA9D}"/>
              </a:ext>
            </a:extLst>
          </p:cNvPr>
          <p:cNvSpPr>
            <a:spLocks noGrp="1"/>
          </p:cNvSpPr>
          <p:nvPr>
            <p:ph type="sldNum" sz="quarter" idx="12"/>
          </p:nvPr>
        </p:nvSpPr>
        <p:spPr/>
        <p:txBody>
          <a:bodyPr/>
          <a:lstStyle/>
          <a:p>
            <a:fld id="{3BCD22CC-31E6-7D4A-850B-96CED8B29D76}" type="slidenum">
              <a:rPr lang="en-US" smtClean="0"/>
              <a:t>13</a:t>
            </a:fld>
            <a:endParaRPr lang="en-US"/>
          </a:p>
        </p:txBody>
      </p:sp>
      <p:grpSp>
        <p:nvGrpSpPr>
          <p:cNvPr id="9" name="Group 8">
            <a:extLst>
              <a:ext uri="{FF2B5EF4-FFF2-40B4-BE49-F238E27FC236}">
                <a16:creationId xmlns:a16="http://schemas.microsoft.com/office/drawing/2014/main" id="{DF01A650-BED6-E707-0DF0-3BDC1CEB67F0}"/>
              </a:ext>
            </a:extLst>
          </p:cNvPr>
          <p:cNvGrpSpPr/>
          <p:nvPr/>
        </p:nvGrpSpPr>
        <p:grpSpPr>
          <a:xfrm>
            <a:off x="958740" y="4523304"/>
            <a:ext cx="3463349" cy="2198171"/>
            <a:chOff x="6168008" y="1717888"/>
            <a:chExt cx="4997105" cy="4087376"/>
          </a:xfrm>
        </p:grpSpPr>
        <p:pic>
          <p:nvPicPr>
            <p:cNvPr id="11" name="Picture 10">
              <a:extLst>
                <a:ext uri="{FF2B5EF4-FFF2-40B4-BE49-F238E27FC236}">
                  <a16:creationId xmlns:a16="http://schemas.microsoft.com/office/drawing/2014/main" id="{41D44F16-FA6A-B7E4-064E-4DF5B9DC1AF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168008" y="1717888"/>
              <a:ext cx="4997105" cy="4087376"/>
            </a:xfrm>
            <a:prstGeom prst="rect">
              <a:avLst/>
            </a:prstGeom>
          </p:spPr>
        </p:pic>
        <p:sp>
          <p:nvSpPr>
            <p:cNvPr id="12" name="TextBox 11">
              <a:extLst>
                <a:ext uri="{FF2B5EF4-FFF2-40B4-BE49-F238E27FC236}">
                  <a16:creationId xmlns:a16="http://schemas.microsoft.com/office/drawing/2014/main" id="{779CFD2C-3E33-200D-452D-1CF837AB7C03}"/>
                </a:ext>
              </a:extLst>
            </p:cNvPr>
            <p:cNvSpPr txBox="1"/>
            <p:nvPr/>
          </p:nvSpPr>
          <p:spPr>
            <a:xfrm>
              <a:off x="8400256" y="2195572"/>
              <a:ext cx="853119" cy="400110"/>
            </a:xfrm>
            <a:prstGeom prst="rect">
              <a:avLst/>
            </a:prstGeom>
            <a:noFill/>
          </p:spPr>
          <p:txBody>
            <a:bodyPr wrap="none" rtlCol="0">
              <a:spAutoFit/>
            </a:bodyPr>
            <a:lstStyle/>
            <a:p>
              <a:r>
                <a:rPr lang="en-US" sz="2000" dirty="0">
                  <a:solidFill>
                    <a:srgbClr val="FFC000"/>
                  </a:solidFill>
                </a:rPr>
                <a:t>40 km</a:t>
              </a:r>
            </a:p>
          </p:txBody>
        </p:sp>
        <p:cxnSp>
          <p:nvCxnSpPr>
            <p:cNvPr id="13" name="Straight Connector 12">
              <a:extLst>
                <a:ext uri="{FF2B5EF4-FFF2-40B4-BE49-F238E27FC236}">
                  <a16:creationId xmlns:a16="http://schemas.microsoft.com/office/drawing/2014/main" id="{E98D576F-DB41-979E-83B2-D0B9949DB8EF}"/>
                </a:ext>
              </a:extLst>
            </p:cNvPr>
            <p:cNvCxnSpPr/>
            <p:nvPr/>
          </p:nvCxnSpPr>
          <p:spPr>
            <a:xfrm>
              <a:off x="8544272" y="2195572"/>
              <a:ext cx="432048"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2BE8AD2-E41E-5432-18B4-3B346E76A027}"/>
                </a:ext>
              </a:extLst>
            </p:cNvPr>
            <p:cNvSpPr txBox="1"/>
            <p:nvPr/>
          </p:nvSpPr>
          <p:spPr>
            <a:xfrm>
              <a:off x="8524240" y="3376859"/>
              <a:ext cx="853119" cy="400110"/>
            </a:xfrm>
            <a:prstGeom prst="rect">
              <a:avLst/>
            </a:prstGeom>
            <a:noFill/>
          </p:spPr>
          <p:txBody>
            <a:bodyPr wrap="none" rtlCol="0">
              <a:spAutoFit/>
            </a:bodyPr>
            <a:lstStyle/>
            <a:p>
              <a:r>
                <a:rPr lang="en-US" sz="2000" dirty="0">
                  <a:solidFill>
                    <a:srgbClr val="FFC000"/>
                  </a:solidFill>
                </a:rPr>
                <a:t>20 km</a:t>
              </a:r>
            </a:p>
          </p:txBody>
        </p:sp>
        <p:cxnSp>
          <p:nvCxnSpPr>
            <p:cNvPr id="15" name="Straight Connector 14">
              <a:extLst>
                <a:ext uri="{FF2B5EF4-FFF2-40B4-BE49-F238E27FC236}">
                  <a16:creationId xmlns:a16="http://schemas.microsoft.com/office/drawing/2014/main" id="{7316E7A7-97D6-C609-B668-3B8D57BCF838}"/>
                </a:ext>
              </a:extLst>
            </p:cNvPr>
            <p:cNvCxnSpPr/>
            <p:nvPr/>
          </p:nvCxnSpPr>
          <p:spPr>
            <a:xfrm>
              <a:off x="8610600" y="3933056"/>
              <a:ext cx="432048"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8241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AD65-51FA-F803-80DA-D275035EDE6F}"/>
              </a:ext>
            </a:extLst>
          </p:cNvPr>
          <p:cNvSpPr>
            <a:spLocks noGrp="1"/>
          </p:cNvSpPr>
          <p:nvPr>
            <p:ph type="title"/>
          </p:nvPr>
        </p:nvSpPr>
        <p:spPr/>
        <p:txBody>
          <a:bodyPr/>
          <a:lstStyle/>
          <a:p>
            <a:r>
              <a:rPr lang="en-US" dirty="0"/>
              <a:t>Additional slides</a:t>
            </a:r>
          </a:p>
        </p:txBody>
      </p:sp>
      <p:sp>
        <p:nvSpPr>
          <p:cNvPr id="3" name="Content Placeholder 2">
            <a:extLst>
              <a:ext uri="{FF2B5EF4-FFF2-40B4-BE49-F238E27FC236}">
                <a16:creationId xmlns:a16="http://schemas.microsoft.com/office/drawing/2014/main" id="{B771E4E8-B174-2F03-E404-6722A44C2856}"/>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0035C7CB-6354-9ABB-537B-32073430F379}"/>
              </a:ext>
            </a:extLst>
          </p:cNvPr>
          <p:cNvSpPr>
            <a:spLocks noGrp="1"/>
          </p:cNvSpPr>
          <p:nvPr>
            <p:ph sz="half" idx="2"/>
          </p:nvPr>
        </p:nvSpPr>
        <p:spPr/>
        <p:txBody>
          <a:bodyPr/>
          <a:lstStyle/>
          <a:p>
            <a:endParaRPr lang="en-US"/>
          </a:p>
        </p:txBody>
      </p:sp>
      <p:sp>
        <p:nvSpPr>
          <p:cNvPr id="5" name="Slide Number Placeholder 4">
            <a:extLst>
              <a:ext uri="{FF2B5EF4-FFF2-40B4-BE49-F238E27FC236}">
                <a16:creationId xmlns:a16="http://schemas.microsoft.com/office/drawing/2014/main" id="{DA2B9D58-5034-6A83-BE7D-F3DBC2200132}"/>
              </a:ext>
            </a:extLst>
          </p:cNvPr>
          <p:cNvSpPr>
            <a:spLocks noGrp="1"/>
          </p:cNvSpPr>
          <p:nvPr>
            <p:ph type="sldNum" sz="quarter" idx="12"/>
          </p:nvPr>
        </p:nvSpPr>
        <p:spPr/>
        <p:txBody>
          <a:bodyPr/>
          <a:lstStyle/>
          <a:p>
            <a:fld id="{3BCD22CC-31E6-7D4A-850B-96CED8B29D76}" type="slidenum">
              <a:rPr lang="en-US" smtClean="0"/>
              <a:t>14</a:t>
            </a:fld>
            <a:endParaRPr lang="en-US"/>
          </a:p>
        </p:txBody>
      </p:sp>
    </p:spTree>
    <p:extLst>
      <p:ext uri="{BB962C8B-B14F-4D97-AF65-F5344CB8AC3E}">
        <p14:creationId xmlns:p14="http://schemas.microsoft.com/office/powerpoint/2010/main" val="3781406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0316B38D-4A07-03A1-00CA-19D278EE3465}"/>
              </a:ext>
            </a:extLst>
          </p:cNvPr>
          <p:cNvSpPr>
            <a:spLocks/>
          </p:cNvSpPr>
          <p:nvPr/>
        </p:nvSpPr>
        <p:spPr>
          <a:xfrm>
            <a:off x="4656728" y="2714163"/>
            <a:ext cx="2884252" cy="2884252"/>
          </a:xfrm>
          <a:prstGeom prst="ellipse">
            <a:avLst/>
          </a:prstGeom>
          <a:solidFill>
            <a:schemeClr val="accent1">
              <a:alpha val="7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5" name="Free-form: Shape 34">
            <a:extLst>
              <a:ext uri="{FF2B5EF4-FFF2-40B4-BE49-F238E27FC236}">
                <a16:creationId xmlns:a16="http://schemas.microsoft.com/office/drawing/2014/main" id="{D5C42F0A-9223-D09B-0659-7FC885A56E7F}"/>
              </a:ext>
            </a:extLst>
          </p:cNvPr>
          <p:cNvSpPr>
            <a:spLocks/>
          </p:cNvSpPr>
          <p:nvPr/>
        </p:nvSpPr>
        <p:spPr>
          <a:xfrm flipH="1">
            <a:off x="7263637" y="3911465"/>
            <a:ext cx="275226" cy="511781"/>
          </a:xfrm>
          <a:custGeom>
            <a:avLst/>
            <a:gdLst>
              <a:gd name="connsiteX0" fmla="*/ 22836 w 275226"/>
              <a:gd name="connsiteY0" fmla="*/ 0 h 511781"/>
              <a:gd name="connsiteX1" fmla="*/ 275226 w 275226"/>
              <a:gd name="connsiteY1" fmla="*/ 0 h 511781"/>
              <a:gd name="connsiteX2" fmla="*/ 275226 w 275226"/>
              <a:gd name="connsiteY2" fmla="*/ 511781 h 511781"/>
              <a:gd name="connsiteX3" fmla="*/ 25156 w 275226"/>
              <a:gd name="connsiteY3" fmla="*/ 511781 h 511781"/>
              <a:gd name="connsiteX4" fmla="*/ 7446 w 275226"/>
              <a:gd name="connsiteY4" fmla="*/ 395739 h 511781"/>
              <a:gd name="connsiteX5" fmla="*/ 0 w 275226"/>
              <a:gd name="connsiteY5" fmla="*/ 248290 h 511781"/>
              <a:gd name="connsiteX6" fmla="*/ 7446 w 275226"/>
              <a:gd name="connsiteY6" fmla="*/ 100841 h 51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226" h="511781">
                <a:moveTo>
                  <a:pt x="22836" y="0"/>
                </a:moveTo>
                <a:lnTo>
                  <a:pt x="275226" y="0"/>
                </a:lnTo>
                <a:lnTo>
                  <a:pt x="275226" y="511781"/>
                </a:lnTo>
                <a:lnTo>
                  <a:pt x="25156" y="511781"/>
                </a:lnTo>
                <a:lnTo>
                  <a:pt x="7446" y="395739"/>
                </a:lnTo>
                <a:cubicBezTo>
                  <a:pt x="2522" y="347259"/>
                  <a:pt x="0" y="298069"/>
                  <a:pt x="0" y="248290"/>
                </a:cubicBezTo>
                <a:cubicBezTo>
                  <a:pt x="0" y="198511"/>
                  <a:pt x="2522" y="149321"/>
                  <a:pt x="7446" y="100841"/>
                </a:cubicBezTo>
                <a:close/>
              </a:path>
            </a:pathLst>
          </a:custGeom>
          <a:solidFill>
            <a:srgbClr val="20386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sp>
        <p:nvSpPr>
          <p:cNvPr id="34" name="Free-form: Shape 33">
            <a:extLst>
              <a:ext uri="{FF2B5EF4-FFF2-40B4-BE49-F238E27FC236}">
                <a16:creationId xmlns:a16="http://schemas.microsoft.com/office/drawing/2014/main" id="{E0B8AE4C-8D2E-8496-3A80-3A8007E365C6}"/>
              </a:ext>
            </a:extLst>
          </p:cNvPr>
          <p:cNvSpPr>
            <a:spLocks/>
          </p:cNvSpPr>
          <p:nvPr/>
        </p:nvSpPr>
        <p:spPr>
          <a:xfrm>
            <a:off x="4661189" y="3911466"/>
            <a:ext cx="275226" cy="511781"/>
          </a:xfrm>
          <a:custGeom>
            <a:avLst/>
            <a:gdLst>
              <a:gd name="connsiteX0" fmla="*/ 22836 w 275226"/>
              <a:gd name="connsiteY0" fmla="*/ 0 h 511781"/>
              <a:gd name="connsiteX1" fmla="*/ 275226 w 275226"/>
              <a:gd name="connsiteY1" fmla="*/ 0 h 511781"/>
              <a:gd name="connsiteX2" fmla="*/ 275226 w 275226"/>
              <a:gd name="connsiteY2" fmla="*/ 511781 h 511781"/>
              <a:gd name="connsiteX3" fmla="*/ 25156 w 275226"/>
              <a:gd name="connsiteY3" fmla="*/ 511781 h 511781"/>
              <a:gd name="connsiteX4" fmla="*/ 7446 w 275226"/>
              <a:gd name="connsiteY4" fmla="*/ 395739 h 511781"/>
              <a:gd name="connsiteX5" fmla="*/ 0 w 275226"/>
              <a:gd name="connsiteY5" fmla="*/ 248290 h 511781"/>
              <a:gd name="connsiteX6" fmla="*/ 7446 w 275226"/>
              <a:gd name="connsiteY6" fmla="*/ 100841 h 51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226" h="511781">
                <a:moveTo>
                  <a:pt x="22836" y="0"/>
                </a:moveTo>
                <a:lnTo>
                  <a:pt x="275226" y="0"/>
                </a:lnTo>
                <a:lnTo>
                  <a:pt x="275226" y="511781"/>
                </a:lnTo>
                <a:lnTo>
                  <a:pt x="25156" y="511781"/>
                </a:lnTo>
                <a:lnTo>
                  <a:pt x="7446" y="395739"/>
                </a:lnTo>
                <a:cubicBezTo>
                  <a:pt x="2522" y="347259"/>
                  <a:pt x="0" y="298069"/>
                  <a:pt x="0" y="248290"/>
                </a:cubicBezTo>
                <a:cubicBezTo>
                  <a:pt x="0" y="198511"/>
                  <a:pt x="2522" y="149321"/>
                  <a:pt x="7446" y="100841"/>
                </a:cubicBezTo>
                <a:close/>
              </a:path>
            </a:pathLst>
          </a:custGeom>
          <a:solidFill>
            <a:srgbClr val="20386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sp>
        <p:nvSpPr>
          <p:cNvPr id="8" name="Rectangle 7">
            <a:extLst>
              <a:ext uri="{FF2B5EF4-FFF2-40B4-BE49-F238E27FC236}">
                <a16:creationId xmlns:a16="http://schemas.microsoft.com/office/drawing/2014/main" id="{B7319B2E-2D85-03B9-AD03-BC10709B9AD3}"/>
              </a:ext>
            </a:extLst>
          </p:cNvPr>
          <p:cNvSpPr>
            <a:spLocks/>
          </p:cNvSpPr>
          <p:nvPr/>
        </p:nvSpPr>
        <p:spPr>
          <a:xfrm>
            <a:off x="1559496" y="2706177"/>
            <a:ext cx="1442936" cy="2879387"/>
          </a:xfrm>
          <a:prstGeom prst="rect">
            <a:avLst/>
          </a:pr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Free-form: Shape 17">
            <a:extLst>
              <a:ext uri="{FF2B5EF4-FFF2-40B4-BE49-F238E27FC236}">
                <a16:creationId xmlns:a16="http://schemas.microsoft.com/office/drawing/2014/main" id="{7F25E58D-98AF-F6E4-7D46-ED807B6A0A77}"/>
              </a:ext>
            </a:extLst>
          </p:cNvPr>
          <p:cNvSpPr/>
          <p:nvPr/>
        </p:nvSpPr>
        <p:spPr>
          <a:xfrm>
            <a:off x="1765652" y="3431384"/>
            <a:ext cx="1030623" cy="966810"/>
          </a:xfrm>
          <a:custGeom>
            <a:avLst/>
            <a:gdLst>
              <a:gd name="connsiteX0" fmla="*/ 595107 w 1030623"/>
              <a:gd name="connsiteY0" fmla="*/ 0 h 966810"/>
              <a:gd name="connsiteX1" fmla="*/ 838325 w 1030623"/>
              <a:gd name="connsiteY1" fmla="*/ 0 h 966810"/>
              <a:gd name="connsiteX2" fmla="*/ 838325 w 1030623"/>
              <a:gd name="connsiteY2" fmla="*/ 483709 h 966810"/>
              <a:gd name="connsiteX3" fmla="*/ 1030623 w 1030623"/>
              <a:gd name="connsiteY3" fmla="*/ 483709 h 966810"/>
              <a:gd name="connsiteX4" fmla="*/ 1030623 w 1030623"/>
              <a:gd name="connsiteY4" fmla="*/ 966810 h 966810"/>
              <a:gd name="connsiteX5" fmla="*/ 0 w 1030623"/>
              <a:gd name="connsiteY5" fmla="*/ 966810 h 966810"/>
              <a:gd name="connsiteX6" fmla="*/ 0 w 1030623"/>
              <a:gd name="connsiteY6" fmla="*/ 483709 h 966810"/>
              <a:gd name="connsiteX7" fmla="*/ 159336 w 1030623"/>
              <a:gd name="connsiteY7" fmla="*/ 483709 h 966810"/>
              <a:gd name="connsiteX8" fmla="*/ 159336 w 1030623"/>
              <a:gd name="connsiteY8" fmla="*/ 2045 h 966810"/>
              <a:gd name="connsiteX9" fmla="*/ 402554 w 1030623"/>
              <a:gd name="connsiteY9" fmla="*/ 2045 h 966810"/>
              <a:gd name="connsiteX10" fmla="*/ 402554 w 1030623"/>
              <a:gd name="connsiteY10" fmla="*/ 483709 h 966810"/>
              <a:gd name="connsiteX11" fmla="*/ 595107 w 1030623"/>
              <a:gd name="connsiteY11" fmla="*/ 483709 h 96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0623" h="966810">
                <a:moveTo>
                  <a:pt x="595107" y="0"/>
                </a:moveTo>
                <a:lnTo>
                  <a:pt x="838325" y="0"/>
                </a:lnTo>
                <a:lnTo>
                  <a:pt x="838325" y="483709"/>
                </a:lnTo>
                <a:lnTo>
                  <a:pt x="1030623" y="483709"/>
                </a:lnTo>
                <a:lnTo>
                  <a:pt x="1030623" y="966810"/>
                </a:lnTo>
                <a:lnTo>
                  <a:pt x="0" y="966810"/>
                </a:lnTo>
                <a:lnTo>
                  <a:pt x="0" y="483709"/>
                </a:lnTo>
                <a:lnTo>
                  <a:pt x="159336" y="483709"/>
                </a:lnTo>
                <a:lnTo>
                  <a:pt x="159336" y="2045"/>
                </a:lnTo>
                <a:lnTo>
                  <a:pt x="402554" y="2045"/>
                </a:lnTo>
                <a:lnTo>
                  <a:pt x="402554" y="483709"/>
                </a:lnTo>
                <a:lnTo>
                  <a:pt x="595107" y="483709"/>
                </a:lnTo>
                <a:close/>
              </a:path>
            </a:pathLst>
          </a:custGeom>
          <a:solidFill>
            <a:srgbClr val="20386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sp>
        <p:nvSpPr>
          <p:cNvPr id="136" name="Free-form: Shape 135">
            <a:extLst>
              <a:ext uri="{FF2B5EF4-FFF2-40B4-BE49-F238E27FC236}">
                <a16:creationId xmlns:a16="http://schemas.microsoft.com/office/drawing/2014/main" id="{4AE7BFF2-E400-580B-1FB8-6CCA1150E35F}"/>
              </a:ext>
            </a:extLst>
          </p:cNvPr>
          <p:cNvSpPr>
            <a:spLocks noChangeAspect="1"/>
          </p:cNvSpPr>
          <p:nvPr/>
        </p:nvSpPr>
        <p:spPr>
          <a:xfrm>
            <a:off x="4714152" y="4059316"/>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5" name="Slide Number Placeholder 4">
            <a:extLst>
              <a:ext uri="{FF2B5EF4-FFF2-40B4-BE49-F238E27FC236}">
                <a16:creationId xmlns:a16="http://schemas.microsoft.com/office/drawing/2014/main" id="{52F5120A-87F0-6AB3-68CD-0219C797E6E8}"/>
              </a:ext>
            </a:extLst>
          </p:cNvPr>
          <p:cNvSpPr>
            <a:spLocks noGrp="1"/>
          </p:cNvSpPr>
          <p:nvPr>
            <p:ph type="sldNum" sz="quarter" idx="12"/>
          </p:nvPr>
        </p:nvSpPr>
        <p:spPr/>
        <p:txBody>
          <a:bodyPr/>
          <a:lstStyle/>
          <a:p>
            <a:fld id="{F100A67F-DA3B-4555-8575-71A473273520}" type="slidenum">
              <a:rPr lang="es-MX" smtClean="0"/>
              <a:t>15</a:t>
            </a:fld>
            <a:endParaRPr lang="es-MX"/>
          </a:p>
        </p:txBody>
      </p:sp>
      <p:sp>
        <p:nvSpPr>
          <p:cNvPr id="54" name="Free-form: Shape 53">
            <a:extLst>
              <a:ext uri="{FF2B5EF4-FFF2-40B4-BE49-F238E27FC236}">
                <a16:creationId xmlns:a16="http://schemas.microsoft.com/office/drawing/2014/main" id="{F2800457-81B4-8BE9-3292-9E7138E65867}"/>
              </a:ext>
            </a:extLst>
          </p:cNvPr>
          <p:cNvSpPr>
            <a:spLocks noChangeAspect="1"/>
          </p:cNvSpPr>
          <p:nvPr/>
        </p:nvSpPr>
        <p:spPr>
          <a:xfrm>
            <a:off x="2436956" y="4056922"/>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55" name="Rectangle 54">
            <a:extLst>
              <a:ext uri="{FF2B5EF4-FFF2-40B4-BE49-F238E27FC236}">
                <a16:creationId xmlns:a16="http://schemas.microsoft.com/office/drawing/2014/main" id="{D983D699-6354-96A3-FDBD-3321D420931B}"/>
              </a:ext>
            </a:extLst>
          </p:cNvPr>
          <p:cNvSpPr/>
          <p:nvPr/>
        </p:nvSpPr>
        <p:spPr>
          <a:xfrm>
            <a:off x="1813255" y="3914790"/>
            <a:ext cx="947393" cy="137419"/>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1" name="Free-form: Shape 50">
            <a:extLst>
              <a:ext uri="{FF2B5EF4-FFF2-40B4-BE49-F238E27FC236}">
                <a16:creationId xmlns:a16="http://schemas.microsoft.com/office/drawing/2014/main" id="{C49C0346-65A9-22FE-A3DA-FBC72E674FB4}"/>
              </a:ext>
            </a:extLst>
          </p:cNvPr>
          <p:cNvSpPr/>
          <p:nvPr/>
        </p:nvSpPr>
        <p:spPr>
          <a:xfrm>
            <a:off x="6827989" y="1127723"/>
            <a:ext cx="395844" cy="722823"/>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grpSp>
        <p:nvGrpSpPr>
          <p:cNvPr id="115" name="Group 114">
            <a:extLst>
              <a:ext uri="{FF2B5EF4-FFF2-40B4-BE49-F238E27FC236}">
                <a16:creationId xmlns:a16="http://schemas.microsoft.com/office/drawing/2014/main" id="{E40ACF1E-300C-1E4E-1A84-BB8CDDE94ED5}"/>
              </a:ext>
            </a:extLst>
          </p:cNvPr>
          <p:cNvGrpSpPr/>
          <p:nvPr/>
        </p:nvGrpSpPr>
        <p:grpSpPr>
          <a:xfrm>
            <a:off x="2394870" y="-32653"/>
            <a:ext cx="176168" cy="4335619"/>
            <a:chOff x="3808329" y="-1186814"/>
            <a:chExt cx="176168" cy="4783963"/>
          </a:xfrm>
        </p:grpSpPr>
        <p:sp>
          <p:nvSpPr>
            <p:cNvPr id="56" name="Rectangle 55">
              <a:extLst>
                <a:ext uri="{FF2B5EF4-FFF2-40B4-BE49-F238E27FC236}">
                  <a16:creationId xmlns:a16="http://schemas.microsoft.com/office/drawing/2014/main" id="{9536AE2F-E361-9996-4CE3-5ED1D3088F61}"/>
                </a:ext>
              </a:extLst>
            </p:cNvPr>
            <p:cNvSpPr/>
            <p:nvPr/>
          </p:nvSpPr>
          <p:spPr>
            <a:xfrm>
              <a:off x="3808329" y="-1186814"/>
              <a:ext cx="176168" cy="4340482"/>
            </a:xfrm>
            <a:prstGeom prst="rect">
              <a:avLst/>
            </a:pr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Rectangle 62">
              <a:extLst>
                <a:ext uri="{FF2B5EF4-FFF2-40B4-BE49-F238E27FC236}">
                  <a16:creationId xmlns:a16="http://schemas.microsoft.com/office/drawing/2014/main" id="{290A61C8-82C3-E766-4334-E2C8D2C2C697}"/>
                </a:ext>
              </a:extLst>
            </p:cNvPr>
            <p:cNvSpPr/>
            <p:nvPr/>
          </p:nvSpPr>
          <p:spPr>
            <a:xfrm>
              <a:off x="3808329" y="3168831"/>
              <a:ext cx="176168" cy="367321"/>
            </a:xfrm>
            <a:prstGeom prst="rect">
              <a:avLst/>
            </a:prstGeom>
            <a:solidFill>
              <a:srgbClr val="13BCCA">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3" name="Rectangle 112">
              <a:extLst>
                <a:ext uri="{FF2B5EF4-FFF2-40B4-BE49-F238E27FC236}">
                  <a16:creationId xmlns:a16="http://schemas.microsoft.com/office/drawing/2014/main" id="{71637AD4-795D-F806-4DB3-E7099FA45E00}"/>
                </a:ext>
              </a:extLst>
            </p:cNvPr>
            <p:cNvSpPr/>
            <p:nvPr/>
          </p:nvSpPr>
          <p:spPr>
            <a:xfrm>
              <a:off x="3809144" y="3524297"/>
              <a:ext cx="174660" cy="72852"/>
            </a:xfrm>
            <a:prstGeom prst="rect">
              <a:avLst/>
            </a:pr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grpSp>
      <p:grpSp>
        <p:nvGrpSpPr>
          <p:cNvPr id="116" name="Group 115">
            <a:extLst>
              <a:ext uri="{FF2B5EF4-FFF2-40B4-BE49-F238E27FC236}">
                <a16:creationId xmlns:a16="http://schemas.microsoft.com/office/drawing/2014/main" id="{4433EC8A-18E3-52C4-2DE7-9E24F2BEA663}"/>
              </a:ext>
            </a:extLst>
          </p:cNvPr>
          <p:cNvGrpSpPr/>
          <p:nvPr/>
        </p:nvGrpSpPr>
        <p:grpSpPr>
          <a:xfrm>
            <a:off x="1963806" y="-32652"/>
            <a:ext cx="176168" cy="4348972"/>
            <a:chOff x="3808329" y="-1186814"/>
            <a:chExt cx="176168" cy="4805280"/>
          </a:xfrm>
        </p:grpSpPr>
        <p:sp>
          <p:nvSpPr>
            <p:cNvPr id="117" name="Rectangle 116">
              <a:extLst>
                <a:ext uri="{FF2B5EF4-FFF2-40B4-BE49-F238E27FC236}">
                  <a16:creationId xmlns:a16="http://schemas.microsoft.com/office/drawing/2014/main" id="{38F70BE6-1B69-D14B-457D-9977244EF663}"/>
                </a:ext>
              </a:extLst>
            </p:cNvPr>
            <p:cNvSpPr/>
            <p:nvPr/>
          </p:nvSpPr>
          <p:spPr>
            <a:xfrm>
              <a:off x="3808329" y="-1186814"/>
              <a:ext cx="176168" cy="4346436"/>
            </a:xfrm>
            <a:prstGeom prst="rect">
              <a:avLst/>
            </a:pr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8" name="Rectangle 117">
              <a:extLst>
                <a:ext uri="{FF2B5EF4-FFF2-40B4-BE49-F238E27FC236}">
                  <a16:creationId xmlns:a16="http://schemas.microsoft.com/office/drawing/2014/main" id="{016A6D42-113E-1098-0230-804781BFD0C2}"/>
                </a:ext>
              </a:extLst>
            </p:cNvPr>
            <p:cNvSpPr/>
            <p:nvPr/>
          </p:nvSpPr>
          <p:spPr>
            <a:xfrm>
              <a:off x="3808329" y="3174806"/>
              <a:ext cx="176168" cy="364083"/>
            </a:xfrm>
            <a:prstGeom prst="rect">
              <a:avLst/>
            </a:prstGeom>
            <a:solidFill>
              <a:srgbClr val="13BCCA">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9" name="Rectangle 118">
              <a:extLst>
                <a:ext uri="{FF2B5EF4-FFF2-40B4-BE49-F238E27FC236}">
                  <a16:creationId xmlns:a16="http://schemas.microsoft.com/office/drawing/2014/main" id="{5D0178A8-B898-1D20-5685-BE85C16E5B57}"/>
                </a:ext>
              </a:extLst>
            </p:cNvPr>
            <p:cNvSpPr/>
            <p:nvPr/>
          </p:nvSpPr>
          <p:spPr>
            <a:xfrm>
              <a:off x="3809144" y="3530759"/>
              <a:ext cx="174660" cy="87707"/>
            </a:xfrm>
            <a:prstGeom prst="rect">
              <a:avLst/>
            </a:pr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20" name="TextBox 119">
            <a:extLst>
              <a:ext uri="{FF2B5EF4-FFF2-40B4-BE49-F238E27FC236}">
                <a16:creationId xmlns:a16="http://schemas.microsoft.com/office/drawing/2014/main" id="{740CAC4E-4506-F6DA-DC7A-22742CEDBAFC}"/>
              </a:ext>
            </a:extLst>
          </p:cNvPr>
          <p:cNvSpPr txBox="1"/>
          <p:nvPr/>
        </p:nvSpPr>
        <p:spPr>
          <a:xfrm>
            <a:off x="1706555" y="5987018"/>
            <a:ext cx="1228799" cy="369332"/>
          </a:xfrm>
          <a:prstGeom prst="rect">
            <a:avLst/>
          </a:prstGeom>
          <a:noFill/>
        </p:spPr>
        <p:txBody>
          <a:bodyPr wrap="square" rtlCol="0">
            <a:spAutoFit/>
          </a:bodyPr>
          <a:lstStyle/>
          <a:p>
            <a:r>
              <a:rPr lang="en-150" dirty="0"/>
              <a:t>Side view</a:t>
            </a:r>
          </a:p>
        </p:txBody>
      </p:sp>
      <p:sp>
        <p:nvSpPr>
          <p:cNvPr id="125" name="TextBox 124">
            <a:extLst>
              <a:ext uri="{FF2B5EF4-FFF2-40B4-BE49-F238E27FC236}">
                <a16:creationId xmlns:a16="http://schemas.microsoft.com/office/drawing/2014/main" id="{93999D7B-B3E7-690A-76DE-DC23DBC1010F}"/>
              </a:ext>
            </a:extLst>
          </p:cNvPr>
          <p:cNvSpPr txBox="1"/>
          <p:nvPr/>
        </p:nvSpPr>
        <p:spPr>
          <a:xfrm>
            <a:off x="10112799" y="1052736"/>
            <a:ext cx="1440160" cy="369332"/>
          </a:xfrm>
          <a:prstGeom prst="rect">
            <a:avLst/>
          </a:prstGeom>
          <a:noFill/>
        </p:spPr>
        <p:txBody>
          <a:bodyPr wrap="square" rtlCol="0">
            <a:spAutoFit/>
          </a:bodyPr>
          <a:lstStyle/>
          <a:p>
            <a:r>
              <a:rPr lang="en-150" dirty="0"/>
              <a:t>● Flexures</a:t>
            </a:r>
          </a:p>
        </p:txBody>
      </p:sp>
      <p:sp>
        <p:nvSpPr>
          <p:cNvPr id="123" name="TextBox 122">
            <a:extLst>
              <a:ext uri="{FF2B5EF4-FFF2-40B4-BE49-F238E27FC236}">
                <a16:creationId xmlns:a16="http://schemas.microsoft.com/office/drawing/2014/main" id="{C9B4802E-4B8A-50E7-8AD7-9E66DEA1E0B8}"/>
              </a:ext>
            </a:extLst>
          </p:cNvPr>
          <p:cNvSpPr txBox="1"/>
          <p:nvPr/>
        </p:nvSpPr>
        <p:spPr>
          <a:xfrm>
            <a:off x="8179637" y="1052736"/>
            <a:ext cx="1722239" cy="369332"/>
          </a:xfrm>
          <a:prstGeom prst="rect">
            <a:avLst/>
          </a:prstGeom>
          <a:noFill/>
        </p:spPr>
        <p:txBody>
          <a:bodyPr wrap="square" rtlCol="0">
            <a:spAutoFit/>
          </a:bodyPr>
          <a:lstStyle/>
          <a:p>
            <a:r>
              <a:rPr lang="en-150" dirty="0"/>
              <a:t>● Side Feature</a:t>
            </a:r>
          </a:p>
        </p:txBody>
      </p:sp>
      <p:sp>
        <p:nvSpPr>
          <p:cNvPr id="124" name="TextBox 123">
            <a:extLst>
              <a:ext uri="{FF2B5EF4-FFF2-40B4-BE49-F238E27FC236}">
                <a16:creationId xmlns:a16="http://schemas.microsoft.com/office/drawing/2014/main" id="{80643B2A-9F32-D20E-3249-D0AEA7BA5E7D}"/>
              </a:ext>
            </a:extLst>
          </p:cNvPr>
          <p:cNvSpPr txBox="1"/>
          <p:nvPr/>
        </p:nvSpPr>
        <p:spPr>
          <a:xfrm>
            <a:off x="10131819" y="580618"/>
            <a:ext cx="1652813" cy="369332"/>
          </a:xfrm>
          <a:prstGeom prst="rect">
            <a:avLst/>
          </a:prstGeom>
          <a:noFill/>
        </p:spPr>
        <p:txBody>
          <a:bodyPr wrap="square" rtlCol="0">
            <a:spAutoFit/>
          </a:bodyPr>
          <a:lstStyle/>
          <a:p>
            <a:r>
              <a:rPr lang="en-150" dirty="0"/>
              <a:t>● Cross beam</a:t>
            </a:r>
          </a:p>
        </p:txBody>
      </p:sp>
      <p:sp>
        <p:nvSpPr>
          <p:cNvPr id="126" name="TextBox 125">
            <a:extLst>
              <a:ext uri="{FF2B5EF4-FFF2-40B4-BE49-F238E27FC236}">
                <a16:creationId xmlns:a16="http://schemas.microsoft.com/office/drawing/2014/main" id="{7E1B7C30-E543-B06A-48C4-F5FA64349DD5}"/>
              </a:ext>
            </a:extLst>
          </p:cNvPr>
          <p:cNvSpPr txBox="1"/>
          <p:nvPr/>
        </p:nvSpPr>
        <p:spPr>
          <a:xfrm>
            <a:off x="8707517" y="1516722"/>
            <a:ext cx="2451684" cy="369332"/>
          </a:xfrm>
          <a:prstGeom prst="rect">
            <a:avLst/>
          </a:prstGeom>
          <a:noFill/>
        </p:spPr>
        <p:txBody>
          <a:bodyPr wrap="square" rtlCol="0">
            <a:spAutoFit/>
          </a:bodyPr>
          <a:lstStyle/>
          <a:p>
            <a:pPr marL="268288" indent="-268288">
              <a:buSzPct val="150000"/>
              <a:tabLst>
                <a:tab pos="268288" algn="l"/>
              </a:tabLst>
            </a:pPr>
            <a:r>
              <a:rPr lang="en-150" dirty="0"/>
              <a:t>●</a:t>
            </a:r>
            <a:r>
              <a:rPr lang="es-MX" dirty="0"/>
              <a:t> </a:t>
            </a:r>
            <a:r>
              <a:rPr lang="en-150" dirty="0"/>
              <a:t>Suspension</a:t>
            </a:r>
            <a:r>
              <a:rPr lang="es-MX" dirty="0"/>
              <a:t> </a:t>
            </a:r>
            <a:r>
              <a:rPr lang="en-150" dirty="0"/>
              <a:t>beams</a:t>
            </a:r>
          </a:p>
        </p:txBody>
      </p:sp>
      <p:sp>
        <p:nvSpPr>
          <p:cNvPr id="129" name="TextBox 128">
            <a:extLst>
              <a:ext uri="{FF2B5EF4-FFF2-40B4-BE49-F238E27FC236}">
                <a16:creationId xmlns:a16="http://schemas.microsoft.com/office/drawing/2014/main" id="{A6B848EE-B8A4-5F2E-7168-B6CF6A77DB41}"/>
              </a:ext>
            </a:extLst>
          </p:cNvPr>
          <p:cNvSpPr txBox="1">
            <a:spLocks/>
          </p:cNvSpPr>
          <p:nvPr/>
        </p:nvSpPr>
        <p:spPr>
          <a:xfrm>
            <a:off x="8253462" y="593946"/>
            <a:ext cx="1211264" cy="369332"/>
          </a:xfrm>
          <a:prstGeom prst="rect">
            <a:avLst/>
          </a:prstGeom>
          <a:noFill/>
        </p:spPr>
        <p:txBody>
          <a:bodyPr wrap="square" rtlCol="0">
            <a:spAutoFit/>
          </a:bodyPr>
          <a:lstStyle/>
          <a:p>
            <a:r>
              <a:rPr lang="en-150" dirty="0"/>
              <a:t>● Mirror</a:t>
            </a:r>
          </a:p>
        </p:txBody>
      </p:sp>
      <p:sp>
        <p:nvSpPr>
          <p:cNvPr id="121" name="TextBox 120">
            <a:extLst>
              <a:ext uri="{FF2B5EF4-FFF2-40B4-BE49-F238E27FC236}">
                <a16:creationId xmlns:a16="http://schemas.microsoft.com/office/drawing/2014/main" id="{C3E82066-B225-41A2-0460-95AAA1160680}"/>
              </a:ext>
            </a:extLst>
          </p:cNvPr>
          <p:cNvSpPr txBox="1"/>
          <p:nvPr/>
        </p:nvSpPr>
        <p:spPr>
          <a:xfrm>
            <a:off x="4859825" y="6040748"/>
            <a:ext cx="2624916" cy="369332"/>
          </a:xfrm>
          <a:prstGeom prst="rect">
            <a:avLst/>
          </a:prstGeom>
          <a:noFill/>
        </p:spPr>
        <p:txBody>
          <a:bodyPr wrap="square" rtlCol="0">
            <a:spAutoFit/>
          </a:bodyPr>
          <a:lstStyle/>
          <a:p>
            <a:pPr algn="ctr"/>
            <a:r>
              <a:rPr lang="en-150" dirty="0"/>
              <a:t>Front cross section</a:t>
            </a:r>
            <a:r>
              <a:rPr lang="es-MX" dirty="0"/>
              <a:t> </a:t>
            </a:r>
            <a:r>
              <a:rPr lang="es-MX" dirty="0" err="1"/>
              <a:t>view</a:t>
            </a:r>
            <a:endParaRPr lang="en-150" dirty="0"/>
          </a:p>
        </p:txBody>
      </p:sp>
      <p:sp>
        <p:nvSpPr>
          <p:cNvPr id="3" name="Free-form: Shape 2">
            <a:extLst>
              <a:ext uri="{FF2B5EF4-FFF2-40B4-BE49-F238E27FC236}">
                <a16:creationId xmlns:a16="http://schemas.microsoft.com/office/drawing/2014/main" id="{DEBFD42F-4313-2AF3-682C-A023F582943A}"/>
              </a:ext>
            </a:extLst>
          </p:cNvPr>
          <p:cNvSpPr>
            <a:spLocks noChangeAspect="1"/>
          </p:cNvSpPr>
          <p:nvPr/>
        </p:nvSpPr>
        <p:spPr>
          <a:xfrm>
            <a:off x="7387581" y="4060470"/>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4" name="Rectangle 3">
            <a:extLst>
              <a:ext uri="{FF2B5EF4-FFF2-40B4-BE49-F238E27FC236}">
                <a16:creationId xmlns:a16="http://schemas.microsoft.com/office/drawing/2014/main" id="{0F08727B-7DEC-455E-FEB1-4F03816FDA95}"/>
              </a:ext>
            </a:extLst>
          </p:cNvPr>
          <p:cNvSpPr/>
          <p:nvPr/>
        </p:nvSpPr>
        <p:spPr>
          <a:xfrm>
            <a:off x="4713778" y="3921676"/>
            <a:ext cx="99707" cy="13714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angle 8">
            <a:extLst>
              <a:ext uri="{FF2B5EF4-FFF2-40B4-BE49-F238E27FC236}">
                <a16:creationId xmlns:a16="http://schemas.microsoft.com/office/drawing/2014/main" id="{157714B7-92B9-1D75-475E-249ED9568462}"/>
              </a:ext>
            </a:extLst>
          </p:cNvPr>
          <p:cNvSpPr/>
          <p:nvPr/>
        </p:nvSpPr>
        <p:spPr>
          <a:xfrm>
            <a:off x="7385034" y="3924168"/>
            <a:ext cx="99707" cy="13714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Free-form: Shape 12">
            <a:extLst>
              <a:ext uri="{FF2B5EF4-FFF2-40B4-BE49-F238E27FC236}">
                <a16:creationId xmlns:a16="http://schemas.microsoft.com/office/drawing/2014/main" id="{93FEC302-45BD-C62E-27BD-18C70962C53C}"/>
              </a:ext>
            </a:extLst>
          </p:cNvPr>
          <p:cNvSpPr/>
          <p:nvPr/>
        </p:nvSpPr>
        <p:spPr>
          <a:xfrm>
            <a:off x="7346803" y="-32653"/>
            <a:ext cx="176168" cy="4344324"/>
          </a:xfrm>
          <a:custGeom>
            <a:avLst/>
            <a:gdLst>
              <a:gd name="connsiteX0" fmla="*/ 24752 w 176168"/>
              <a:gd name="connsiteY0" fmla="*/ 3935149 h 4344324"/>
              <a:gd name="connsiteX1" fmla="*/ 24752 w 176168"/>
              <a:gd name="connsiteY1" fmla="*/ 4269595 h 4344324"/>
              <a:gd name="connsiteX2" fmla="*/ 152733 w 176168"/>
              <a:gd name="connsiteY2" fmla="*/ 4269595 h 4344324"/>
              <a:gd name="connsiteX3" fmla="*/ 152733 w 176168"/>
              <a:gd name="connsiteY3" fmla="*/ 3935149 h 4344324"/>
              <a:gd name="connsiteX4" fmla="*/ 0 w 176168"/>
              <a:gd name="connsiteY4" fmla="*/ 0 h 4344324"/>
              <a:gd name="connsiteX5" fmla="*/ 176168 w 176168"/>
              <a:gd name="connsiteY5" fmla="*/ 0 h 4344324"/>
              <a:gd name="connsiteX6" fmla="*/ 176168 w 176168"/>
              <a:gd name="connsiteY6" fmla="*/ 4344324 h 4344324"/>
              <a:gd name="connsiteX7" fmla="*/ 0 w 176168"/>
              <a:gd name="connsiteY7" fmla="*/ 4344324 h 43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344324">
                <a:moveTo>
                  <a:pt x="24752" y="3935149"/>
                </a:moveTo>
                <a:lnTo>
                  <a:pt x="24752" y="4269595"/>
                </a:lnTo>
                <a:lnTo>
                  <a:pt x="152733" y="4269595"/>
                </a:lnTo>
                <a:lnTo>
                  <a:pt x="152733" y="3935149"/>
                </a:lnTo>
                <a:close/>
                <a:moveTo>
                  <a:pt x="0" y="0"/>
                </a:moveTo>
                <a:lnTo>
                  <a:pt x="176168" y="0"/>
                </a:lnTo>
                <a:lnTo>
                  <a:pt x="176168" y="4344324"/>
                </a:lnTo>
                <a:lnTo>
                  <a:pt x="0" y="4344324"/>
                </a:lnTo>
                <a:close/>
              </a:path>
            </a:pathLst>
          </a:cu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sp>
        <p:nvSpPr>
          <p:cNvPr id="14" name="Free-form: Shape 13">
            <a:extLst>
              <a:ext uri="{FF2B5EF4-FFF2-40B4-BE49-F238E27FC236}">
                <a16:creationId xmlns:a16="http://schemas.microsoft.com/office/drawing/2014/main" id="{E737FCF3-EB87-9086-841E-94F82BE7004C}"/>
              </a:ext>
            </a:extLst>
          </p:cNvPr>
          <p:cNvSpPr/>
          <p:nvPr/>
        </p:nvSpPr>
        <p:spPr>
          <a:xfrm>
            <a:off x="4673001" y="-32653"/>
            <a:ext cx="176168" cy="4344324"/>
          </a:xfrm>
          <a:custGeom>
            <a:avLst/>
            <a:gdLst>
              <a:gd name="connsiteX0" fmla="*/ 24752 w 176168"/>
              <a:gd name="connsiteY0" fmla="*/ 3935149 h 4344324"/>
              <a:gd name="connsiteX1" fmla="*/ 24752 w 176168"/>
              <a:gd name="connsiteY1" fmla="*/ 4269595 h 4344324"/>
              <a:gd name="connsiteX2" fmla="*/ 152733 w 176168"/>
              <a:gd name="connsiteY2" fmla="*/ 4269595 h 4344324"/>
              <a:gd name="connsiteX3" fmla="*/ 152733 w 176168"/>
              <a:gd name="connsiteY3" fmla="*/ 3935149 h 4344324"/>
              <a:gd name="connsiteX4" fmla="*/ 0 w 176168"/>
              <a:gd name="connsiteY4" fmla="*/ 0 h 4344324"/>
              <a:gd name="connsiteX5" fmla="*/ 176168 w 176168"/>
              <a:gd name="connsiteY5" fmla="*/ 0 h 4344324"/>
              <a:gd name="connsiteX6" fmla="*/ 176168 w 176168"/>
              <a:gd name="connsiteY6" fmla="*/ 4344324 h 4344324"/>
              <a:gd name="connsiteX7" fmla="*/ 0 w 176168"/>
              <a:gd name="connsiteY7" fmla="*/ 4344324 h 43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344324">
                <a:moveTo>
                  <a:pt x="24752" y="3935149"/>
                </a:moveTo>
                <a:lnTo>
                  <a:pt x="24752" y="4269595"/>
                </a:lnTo>
                <a:lnTo>
                  <a:pt x="152733" y="4269595"/>
                </a:lnTo>
                <a:lnTo>
                  <a:pt x="152733" y="3935149"/>
                </a:lnTo>
                <a:close/>
                <a:moveTo>
                  <a:pt x="0" y="0"/>
                </a:moveTo>
                <a:lnTo>
                  <a:pt x="176168" y="0"/>
                </a:lnTo>
                <a:lnTo>
                  <a:pt x="176168" y="4344324"/>
                </a:lnTo>
                <a:lnTo>
                  <a:pt x="0" y="4344324"/>
                </a:lnTo>
                <a:close/>
              </a:path>
            </a:pathLst>
          </a:cu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sp>
        <p:nvSpPr>
          <p:cNvPr id="16" name="TextBox 15">
            <a:extLst>
              <a:ext uri="{FF2B5EF4-FFF2-40B4-BE49-F238E27FC236}">
                <a16:creationId xmlns:a16="http://schemas.microsoft.com/office/drawing/2014/main" id="{F8CAFF00-E815-1F5E-C66F-E46042C8FB84}"/>
              </a:ext>
            </a:extLst>
          </p:cNvPr>
          <p:cNvSpPr txBox="1"/>
          <p:nvPr/>
        </p:nvSpPr>
        <p:spPr>
          <a:xfrm>
            <a:off x="8859094" y="6040748"/>
            <a:ext cx="2151806" cy="369332"/>
          </a:xfrm>
          <a:prstGeom prst="rect">
            <a:avLst/>
          </a:prstGeom>
          <a:noFill/>
        </p:spPr>
        <p:txBody>
          <a:bodyPr wrap="square" rtlCol="0">
            <a:spAutoFit/>
          </a:bodyPr>
          <a:lstStyle/>
          <a:p>
            <a:r>
              <a:rPr lang="es-MX" dirty="0" err="1"/>
              <a:t>Mirror</a:t>
            </a:r>
            <a:r>
              <a:rPr lang="es-MX" dirty="0"/>
              <a:t> </a:t>
            </a:r>
            <a:r>
              <a:rPr lang="es-MX" dirty="0" err="1"/>
              <a:t>side</a:t>
            </a:r>
            <a:r>
              <a:rPr lang="es-MX" dirty="0"/>
              <a:t> 3D-CAD</a:t>
            </a:r>
            <a:endParaRPr lang="en-150" dirty="0"/>
          </a:p>
        </p:txBody>
      </p:sp>
      <p:pic>
        <p:nvPicPr>
          <p:cNvPr id="19" name="Picture 18">
            <a:extLst>
              <a:ext uri="{FF2B5EF4-FFF2-40B4-BE49-F238E27FC236}">
                <a16:creationId xmlns:a16="http://schemas.microsoft.com/office/drawing/2014/main" id="{F25E74C4-21C6-3D41-7DFF-51353A1E41E0}"/>
              </a:ext>
            </a:extLst>
          </p:cNvPr>
          <p:cNvPicPr>
            <a:picLocks noGrp="1" noRot="1" noChangeAspect="1" noMove="1" noResize="1" noEditPoints="1" noAdjustHandles="1" noChangeArrowheads="1" noChangeShapeType="1" noCrop="1"/>
          </p:cNvPicPr>
          <p:nvPr/>
        </p:nvPicPr>
        <p:blipFill>
          <a:blip r:embed="rId2" cstate="hqprint">
            <a:extLst>
              <a:ext uri="{28A0092B-C50C-407E-A947-70E740481C1C}">
                <a14:useLocalDpi xmlns:a14="http://schemas.microsoft.com/office/drawing/2010/main"/>
              </a:ext>
            </a:extLst>
          </a:blip>
          <a:srcRect/>
          <a:stretch/>
        </p:blipFill>
        <p:spPr>
          <a:xfrm>
            <a:off x="9085178" y="2518043"/>
            <a:ext cx="1622413" cy="3093257"/>
          </a:xfrm>
          <a:prstGeom prst="rect">
            <a:avLst/>
          </a:prstGeom>
        </p:spPr>
      </p:pic>
      <p:pic>
        <p:nvPicPr>
          <p:cNvPr id="21" name="Picture 20">
            <a:extLst>
              <a:ext uri="{FF2B5EF4-FFF2-40B4-BE49-F238E27FC236}">
                <a16:creationId xmlns:a16="http://schemas.microsoft.com/office/drawing/2014/main" id="{9F0E396C-F099-532E-733A-3F6469891F90}"/>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083604" y="2520000"/>
            <a:ext cx="1621963" cy="3092400"/>
          </a:xfrm>
          <a:prstGeom prst="rect">
            <a:avLst/>
          </a:prstGeom>
        </p:spPr>
      </p:pic>
      <p:pic>
        <p:nvPicPr>
          <p:cNvPr id="23" name="Picture 22">
            <a:extLst>
              <a:ext uri="{FF2B5EF4-FFF2-40B4-BE49-F238E27FC236}">
                <a16:creationId xmlns:a16="http://schemas.microsoft.com/office/drawing/2014/main" id="{4367DC05-25C9-7205-F9B4-68F8D6815F3E}"/>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9083604" y="2520000"/>
            <a:ext cx="1621963" cy="3092400"/>
          </a:xfrm>
          <a:prstGeom prst="rect">
            <a:avLst/>
          </a:prstGeom>
        </p:spPr>
      </p:pic>
      <p:pic>
        <p:nvPicPr>
          <p:cNvPr id="25" name="Picture 24">
            <a:extLst>
              <a:ext uri="{FF2B5EF4-FFF2-40B4-BE49-F238E27FC236}">
                <a16:creationId xmlns:a16="http://schemas.microsoft.com/office/drawing/2014/main" id="{4E45464A-55B1-7D2C-00CF-A6653A42DA21}"/>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9083604" y="2520000"/>
            <a:ext cx="1621963" cy="3092400"/>
          </a:xfrm>
          <a:prstGeom prst="rect">
            <a:avLst/>
          </a:prstGeom>
        </p:spPr>
      </p:pic>
      <p:sp>
        <p:nvSpPr>
          <p:cNvPr id="2" name="Título 1">
            <a:extLst>
              <a:ext uri="{FF2B5EF4-FFF2-40B4-BE49-F238E27FC236}">
                <a16:creationId xmlns:a16="http://schemas.microsoft.com/office/drawing/2014/main" id="{0AE8AAAC-69AE-6F37-8BC6-DDAA653248A6}"/>
              </a:ext>
            </a:extLst>
          </p:cNvPr>
          <p:cNvSpPr txBox="1">
            <a:spLocks/>
          </p:cNvSpPr>
          <p:nvPr/>
        </p:nvSpPr>
        <p:spPr>
          <a:xfrm>
            <a:off x="948131" y="122483"/>
            <a:ext cx="5770914" cy="13233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Hardware configuration</a:t>
            </a:r>
          </a:p>
        </p:txBody>
      </p:sp>
    </p:spTree>
    <p:extLst>
      <p:ext uri="{BB962C8B-B14F-4D97-AF65-F5344CB8AC3E}">
        <p14:creationId xmlns:p14="http://schemas.microsoft.com/office/powerpoint/2010/main" val="428854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0" presetClass="entr" presetSubtype="0" fill="hold" grpId="0" nodeType="with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fade">
                                      <p:cBhvr>
                                        <p:cTn id="18" dur="500"/>
                                        <p:tgtEl>
                                          <p:spTgt spid="1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500"/>
                                        <p:tgtEl>
                                          <p:spTgt spid="5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4"/>
                                        </p:tgtEl>
                                        <p:attrNameLst>
                                          <p:attrName>style.visibility</p:attrName>
                                        </p:attrNameLst>
                                      </p:cBhvr>
                                      <p:to>
                                        <p:strVal val="visible"/>
                                      </p:to>
                                    </p:set>
                                    <p:animEffect transition="in" filter="fade">
                                      <p:cBhvr>
                                        <p:cTn id="38" dur="500"/>
                                        <p:tgtEl>
                                          <p:spTgt spid="124"/>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path" presetSubtype="0" decel="100000" fill="hold" grpId="0" nodeType="clickEffect">
                                  <p:stCondLst>
                                    <p:cond delay="0"/>
                                  </p:stCondLst>
                                  <p:childTnLst>
                                    <p:animMotion origin="layout" path="M -1.875E-6 0.00393 L -0.40781 0.38866 " pathEditMode="relative" rAng="0" ptsTypes="AA">
                                      <p:cBhvr>
                                        <p:cTn id="42" dur="2000" fill="hold"/>
                                        <p:tgtEl>
                                          <p:spTgt spid="51"/>
                                        </p:tgtEl>
                                        <p:attrNameLst>
                                          <p:attrName>ppt_x</p:attrName>
                                          <p:attrName>ppt_y</p:attrName>
                                        </p:attrNameLst>
                                      </p:cBhvr>
                                      <p:rCtr x="-20391" y="19236"/>
                                    </p:animMotion>
                                  </p:childTnLst>
                                </p:cTn>
                              </p:par>
                              <p:par>
                                <p:cTn id="43" presetID="6" presetClass="emph" presetSubtype="0" fill="hold" grpId="1" nodeType="withEffect">
                                  <p:stCondLst>
                                    <p:cond delay="0"/>
                                  </p:stCondLst>
                                  <p:childTnLst>
                                    <p:animScale>
                                      <p:cBhvr>
                                        <p:cTn id="44" dur="2000" fill="hold"/>
                                        <p:tgtEl>
                                          <p:spTgt spid="51"/>
                                        </p:tgtEl>
                                      </p:cBhvr>
                                      <p:by x="25000" y="25000"/>
                                    </p:animScale>
                                  </p:childTnLst>
                                </p:cTn>
                              </p:par>
                              <p:par>
                                <p:cTn id="45" presetID="10" presetClass="entr" presetSubtype="0" fill="hold" grpId="0" nodeType="withEffect">
                                  <p:stCondLst>
                                    <p:cond delay="0"/>
                                  </p:stCondLst>
                                  <p:childTnLst>
                                    <p:set>
                                      <p:cBhvr>
                                        <p:cTn id="46" dur="1" fill="hold">
                                          <p:stCondLst>
                                            <p:cond delay="0"/>
                                          </p:stCondLst>
                                        </p:cTn>
                                        <p:tgtEl>
                                          <p:spTgt spid="136"/>
                                        </p:tgtEl>
                                        <p:attrNameLst>
                                          <p:attrName>style.visibility</p:attrName>
                                        </p:attrNameLst>
                                      </p:cBhvr>
                                      <p:to>
                                        <p:strVal val="visible"/>
                                      </p:to>
                                    </p:set>
                                    <p:animEffect transition="in" filter="fade">
                                      <p:cBhvr>
                                        <p:cTn id="47" dur="2000"/>
                                        <p:tgtEl>
                                          <p:spTgt spid="1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5"/>
                                        </p:tgtEl>
                                        <p:attrNameLst>
                                          <p:attrName>style.visibility</p:attrName>
                                        </p:attrNameLst>
                                      </p:cBhvr>
                                      <p:to>
                                        <p:strVal val="visible"/>
                                      </p:to>
                                    </p:set>
                                    <p:animEffect transition="in" filter="fade">
                                      <p:cBhvr>
                                        <p:cTn id="50" dur="500"/>
                                        <p:tgtEl>
                                          <p:spTgt spid="12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2000"/>
                                        <p:tgtEl>
                                          <p:spTgt spid="5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par>
                                <p:cTn id="57" presetID="10"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15"/>
                                        </p:tgtEl>
                                        <p:attrNameLst>
                                          <p:attrName>style.visibility</p:attrName>
                                        </p:attrNameLst>
                                      </p:cBhvr>
                                      <p:to>
                                        <p:strVal val="visible"/>
                                      </p:to>
                                    </p:set>
                                    <p:animEffect transition="in" filter="fade">
                                      <p:cBhvr>
                                        <p:cTn id="64" dur="500"/>
                                        <p:tgtEl>
                                          <p:spTgt spid="115"/>
                                        </p:tgtEl>
                                      </p:cBhvr>
                                    </p:animEffect>
                                  </p:childTnLst>
                                </p:cTn>
                              </p:par>
                              <p:par>
                                <p:cTn id="65" presetID="10" presetClass="exit" presetSubtype="0" fill="hold" grpId="0" nodeType="withEffect">
                                  <p:stCondLst>
                                    <p:cond delay="0"/>
                                  </p:stCondLst>
                                  <p:childTnLst>
                                    <p:animEffect transition="out" filter="fade">
                                      <p:cBhvr>
                                        <p:cTn id="66" dur="500"/>
                                        <p:tgtEl>
                                          <p:spTgt spid="2"/>
                                        </p:tgtEl>
                                      </p:cBhvr>
                                    </p:animEffect>
                                    <p:set>
                                      <p:cBhvr>
                                        <p:cTn id="67" dur="1" fill="hold">
                                          <p:stCondLst>
                                            <p:cond delay="499"/>
                                          </p:stCondLst>
                                        </p:cTn>
                                        <p:tgtEl>
                                          <p:spTgt spid="2"/>
                                        </p:tgtEl>
                                        <p:attrNameLst>
                                          <p:attrName>style.visibility</p:attrName>
                                        </p:attrNameLst>
                                      </p:cBhvr>
                                      <p:to>
                                        <p:strVal val="hidden"/>
                                      </p:to>
                                    </p:set>
                                  </p:childTnLst>
                                </p:cTn>
                              </p:par>
                              <p:par>
                                <p:cTn id="68" presetID="10" presetClass="entr" presetSubtype="0" fill="hold" nodeType="withEffect">
                                  <p:stCondLst>
                                    <p:cond delay="0"/>
                                  </p:stCondLst>
                                  <p:childTnLst>
                                    <p:set>
                                      <p:cBhvr>
                                        <p:cTn id="69" dur="1" fill="hold">
                                          <p:stCondLst>
                                            <p:cond delay="0"/>
                                          </p:stCondLst>
                                        </p:cTn>
                                        <p:tgtEl>
                                          <p:spTgt spid="116"/>
                                        </p:tgtEl>
                                        <p:attrNameLst>
                                          <p:attrName>style.visibility</p:attrName>
                                        </p:attrNameLst>
                                      </p:cBhvr>
                                      <p:to>
                                        <p:strVal val="visible"/>
                                      </p:to>
                                    </p:set>
                                    <p:animEffect transition="in" filter="fade">
                                      <p:cBhvr>
                                        <p:cTn id="70" dur="500"/>
                                        <p:tgtEl>
                                          <p:spTgt spid="11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par>
                                <p:cTn id="77" presetID="10" presetClass="entr" presetSubtype="0" fill="hold"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26"/>
                                        </p:tgtEl>
                                        <p:attrNameLst>
                                          <p:attrName>style.visibility</p:attrName>
                                        </p:attrNameLst>
                                      </p:cBhvr>
                                      <p:to>
                                        <p:strVal val="visible"/>
                                      </p:to>
                                    </p:set>
                                    <p:animEffect transition="in" filter="fade">
                                      <p:cBhvr>
                                        <p:cTn id="82"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animBg="1"/>
      <p:bldP spid="18" grpId="0" animBg="1"/>
      <p:bldP spid="136" grpId="0" animBg="1"/>
      <p:bldP spid="54" grpId="0" animBg="1"/>
      <p:bldP spid="55" grpId="0" animBg="1"/>
      <p:bldP spid="51" grpId="0" animBg="1"/>
      <p:bldP spid="51" grpId="1" animBg="1"/>
      <p:bldP spid="125" grpId="0"/>
      <p:bldP spid="123" grpId="0"/>
      <p:bldP spid="124" grpId="0"/>
      <p:bldP spid="126" grpId="0"/>
      <p:bldP spid="3" grpId="0" animBg="1"/>
      <p:bldP spid="4" grpId="0" animBg="1"/>
      <p:bldP spid="9" grpId="0" animBg="1"/>
      <p:bldP spid="13" grpId="0" animBg="1"/>
      <p:bldP spid="14" grpId="0" animBg="1"/>
      <p:bldP spid="16"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8632388F-5775-5C93-09B0-57707FD2707B}"/>
              </a:ext>
            </a:extLst>
          </p:cNvPr>
          <p:cNvGrpSpPr/>
          <p:nvPr/>
        </p:nvGrpSpPr>
        <p:grpSpPr>
          <a:xfrm>
            <a:off x="1453574" y="4153733"/>
            <a:ext cx="1609471" cy="1186258"/>
            <a:chOff x="1456120" y="4147986"/>
            <a:chExt cx="1609471" cy="1186258"/>
          </a:xfrm>
        </p:grpSpPr>
        <p:sp>
          <p:nvSpPr>
            <p:cNvPr id="34" name="Rectangle 33">
              <a:extLst>
                <a:ext uri="{FF2B5EF4-FFF2-40B4-BE49-F238E27FC236}">
                  <a16:creationId xmlns:a16="http://schemas.microsoft.com/office/drawing/2014/main" id="{688EC738-A1B5-844E-7340-9845C8D88E13}"/>
                </a:ext>
              </a:extLst>
            </p:cNvPr>
            <p:cNvSpPr>
              <a:spLocks/>
            </p:cNvSpPr>
            <p:nvPr/>
          </p:nvSpPr>
          <p:spPr>
            <a:xfrm>
              <a:off x="1456120" y="4147986"/>
              <a:ext cx="1609471" cy="1183887"/>
            </a:xfrm>
            <a:prstGeom prst="rect">
              <a:avLst/>
            </a:prstGeom>
            <a:solidFill>
              <a:srgbClr val="7575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3" name="Rectangle 72">
              <a:extLst>
                <a:ext uri="{FF2B5EF4-FFF2-40B4-BE49-F238E27FC236}">
                  <a16:creationId xmlns:a16="http://schemas.microsoft.com/office/drawing/2014/main" id="{F07E4562-3009-35EA-84BE-8292A30DBD83}"/>
                </a:ext>
              </a:extLst>
            </p:cNvPr>
            <p:cNvSpPr/>
            <p:nvPr/>
          </p:nvSpPr>
          <p:spPr>
            <a:xfrm>
              <a:off x="2157206" y="4150356"/>
              <a:ext cx="229006" cy="1183888"/>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4" name="Group 63">
            <a:extLst>
              <a:ext uri="{FF2B5EF4-FFF2-40B4-BE49-F238E27FC236}">
                <a16:creationId xmlns:a16="http://schemas.microsoft.com/office/drawing/2014/main" id="{B37CED14-675A-482C-0E74-AF13898EE8D8}"/>
              </a:ext>
            </a:extLst>
          </p:cNvPr>
          <p:cNvGrpSpPr>
            <a:grpSpLocks noChangeAspect="1"/>
          </p:cNvGrpSpPr>
          <p:nvPr/>
        </p:nvGrpSpPr>
        <p:grpSpPr>
          <a:xfrm>
            <a:off x="2194492" y="-86876"/>
            <a:ext cx="154234" cy="5657636"/>
            <a:chOff x="6013291" y="-337972"/>
            <a:chExt cx="176400" cy="6772664"/>
          </a:xfrm>
          <a:solidFill>
            <a:srgbClr val="4975B2"/>
          </a:solidFill>
        </p:grpSpPr>
        <p:sp>
          <p:nvSpPr>
            <p:cNvPr id="66" name="Rectangle 65">
              <a:extLst>
                <a:ext uri="{FF2B5EF4-FFF2-40B4-BE49-F238E27FC236}">
                  <a16:creationId xmlns:a16="http://schemas.microsoft.com/office/drawing/2014/main" id="{0E82DABA-B885-2181-22CE-CB9BB58EE2EF}"/>
                </a:ext>
              </a:extLst>
            </p:cNvPr>
            <p:cNvSpPr>
              <a:spLocks/>
            </p:cNvSpPr>
            <p:nvPr/>
          </p:nvSpPr>
          <p:spPr>
            <a:xfrm>
              <a:off x="6013291" y="5315663"/>
              <a:ext cx="176400" cy="111902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Free-form: Shape 64">
              <a:extLst>
                <a:ext uri="{FF2B5EF4-FFF2-40B4-BE49-F238E27FC236}">
                  <a16:creationId xmlns:a16="http://schemas.microsoft.com/office/drawing/2014/main" id="{15F00C4E-45A8-7221-1A7E-92F123A38A29}"/>
                </a:ext>
              </a:extLst>
            </p:cNvPr>
            <p:cNvSpPr/>
            <p:nvPr/>
          </p:nvSpPr>
          <p:spPr>
            <a:xfrm>
              <a:off x="6013291" y="-337972"/>
              <a:ext cx="176168" cy="5687639"/>
            </a:xfrm>
            <a:custGeom>
              <a:avLst/>
              <a:gdLst>
                <a:gd name="connsiteX0" fmla="*/ 24752 w 176168"/>
                <a:gd name="connsiteY0" fmla="*/ 3935149 h 4344324"/>
                <a:gd name="connsiteX1" fmla="*/ 24752 w 176168"/>
                <a:gd name="connsiteY1" fmla="*/ 4269595 h 4344324"/>
                <a:gd name="connsiteX2" fmla="*/ 152733 w 176168"/>
                <a:gd name="connsiteY2" fmla="*/ 4269595 h 4344324"/>
                <a:gd name="connsiteX3" fmla="*/ 152733 w 176168"/>
                <a:gd name="connsiteY3" fmla="*/ 3935149 h 4344324"/>
                <a:gd name="connsiteX4" fmla="*/ 0 w 176168"/>
                <a:gd name="connsiteY4" fmla="*/ 0 h 4344324"/>
                <a:gd name="connsiteX5" fmla="*/ 176168 w 176168"/>
                <a:gd name="connsiteY5" fmla="*/ 0 h 4344324"/>
                <a:gd name="connsiteX6" fmla="*/ 176168 w 176168"/>
                <a:gd name="connsiteY6" fmla="*/ 4344324 h 4344324"/>
                <a:gd name="connsiteX7" fmla="*/ 0 w 176168"/>
                <a:gd name="connsiteY7" fmla="*/ 4344324 h 43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344324">
                  <a:moveTo>
                    <a:pt x="24752" y="3935149"/>
                  </a:moveTo>
                  <a:lnTo>
                    <a:pt x="24752" y="4269595"/>
                  </a:lnTo>
                  <a:lnTo>
                    <a:pt x="152733" y="4269595"/>
                  </a:lnTo>
                  <a:lnTo>
                    <a:pt x="152733" y="3935149"/>
                  </a:lnTo>
                  <a:close/>
                  <a:moveTo>
                    <a:pt x="0" y="0"/>
                  </a:moveTo>
                  <a:lnTo>
                    <a:pt x="176168" y="0"/>
                  </a:lnTo>
                  <a:lnTo>
                    <a:pt x="176168" y="4344324"/>
                  </a:lnTo>
                  <a:lnTo>
                    <a:pt x="0" y="434432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grpSp>
      <p:grpSp>
        <p:nvGrpSpPr>
          <p:cNvPr id="61" name="Group 60">
            <a:extLst>
              <a:ext uri="{FF2B5EF4-FFF2-40B4-BE49-F238E27FC236}">
                <a16:creationId xmlns:a16="http://schemas.microsoft.com/office/drawing/2014/main" id="{3E24FB6F-3F8D-15A5-78C7-AB04A90C4279}"/>
              </a:ext>
            </a:extLst>
          </p:cNvPr>
          <p:cNvGrpSpPr/>
          <p:nvPr/>
        </p:nvGrpSpPr>
        <p:grpSpPr>
          <a:xfrm>
            <a:off x="5565021" y="4147986"/>
            <a:ext cx="1070882" cy="1183887"/>
            <a:chOff x="5565021" y="4147986"/>
            <a:chExt cx="1070882" cy="1183887"/>
          </a:xfrm>
        </p:grpSpPr>
        <p:grpSp>
          <p:nvGrpSpPr>
            <p:cNvPr id="55" name="Group 54">
              <a:extLst>
                <a:ext uri="{FF2B5EF4-FFF2-40B4-BE49-F238E27FC236}">
                  <a16:creationId xmlns:a16="http://schemas.microsoft.com/office/drawing/2014/main" id="{56F174BC-89D1-3F51-4FDA-C18AC6AC4E19}"/>
                </a:ext>
              </a:extLst>
            </p:cNvPr>
            <p:cNvGrpSpPr/>
            <p:nvPr/>
          </p:nvGrpSpPr>
          <p:grpSpPr>
            <a:xfrm>
              <a:off x="5565021" y="4147986"/>
              <a:ext cx="1045836" cy="1183887"/>
              <a:chOff x="5565021" y="4147986"/>
              <a:chExt cx="1045836" cy="1183887"/>
            </a:xfrm>
          </p:grpSpPr>
          <p:grpSp>
            <p:nvGrpSpPr>
              <p:cNvPr id="47" name="Group 46">
                <a:extLst>
                  <a:ext uri="{FF2B5EF4-FFF2-40B4-BE49-F238E27FC236}">
                    <a16:creationId xmlns:a16="http://schemas.microsoft.com/office/drawing/2014/main" id="{2E681E11-C5D2-B13F-D6D1-308DFB06564B}"/>
                  </a:ext>
                </a:extLst>
              </p:cNvPr>
              <p:cNvGrpSpPr/>
              <p:nvPr/>
            </p:nvGrpSpPr>
            <p:grpSpPr>
              <a:xfrm>
                <a:off x="5602745" y="4147986"/>
                <a:ext cx="1008112" cy="1183887"/>
                <a:chOff x="2214879" y="4275025"/>
                <a:chExt cx="1008112" cy="1183887"/>
              </a:xfrm>
            </p:grpSpPr>
            <p:sp>
              <p:nvSpPr>
                <p:cNvPr id="48" name="Rectangle 47">
                  <a:extLst>
                    <a:ext uri="{FF2B5EF4-FFF2-40B4-BE49-F238E27FC236}">
                      <a16:creationId xmlns:a16="http://schemas.microsoft.com/office/drawing/2014/main" id="{AE5A08B6-A54D-9F5D-7CDE-71221D1295A1}"/>
                    </a:ext>
                  </a:extLst>
                </p:cNvPr>
                <p:cNvSpPr>
                  <a:spLocks/>
                </p:cNvSpPr>
                <p:nvPr/>
              </p:nvSpPr>
              <p:spPr>
                <a:xfrm>
                  <a:off x="2214879" y="4275025"/>
                  <a:ext cx="1008112" cy="1183887"/>
                </a:xfrm>
                <a:prstGeom prst="rect">
                  <a:avLst/>
                </a:prstGeom>
                <a:solidFill>
                  <a:srgbClr val="7575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9" name="Rectangle 48">
                  <a:extLst>
                    <a:ext uri="{FF2B5EF4-FFF2-40B4-BE49-F238E27FC236}">
                      <a16:creationId xmlns:a16="http://schemas.microsoft.com/office/drawing/2014/main" id="{C5B28F63-A6CF-EDD6-4436-E37C8EFFB370}"/>
                    </a:ext>
                  </a:extLst>
                </p:cNvPr>
                <p:cNvSpPr/>
                <p:nvPr/>
              </p:nvSpPr>
              <p:spPr>
                <a:xfrm>
                  <a:off x="2286887" y="4419041"/>
                  <a:ext cx="864096" cy="210664"/>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DD7EF744-1E84-D08D-4511-A28A81D4F4D7}"/>
                    </a:ext>
                  </a:extLst>
                </p:cNvPr>
                <p:cNvSpPr/>
                <p:nvPr/>
              </p:nvSpPr>
              <p:spPr>
                <a:xfrm>
                  <a:off x="2610035" y="4275025"/>
                  <a:ext cx="188219" cy="1183887"/>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51" name="Straight Connector 50">
                <a:extLst>
                  <a:ext uri="{FF2B5EF4-FFF2-40B4-BE49-F238E27FC236}">
                    <a16:creationId xmlns:a16="http://schemas.microsoft.com/office/drawing/2014/main" id="{4B3C7873-7F72-A777-595B-5EAC1FE83F8E}"/>
                  </a:ext>
                </a:extLst>
              </p:cNvPr>
              <p:cNvCxnSpPr>
                <a:cxnSpLocks/>
              </p:cNvCxnSpPr>
              <p:nvPr/>
            </p:nvCxnSpPr>
            <p:spPr>
              <a:xfrm>
                <a:off x="5565021" y="4812991"/>
                <a:ext cx="275175" cy="22219"/>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56" name="Straight Connector 55">
              <a:extLst>
                <a:ext uri="{FF2B5EF4-FFF2-40B4-BE49-F238E27FC236}">
                  <a16:creationId xmlns:a16="http://schemas.microsoft.com/office/drawing/2014/main" id="{6790CE4B-0239-74AB-C4B2-D90314812840}"/>
                </a:ext>
              </a:extLst>
            </p:cNvPr>
            <p:cNvCxnSpPr>
              <a:cxnSpLocks/>
            </p:cNvCxnSpPr>
            <p:nvPr/>
          </p:nvCxnSpPr>
          <p:spPr>
            <a:xfrm flipH="1">
              <a:off x="6360728" y="4813625"/>
              <a:ext cx="275175" cy="18363"/>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5" name="Picture 24">
            <a:extLst>
              <a:ext uri="{FF2B5EF4-FFF2-40B4-BE49-F238E27FC236}">
                <a16:creationId xmlns:a16="http://schemas.microsoft.com/office/drawing/2014/main" id="{1D77358E-B30E-27F5-10CE-0B5E5F883922}"/>
              </a:ext>
            </a:extLst>
          </p:cNvPr>
          <p:cNvPicPr>
            <a:picLocks noGrp="1" noRot="1" noChangeAspect="1" noMove="1" noResize="1" noEditPoints="1" noAdjustHandles="1" noChangeArrowheads="1" noChangeShapeType="1" noCrop="1"/>
          </p:cNvPicPr>
          <p:nvPr/>
        </p:nvPicPr>
        <p:blipFill>
          <a:blip r:embed="rId2" cstate="hqprint">
            <a:extLst>
              <a:ext uri="{28A0092B-C50C-407E-A947-70E740481C1C}">
                <a14:useLocalDpi xmlns:a14="http://schemas.microsoft.com/office/drawing/2010/main"/>
              </a:ext>
            </a:extLst>
          </a:blip>
          <a:srcRect/>
          <a:stretch/>
        </p:blipFill>
        <p:spPr>
          <a:xfrm>
            <a:off x="8715059" y="3760471"/>
            <a:ext cx="2608464" cy="1966425"/>
          </a:xfrm>
          <a:prstGeom prst="rect">
            <a:avLst/>
          </a:prstGeom>
          <a:ln>
            <a:noFill/>
          </a:ln>
        </p:spPr>
      </p:pic>
      <p:pic>
        <p:nvPicPr>
          <p:cNvPr id="31" name="Picture 30">
            <a:extLst>
              <a:ext uri="{FF2B5EF4-FFF2-40B4-BE49-F238E27FC236}">
                <a16:creationId xmlns:a16="http://schemas.microsoft.com/office/drawing/2014/main" id="{A3966C83-DA6E-7709-3801-EAADBFD4CB7F}"/>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8715060" y="3766831"/>
            <a:ext cx="2608464" cy="1966425"/>
          </a:xfrm>
          <a:prstGeom prst="rect">
            <a:avLst/>
          </a:prstGeom>
          <a:ln>
            <a:noFill/>
          </a:ln>
        </p:spPr>
      </p:pic>
      <p:pic>
        <p:nvPicPr>
          <p:cNvPr id="35" name="Picture 34">
            <a:extLst>
              <a:ext uri="{FF2B5EF4-FFF2-40B4-BE49-F238E27FC236}">
                <a16:creationId xmlns:a16="http://schemas.microsoft.com/office/drawing/2014/main" id="{02C3C2E8-ED53-556B-3361-9F1C8C8060F4}"/>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8715600" y="3765309"/>
            <a:ext cx="2606400" cy="1964870"/>
          </a:xfrm>
          <a:prstGeom prst="rect">
            <a:avLst/>
          </a:prstGeom>
          <a:ln>
            <a:noFill/>
          </a:ln>
        </p:spPr>
      </p:pic>
      <p:sp>
        <p:nvSpPr>
          <p:cNvPr id="2" name="Slide Number Placeholder 1">
            <a:extLst>
              <a:ext uri="{FF2B5EF4-FFF2-40B4-BE49-F238E27FC236}">
                <a16:creationId xmlns:a16="http://schemas.microsoft.com/office/drawing/2014/main" id="{EE9BC8B0-1F47-6FE5-DCD3-609378EB620E}"/>
              </a:ext>
            </a:extLst>
          </p:cNvPr>
          <p:cNvSpPr>
            <a:spLocks noGrp="1"/>
          </p:cNvSpPr>
          <p:nvPr>
            <p:ph type="sldNum" sz="quarter" idx="12"/>
          </p:nvPr>
        </p:nvSpPr>
        <p:spPr/>
        <p:txBody>
          <a:bodyPr/>
          <a:lstStyle/>
          <a:p>
            <a:fld id="{F100A67F-DA3B-4555-8575-71A473273520}" type="slidenum">
              <a:rPr lang="es-MX" smtClean="0"/>
              <a:t>16</a:t>
            </a:fld>
            <a:endParaRPr lang="es-MX"/>
          </a:p>
        </p:txBody>
      </p:sp>
      <p:sp>
        <p:nvSpPr>
          <p:cNvPr id="3" name="Free-form: Shape 2">
            <a:extLst>
              <a:ext uri="{FF2B5EF4-FFF2-40B4-BE49-F238E27FC236}">
                <a16:creationId xmlns:a16="http://schemas.microsoft.com/office/drawing/2014/main" id="{DAF4558F-AA0B-89A8-9346-41F9E45231B3}"/>
              </a:ext>
            </a:extLst>
          </p:cNvPr>
          <p:cNvSpPr>
            <a:spLocks noGrp="1" noRot="1" noChangeAspect="1" noMove="1" noResize="1" noEditPoints="1" noAdjustHandles="1" noChangeArrowheads="1" noChangeShapeType="1"/>
          </p:cNvSpPr>
          <p:nvPr/>
        </p:nvSpPr>
        <p:spPr>
          <a:xfrm>
            <a:off x="4708857" y="4443536"/>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4" name="Free-form: Shape 3">
            <a:extLst>
              <a:ext uri="{FF2B5EF4-FFF2-40B4-BE49-F238E27FC236}">
                <a16:creationId xmlns:a16="http://schemas.microsoft.com/office/drawing/2014/main" id="{F1698025-6EA6-9890-AB29-4494D94E1342}"/>
              </a:ext>
            </a:extLst>
          </p:cNvPr>
          <p:cNvSpPr>
            <a:spLocks noGrp="1" noRot="1" noChangeAspect="1" noMove="1" noResize="1" noEditPoints="1" noAdjustHandles="1" noChangeArrowheads="1" noChangeShapeType="1"/>
          </p:cNvSpPr>
          <p:nvPr/>
        </p:nvSpPr>
        <p:spPr>
          <a:xfrm>
            <a:off x="7377188" y="4443897"/>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9" name="Rectangle 8">
            <a:extLst>
              <a:ext uri="{FF2B5EF4-FFF2-40B4-BE49-F238E27FC236}">
                <a16:creationId xmlns:a16="http://schemas.microsoft.com/office/drawing/2014/main" id="{6242E231-B673-1757-E9D5-D2FE59385887}"/>
              </a:ext>
            </a:extLst>
          </p:cNvPr>
          <p:cNvSpPr>
            <a:spLocks noGrp="1" noRot="1" noMove="1" noResize="1" noEditPoints="1" noAdjustHandles="1" noChangeArrowheads="1" noChangeShapeType="1"/>
          </p:cNvSpPr>
          <p:nvPr/>
        </p:nvSpPr>
        <p:spPr>
          <a:xfrm>
            <a:off x="7377085" y="4622797"/>
            <a:ext cx="99707" cy="13714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9">
            <a:extLst>
              <a:ext uri="{FF2B5EF4-FFF2-40B4-BE49-F238E27FC236}">
                <a16:creationId xmlns:a16="http://schemas.microsoft.com/office/drawing/2014/main" id="{9D9EEAA1-F775-595A-7C49-257CEABF7F7C}"/>
              </a:ext>
            </a:extLst>
          </p:cNvPr>
          <p:cNvSpPr>
            <a:spLocks noGrp="1" noRot="1" noMove="1" noResize="1" noEditPoints="1" noAdjustHandles="1" noChangeArrowheads="1" noChangeShapeType="1"/>
          </p:cNvSpPr>
          <p:nvPr/>
        </p:nvSpPr>
        <p:spPr>
          <a:xfrm>
            <a:off x="4706907" y="4624439"/>
            <a:ext cx="99707" cy="13714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Free-form: Shape 4">
            <a:extLst>
              <a:ext uri="{FF2B5EF4-FFF2-40B4-BE49-F238E27FC236}">
                <a16:creationId xmlns:a16="http://schemas.microsoft.com/office/drawing/2014/main" id="{0DFA5F8E-53A1-C042-142B-CF3B8944F437}"/>
              </a:ext>
            </a:extLst>
          </p:cNvPr>
          <p:cNvSpPr>
            <a:spLocks noGrp="1" noRot="1" noChangeAspect="1" noMove="1" noResize="1" noEditPoints="1" noAdjustHandles="1" noChangeArrowheads="1" noChangeShapeType="1"/>
          </p:cNvSpPr>
          <p:nvPr/>
        </p:nvSpPr>
        <p:spPr>
          <a:xfrm>
            <a:off x="2001913" y="4439407"/>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12" name="Free-form: Shape 11">
            <a:extLst>
              <a:ext uri="{FF2B5EF4-FFF2-40B4-BE49-F238E27FC236}">
                <a16:creationId xmlns:a16="http://schemas.microsoft.com/office/drawing/2014/main" id="{73747DFE-4547-FCE0-1E4A-E47104C78FA7}"/>
              </a:ext>
            </a:extLst>
          </p:cNvPr>
          <p:cNvSpPr>
            <a:spLocks noGrp="1" noRot="1" noChangeAspect="1" noMove="1" noResize="1" noEditPoints="1" noAdjustHandles="1" noChangeArrowheads="1" noChangeShapeType="1"/>
          </p:cNvSpPr>
          <p:nvPr/>
        </p:nvSpPr>
        <p:spPr>
          <a:xfrm>
            <a:off x="2434334" y="4438308"/>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8" name="Rectangle 7">
            <a:extLst>
              <a:ext uri="{FF2B5EF4-FFF2-40B4-BE49-F238E27FC236}">
                <a16:creationId xmlns:a16="http://schemas.microsoft.com/office/drawing/2014/main" id="{D27A97DD-EFC4-C804-3BAE-9864117640EC}"/>
              </a:ext>
            </a:extLst>
          </p:cNvPr>
          <p:cNvSpPr>
            <a:spLocks noGrp="1" noRot="1" noMove="1" noResize="1" noEditPoints="1" noAdjustHandles="1" noChangeArrowheads="1" noChangeShapeType="1"/>
          </p:cNvSpPr>
          <p:nvPr/>
        </p:nvSpPr>
        <p:spPr>
          <a:xfrm>
            <a:off x="1784093" y="4620096"/>
            <a:ext cx="947393" cy="14401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Arc 16">
            <a:extLst>
              <a:ext uri="{FF2B5EF4-FFF2-40B4-BE49-F238E27FC236}">
                <a16:creationId xmlns:a16="http://schemas.microsoft.com/office/drawing/2014/main" id="{E880791D-7EEB-EE69-7925-5DA981EEDD89}"/>
              </a:ext>
            </a:extLst>
          </p:cNvPr>
          <p:cNvSpPr>
            <a:spLocks noGrp="1" noRot="1" noMove="1" noResize="1" noEditPoints="1" noAdjustHandles="1" noChangeArrowheads="1" noChangeShapeType="1"/>
          </p:cNvSpPr>
          <p:nvPr/>
        </p:nvSpPr>
        <p:spPr>
          <a:xfrm flipH="1">
            <a:off x="6251381" y="4788701"/>
            <a:ext cx="2925198" cy="151254"/>
          </a:xfrm>
          <a:prstGeom prst="arc">
            <a:avLst>
              <a:gd name="adj1" fmla="val 16199816"/>
              <a:gd name="adj2" fmla="val 21527032"/>
            </a:avLst>
          </a:prstGeom>
          <a:ln w="57150">
            <a:solidFill>
              <a:srgbClr val="E5E4E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dirty="0"/>
          </a:p>
        </p:txBody>
      </p:sp>
      <p:sp>
        <p:nvSpPr>
          <p:cNvPr id="19" name="Arc 18">
            <a:extLst>
              <a:ext uri="{FF2B5EF4-FFF2-40B4-BE49-F238E27FC236}">
                <a16:creationId xmlns:a16="http://schemas.microsoft.com/office/drawing/2014/main" id="{BF55C037-C98D-7A59-643A-3074848DE4B1}"/>
              </a:ext>
            </a:extLst>
          </p:cNvPr>
          <p:cNvSpPr>
            <a:spLocks noGrp="1" noRot="1" noMove="1" noResize="1" noEditPoints="1" noAdjustHandles="1" noChangeArrowheads="1" noChangeShapeType="1"/>
          </p:cNvSpPr>
          <p:nvPr/>
        </p:nvSpPr>
        <p:spPr>
          <a:xfrm>
            <a:off x="3022559" y="4788701"/>
            <a:ext cx="2925198" cy="151254"/>
          </a:xfrm>
          <a:prstGeom prst="arc">
            <a:avLst>
              <a:gd name="adj1" fmla="val 16199816"/>
              <a:gd name="adj2" fmla="val 21527032"/>
            </a:avLst>
          </a:prstGeom>
          <a:ln w="57150">
            <a:solidFill>
              <a:srgbClr val="E5E4E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42" name="Free-form: Shape 41">
            <a:extLst>
              <a:ext uri="{FF2B5EF4-FFF2-40B4-BE49-F238E27FC236}">
                <a16:creationId xmlns:a16="http://schemas.microsoft.com/office/drawing/2014/main" id="{CF5AEF63-F118-E47C-BCFF-01C992717E9C}"/>
              </a:ext>
            </a:extLst>
          </p:cNvPr>
          <p:cNvSpPr>
            <a:spLocks noGrp="1" noRot="1" noMove="1" noResize="1" noEditPoints="1" noAdjustHandles="1" noChangeArrowheads="1" noChangeShapeType="1"/>
          </p:cNvSpPr>
          <p:nvPr/>
        </p:nvSpPr>
        <p:spPr>
          <a:xfrm>
            <a:off x="7347071" y="1926992"/>
            <a:ext cx="176168" cy="4961753"/>
          </a:xfrm>
          <a:custGeom>
            <a:avLst/>
            <a:gdLst>
              <a:gd name="connsiteX0" fmla="*/ 16860 w 176168"/>
              <a:gd name="connsiteY0" fmla="*/ 2517373 h 4961753"/>
              <a:gd name="connsiteX1" fmla="*/ 16860 w 176168"/>
              <a:gd name="connsiteY1" fmla="*/ 2937334 h 4961753"/>
              <a:gd name="connsiteX2" fmla="*/ 151084 w 176168"/>
              <a:gd name="connsiteY2" fmla="*/ 2937334 h 4961753"/>
              <a:gd name="connsiteX3" fmla="*/ 151084 w 176168"/>
              <a:gd name="connsiteY3" fmla="*/ 2517373 h 4961753"/>
              <a:gd name="connsiteX4" fmla="*/ 0 w 176168"/>
              <a:gd name="connsiteY4" fmla="*/ 0 h 4961753"/>
              <a:gd name="connsiteX5" fmla="*/ 176168 w 176168"/>
              <a:gd name="connsiteY5" fmla="*/ 0 h 4961753"/>
              <a:gd name="connsiteX6" fmla="*/ 176168 w 176168"/>
              <a:gd name="connsiteY6" fmla="*/ 4961753 h 4961753"/>
              <a:gd name="connsiteX7" fmla="*/ 0 w 176168"/>
              <a:gd name="connsiteY7" fmla="*/ 4961753 h 496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961753">
                <a:moveTo>
                  <a:pt x="16860" y="2517373"/>
                </a:moveTo>
                <a:lnTo>
                  <a:pt x="16860" y="2937334"/>
                </a:lnTo>
                <a:lnTo>
                  <a:pt x="151084" y="2937334"/>
                </a:lnTo>
                <a:lnTo>
                  <a:pt x="151084" y="2517373"/>
                </a:lnTo>
                <a:close/>
                <a:moveTo>
                  <a:pt x="0" y="0"/>
                </a:moveTo>
                <a:lnTo>
                  <a:pt x="176168" y="0"/>
                </a:lnTo>
                <a:lnTo>
                  <a:pt x="176168" y="4961753"/>
                </a:lnTo>
                <a:lnTo>
                  <a:pt x="0" y="4961753"/>
                </a:lnTo>
                <a:close/>
              </a:path>
            </a:pathLst>
          </a:cu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40" name="Free-form: Shape 39">
            <a:extLst>
              <a:ext uri="{FF2B5EF4-FFF2-40B4-BE49-F238E27FC236}">
                <a16:creationId xmlns:a16="http://schemas.microsoft.com/office/drawing/2014/main" id="{F127ADE0-E58C-53A7-CA55-CAB580B370FE}"/>
              </a:ext>
            </a:extLst>
          </p:cNvPr>
          <p:cNvSpPr>
            <a:spLocks noGrp="1" noRot="1" noMove="1" noResize="1" noEditPoints="1" noAdjustHandles="1" noChangeArrowheads="1" noChangeShapeType="1"/>
          </p:cNvSpPr>
          <p:nvPr/>
        </p:nvSpPr>
        <p:spPr>
          <a:xfrm>
            <a:off x="4674851" y="1923629"/>
            <a:ext cx="176168" cy="4961753"/>
          </a:xfrm>
          <a:custGeom>
            <a:avLst/>
            <a:gdLst>
              <a:gd name="connsiteX0" fmla="*/ 19721 w 176168"/>
              <a:gd name="connsiteY0" fmla="*/ 2519907 h 4961753"/>
              <a:gd name="connsiteX1" fmla="*/ 19721 w 176168"/>
              <a:gd name="connsiteY1" fmla="*/ 2941741 h 4961753"/>
              <a:gd name="connsiteX2" fmla="*/ 153945 w 176168"/>
              <a:gd name="connsiteY2" fmla="*/ 2941741 h 4961753"/>
              <a:gd name="connsiteX3" fmla="*/ 153945 w 176168"/>
              <a:gd name="connsiteY3" fmla="*/ 2519907 h 4961753"/>
              <a:gd name="connsiteX4" fmla="*/ 0 w 176168"/>
              <a:gd name="connsiteY4" fmla="*/ 0 h 4961753"/>
              <a:gd name="connsiteX5" fmla="*/ 176168 w 176168"/>
              <a:gd name="connsiteY5" fmla="*/ 0 h 4961753"/>
              <a:gd name="connsiteX6" fmla="*/ 176168 w 176168"/>
              <a:gd name="connsiteY6" fmla="*/ 4961753 h 4961753"/>
              <a:gd name="connsiteX7" fmla="*/ 0 w 176168"/>
              <a:gd name="connsiteY7" fmla="*/ 4961753 h 496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961753">
                <a:moveTo>
                  <a:pt x="19721" y="2519907"/>
                </a:moveTo>
                <a:lnTo>
                  <a:pt x="19721" y="2941741"/>
                </a:lnTo>
                <a:lnTo>
                  <a:pt x="153945" y="2941741"/>
                </a:lnTo>
                <a:lnTo>
                  <a:pt x="153945" y="2519907"/>
                </a:lnTo>
                <a:close/>
                <a:moveTo>
                  <a:pt x="0" y="0"/>
                </a:moveTo>
                <a:lnTo>
                  <a:pt x="176168" y="0"/>
                </a:lnTo>
                <a:lnTo>
                  <a:pt x="176168" y="4961753"/>
                </a:lnTo>
                <a:lnTo>
                  <a:pt x="0" y="4961753"/>
                </a:lnTo>
                <a:close/>
              </a:path>
            </a:pathLst>
          </a:cu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30" name="Rectangle 29">
            <a:extLst>
              <a:ext uri="{FF2B5EF4-FFF2-40B4-BE49-F238E27FC236}">
                <a16:creationId xmlns:a16="http://schemas.microsoft.com/office/drawing/2014/main" id="{8056F731-DBD1-3988-ABB9-5C6E835CF308}"/>
              </a:ext>
            </a:extLst>
          </p:cNvPr>
          <p:cNvSpPr>
            <a:spLocks noGrp="1" noRot="1" noMove="1" noResize="1" noEditPoints="1" noAdjustHandles="1" noChangeArrowheads="1" noChangeShapeType="1"/>
          </p:cNvSpPr>
          <p:nvPr/>
        </p:nvSpPr>
        <p:spPr>
          <a:xfrm>
            <a:off x="4600600" y="1916197"/>
            <a:ext cx="324670" cy="400109"/>
          </a:xfrm>
          <a:prstGeom prst="rect">
            <a:avLst/>
          </a:prstGeom>
          <a:solidFill>
            <a:srgbClr val="E3E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 name="Rectangle 28">
            <a:extLst>
              <a:ext uri="{FF2B5EF4-FFF2-40B4-BE49-F238E27FC236}">
                <a16:creationId xmlns:a16="http://schemas.microsoft.com/office/drawing/2014/main" id="{13177844-B9FC-CFCA-13A7-8F5D7EDD1C9E}"/>
              </a:ext>
            </a:extLst>
          </p:cNvPr>
          <p:cNvSpPr>
            <a:spLocks noGrp="1" noRot="1" noMove="1" noResize="1" noEditPoints="1" noAdjustHandles="1" noChangeArrowheads="1" noChangeShapeType="1"/>
          </p:cNvSpPr>
          <p:nvPr/>
        </p:nvSpPr>
        <p:spPr>
          <a:xfrm>
            <a:off x="7266784" y="1916196"/>
            <a:ext cx="324670" cy="400109"/>
          </a:xfrm>
          <a:prstGeom prst="rect">
            <a:avLst/>
          </a:prstGeom>
          <a:solidFill>
            <a:srgbClr val="E3E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TextBox 19">
            <a:extLst>
              <a:ext uri="{FF2B5EF4-FFF2-40B4-BE49-F238E27FC236}">
                <a16:creationId xmlns:a16="http://schemas.microsoft.com/office/drawing/2014/main" id="{7F0FF2CA-519A-F8A2-C3B2-AFD642B60366}"/>
              </a:ext>
            </a:extLst>
          </p:cNvPr>
          <p:cNvSpPr txBox="1"/>
          <p:nvPr/>
        </p:nvSpPr>
        <p:spPr>
          <a:xfrm>
            <a:off x="6680085" y="1060195"/>
            <a:ext cx="1369910" cy="338554"/>
          </a:xfrm>
          <a:prstGeom prst="rect">
            <a:avLst/>
          </a:prstGeom>
          <a:noFill/>
        </p:spPr>
        <p:txBody>
          <a:bodyPr wrap="square" rtlCol="0">
            <a:spAutoFit/>
          </a:bodyPr>
          <a:lstStyle/>
          <a:p>
            <a:r>
              <a:rPr lang="en-150" sz="1600" dirty="0"/>
              <a:t>● Flexures</a:t>
            </a:r>
          </a:p>
        </p:txBody>
      </p:sp>
      <p:sp>
        <p:nvSpPr>
          <p:cNvPr id="22" name="TextBox 21">
            <a:extLst>
              <a:ext uri="{FF2B5EF4-FFF2-40B4-BE49-F238E27FC236}">
                <a16:creationId xmlns:a16="http://schemas.microsoft.com/office/drawing/2014/main" id="{E9653FD5-8328-5481-4741-05FA4BF7B539}"/>
              </a:ext>
            </a:extLst>
          </p:cNvPr>
          <p:cNvSpPr txBox="1"/>
          <p:nvPr/>
        </p:nvSpPr>
        <p:spPr>
          <a:xfrm>
            <a:off x="9176041" y="201493"/>
            <a:ext cx="1594502" cy="338554"/>
          </a:xfrm>
          <a:prstGeom prst="rect">
            <a:avLst/>
          </a:prstGeom>
          <a:noFill/>
        </p:spPr>
        <p:txBody>
          <a:bodyPr wrap="square" rtlCol="0">
            <a:spAutoFit/>
          </a:bodyPr>
          <a:lstStyle/>
          <a:p>
            <a:r>
              <a:rPr lang="en-150" sz="1600" dirty="0"/>
              <a:t>● Cross beam</a:t>
            </a:r>
          </a:p>
        </p:txBody>
      </p:sp>
      <p:sp>
        <p:nvSpPr>
          <p:cNvPr id="23" name="TextBox 22">
            <a:extLst>
              <a:ext uri="{FF2B5EF4-FFF2-40B4-BE49-F238E27FC236}">
                <a16:creationId xmlns:a16="http://schemas.microsoft.com/office/drawing/2014/main" id="{218BBDB2-1FD5-BFB4-31B2-ADA6582E0702}"/>
              </a:ext>
            </a:extLst>
          </p:cNvPr>
          <p:cNvSpPr txBox="1"/>
          <p:nvPr/>
        </p:nvSpPr>
        <p:spPr>
          <a:xfrm>
            <a:off x="9176041" y="631442"/>
            <a:ext cx="1729950" cy="338554"/>
          </a:xfrm>
          <a:prstGeom prst="rect">
            <a:avLst/>
          </a:prstGeom>
          <a:noFill/>
        </p:spPr>
        <p:txBody>
          <a:bodyPr wrap="square" rtlCol="0">
            <a:spAutoFit/>
          </a:bodyPr>
          <a:lstStyle/>
          <a:p>
            <a:r>
              <a:rPr lang="en-150" sz="1600" dirty="0"/>
              <a:t>● Spring blades</a:t>
            </a:r>
          </a:p>
        </p:txBody>
      </p:sp>
      <p:sp>
        <p:nvSpPr>
          <p:cNvPr id="24" name="TextBox 23">
            <a:extLst>
              <a:ext uri="{FF2B5EF4-FFF2-40B4-BE49-F238E27FC236}">
                <a16:creationId xmlns:a16="http://schemas.microsoft.com/office/drawing/2014/main" id="{9494C9F8-1FA2-A1AF-0BF6-E2CB42353E3A}"/>
              </a:ext>
            </a:extLst>
          </p:cNvPr>
          <p:cNvSpPr txBox="1"/>
          <p:nvPr/>
        </p:nvSpPr>
        <p:spPr>
          <a:xfrm>
            <a:off x="9148590" y="1062012"/>
            <a:ext cx="2173410" cy="338554"/>
          </a:xfrm>
          <a:prstGeom prst="rect">
            <a:avLst/>
          </a:prstGeom>
          <a:noFill/>
        </p:spPr>
        <p:txBody>
          <a:bodyPr wrap="square" rtlCol="0">
            <a:spAutoFit/>
          </a:bodyPr>
          <a:lstStyle/>
          <a:p>
            <a:r>
              <a:rPr lang="en-150" sz="1600" dirty="0"/>
              <a:t>● Intermediate body</a:t>
            </a:r>
          </a:p>
        </p:txBody>
      </p:sp>
      <p:sp>
        <p:nvSpPr>
          <p:cNvPr id="32" name="TextBox 31">
            <a:extLst>
              <a:ext uri="{FF2B5EF4-FFF2-40B4-BE49-F238E27FC236}">
                <a16:creationId xmlns:a16="http://schemas.microsoft.com/office/drawing/2014/main" id="{15AC2DC4-7A2C-8C47-6577-9FCE056E014B}"/>
              </a:ext>
            </a:extLst>
          </p:cNvPr>
          <p:cNvSpPr txBox="1"/>
          <p:nvPr/>
        </p:nvSpPr>
        <p:spPr>
          <a:xfrm>
            <a:off x="6682755" y="632204"/>
            <a:ext cx="1875341" cy="338554"/>
          </a:xfrm>
          <a:prstGeom prst="rect">
            <a:avLst/>
          </a:prstGeom>
          <a:noFill/>
        </p:spPr>
        <p:txBody>
          <a:bodyPr wrap="square" rtlCol="0">
            <a:spAutoFit/>
          </a:bodyPr>
          <a:lstStyle/>
          <a:p>
            <a:r>
              <a:rPr lang="en-150" sz="1600" dirty="0"/>
              <a:t>● Counterweight</a:t>
            </a:r>
          </a:p>
        </p:txBody>
      </p:sp>
      <p:sp>
        <p:nvSpPr>
          <p:cNvPr id="60" name="TextBox 59">
            <a:extLst>
              <a:ext uri="{FF2B5EF4-FFF2-40B4-BE49-F238E27FC236}">
                <a16:creationId xmlns:a16="http://schemas.microsoft.com/office/drawing/2014/main" id="{6AF9817E-A63B-A8E2-C158-DC2D1B48860E}"/>
              </a:ext>
            </a:extLst>
          </p:cNvPr>
          <p:cNvSpPr txBox="1"/>
          <p:nvPr/>
        </p:nvSpPr>
        <p:spPr>
          <a:xfrm>
            <a:off x="6682755" y="201493"/>
            <a:ext cx="2149549" cy="338554"/>
          </a:xfrm>
          <a:prstGeom prst="rect">
            <a:avLst/>
          </a:prstGeom>
          <a:noFill/>
        </p:spPr>
        <p:txBody>
          <a:bodyPr wrap="square" rtlCol="0">
            <a:spAutoFit/>
          </a:bodyPr>
          <a:lstStyle/>
          <a:p>
            <a:r>
              <a:rPr lang="en-150" sz="1600" dirty="0"/>
              <a:t>● Suspension beams</a:t>
            </a:r>
          </a:p>
        </p:txBody>
      </p:sp>
      <p:grpSp>
        <p:nvGrpSpPr>
          <p:cNvPr id="59" name="Group 58">
            <a:extLst>
              <a:ext uri="{FF2B5EF4-FFF2-40B4-BE49-F238E27FC236}">
                <a16:creationId xmlns:a16="http://schemas.microsoft.com/office/drawing/2014/main" id="{CF73931C-D799-27B6-F54B-DAB706EE81F4}"/>
              </a:ext>
            </a:extLst>
          </p:cNvPr>
          <p:cNvGrpSpPr>
            <a:grpSpLocks noGrp="1" noUngrp="1" noRot="1" noMove="1" noResize="1"/>
          </p:cNvGrpSpPr>
          <p:nvPr/>
        </p:nvGrpSpPr>
        <p:grpSpPr>
          <a:xfrm>
            <a:off x="2394968" y="1923629"/>
            <a:ext cx="179276" cy="4961753"/>
            <a:chOff x="3687238" y="1923629"/>
            <a:chExt cx="179276" cy="4961753"/>
          </a:xfrm>
        </p:grpSpPr>
        <p:sp>
          <p:nvSpPr>
            <p:cNvPr id="58" name="Rectangle 57">
              <a:extLst>
                <a:ext uri="{FF2B5EF4-FFF2-40B4-BE49-F238E27FC236}">
                  <a16:creationId xmlns:a16="http://schemas.microsoft.com/office/drawing/2014/main" id="{628377DA-3C66-505C-B301-ADA40AB6D442}"/>
                </a:ext>
              </a:extLst>
            </p:cNvPr>
            <p:cNvSpPr>
              <a:spLocks noGrp="1" noRot="1" noMove="1" noResize="1" noEditPoints="1" noAdjustHandles="1" noChangeArrowheads="1" noChangeShapeType="1"/>
            </p:cNvSpPr>
            <p:nvPr/>
          </p:nvSpPr>
          <p:spPr>
            <a:xfrm>
              <a:off x="3687238" y="4438308"/>
              <a:ext cx="179276" cy="426019"/>
            </a:xfrm>
            <a:prstGeom prst="rect">
              <a:avLst/>
            </a:prstGeom>
            <a:solidFill>
              <a:srgbClr val="13BCCA">
                <a:alpha val="5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7" name="Free-form: Shape 56">
              <a:extLst>
                <a:ext uri="{FF2B5EF4-FFF2-40B4-BE49-F238E27FC236}">
                  <a16:creationId xmlns:a16="http://schemas.microsoft.com/office/drawing/2014/main" id="{7556C0FE-5C9B-D730-9ED2-065597C81C7F}"/>
                </a:ext>
              </a:extLst>
            </p:cNvPr>
            <p:cNvSpPr>
              <a:spLocks noGrp="1" noRot="1" noMove="1" noResize="1" noEditPoints="1" noAdjustHandles="1" noChangeArrowheads="1" noChangeShapeType="1"/>
            </p:cNvSpPr>
            <p:nvPr/>
          </p:nvSpPr>
          <p:spPr>
            <a:xfrm>
              <a:off x="3688769" y="1923629"/>
              <a:ext cx="176168" cy="4961753"/>
            </a:xfrm>
            <a:custGeom>
              <a:avLst/>
              <a:gdLst>
                <a:gd name="connsiteX0" fmla="*/ 0 w 176168"/>
                <a:gd name="connsiteY0" fmla="*/ 2940699 h 4961753"/>
                <a:gd name="connsiteX1" fmla="*/ 176168 w 176168"/>
                <a:gd name="connsiteY1" fmla="*/ 2940699 h 4961753"/>
                <a:gd name="connsiteX2" fmla="*/ 176168 w 176168"/>
                <a:gd name="connsiteY2" fmla="*/ 4961753 h 4961753"/>
                <a:gd name="connsiteX3" fmla="*/ 0 w 176168"/>
                <a:gd name="connsiteY3" fmla="*/ 4961753 h 4961753"/>
                <a:gd name="connsiteX4" fmla="*/ 0 w 176168"/>
                <a:gd name="connsiteY4" fmla="*/ 0 h 4961753"/>
                <a:gd name="connsiteX5" fmla="*/ 176168 w 176168"/>
                <a:gd name="connsiteY5" fmla="*/ 0 h 4961753"/>
                <a:gd name="connsiteX6" fmla="*/ 176168 w 176168"/>
                <a:gd name="connsiteY6" fmla="*/ 2514680 h 4961753"/>
                <a:gd name="connsiteX7" fmla="*/ 0 w 176168"/>
                <a:gd name="connsiteY7" fmla="*/ 2514680 h 496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961753">
                  <a:moveTo>
                    <a:pt x="0" y="2940699"/>
                  </a:moveTo>
                  <a:lnTo>
                    <a:pt x="176168" y="2940699"/>
                  </a:lnTo>
                  <a:lnTo>
                    <a:pt x="176168" y="4961753"/>
                  </a:lnTo>
                  <a:lnTo>
                    <a:pt x="0" y="4961753"/>
                  </a:lnTo>
                  <a:close/>
                  <a:moveTo>
                    <a:pt x="0" y="0"/>
                  </a:moveTo>
                  <a:lnTo>
                    <a:pt x="176168" y="0"/>
                  </a:lnTo>
                  <a:lnTo>
                    <a:pt x="176168" y="2514680"/>
                  </a:lnTo>
                  <a:lnTo>
                    <a:pt x="0" y="2514680"/>
                  </a:lnTo>
                  <a:close/>
                </a:path>
              </a:pathLst>
            </a:cu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grpSp>
      <p:grpSp>
        <p:nvGrpSpPr>
          <p:cNvPr id="54" name="Group 53">
            <a:extLst>
              <a:ext uri="{FF2B5EF4-FFF2-40B4-BE49-F238E27FC236}">
                <a16:creationId xmlns:a16="http://schemas.microsoft.com/office/drawing/2014/main" id="{B11D3125-6AA3-E8F7-9EAD-DED488C67568}"/>
              </a:ext>
            </a:extLst>
          </p:cNvPr>
          <p:cNvGrpSpPr>
            <a:grpSpLocks noGrp="1" noUngrp="1" noRot="1" noMove="1" noResize="1"/>
          </p:cNvGrpSpPr>
          <p:nvPr/>
        </p:nvGrpSpPr>
        <p:grpSpPr>
          <a:xfrm>
            <a:off x="1965435" y="1923631"/>
            <a:ext cx="176169" cy="4961753"/>
            <a:chOff x="3257705" y="1923631"/>
            <a:chExt cx="176169" cy="4961753"/>
          </a:xfrm>
        </p:grpSpPr>
        <p:sp>
          <p:nvSpPr>
            <p:cNvPr id="52" name="Rectangle 51">
              <a:extLst>
                <a:ext uri="{FF2B5EF4-FFF2-40B4-BE49-F238E27FC236}">
                  <a16:creationId xmlns:a16="http://schemas.microsoft.com/office/drawing/2014/main" id="{85D5D9FF-0EDB-C0DF-AF20-CB6367B9C141}"/>
                </a:ext>
              </a:extLst>
            </p:cNvPr>
            <p:cNvSpPr>
              <a:spLocks noGrp="1" noRot="1" noMove="1" noResize="1" noEditPoints="1" noAdjustHandles="1" noChangeArrowheads="1" noChangeShapeType="1"/>
            </p:cNvSpPr>
            <p:nvPr/>
          </p:nvSpPr>
          <p:spPr>
            <a:xfrm>
              <a:off x="3257706" y="4438308"/>
              <a:ext cx="176168" cy="426019"/>
            </a:xfrm>
            <a:prstGeom prst="rect">
              <a:avLst/>
            </a:prstGeom>
            <a:solidFill>
              <a:srgbClr val="13BCCA">
                <a:alpha val="5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3" name="Free-form: Shape 52">
              <a:extLst>
                <a:ext uri="{FF2B5EF4-FFF2-40B4-BE49-F238E27FC236}">
                  <a16:creationId xmlns:a16="http://schemas.microsoft.com/office/drawing/2014/main" id="{B3296DDA-888B-D537-9A48-7D3D1EFF7B62}"/>
                </a:ext>
              </a:extLst>
            </p:cNvPr>
            <p:cNvSpPr>
              <a:spLocks noGrp="1" noRot="1" noMove="1" noResize="1" noEditPoints="1" noAdjustHandles="1" noChangeArrowheads="1" noChangeShapeType="1"/>
            </p:cNvSpPr>
            <p:nvPr/>
          </p:nvSpPr>
          <p:spPr>
            <a:xfrm>
              <a:off x="3257705" y="1923631"/>
              <a:ext cx="176168" cy="4961753"/>
            </a:xfrm>
            <a:custGeom>
              <a:avLst/>
              <a:gdLst>
                <a:gd name="connsiteX0" fmla="*/ 0 w 176168"/>
                <a:gd name="connsiteY0" fmla="*/ 0 h 4961753"/>
                <a:gd name="connsiteX1" fmla="*/ 176168 w 176168"/>
                <a:gd name="connsiteY1" fmla="*/ 0 h 4961753"/>
                <a:gd name="connsiteX2" fmla="*/ 176168 w 176168"/>
                <a:gd name="connsiteY2" fmla="*/ 4961753 h 4961753"/>
                <a:gd name="connsiteX3" fmla="*/ 0 w 176168"/>
                <a:gd name="connsiteY3" fmla="*/ 4961753 h 4961753"/>
                <a:gd name="connsiteX4" fmla="*/ 0 w 176168"/>
                <a:gd name="connsiteY4" fmla="*/ 2940696 h 4961753"/>
                <a:gd name="connsiteX5" fmla="*/ 176167 w 176168"/>
                <a:gd name="connsiteY5" fmla="*/ 2940696 h 4961753"/>
                <a:gd name="connsiteX6" fmla="*/ 176167 w 176168"/>
                <a:gd name="connsiteY6" fmla="*/ 2514677 h 4961753"/>
                <a:gd name="connsiteX7" fmla="*/ 0 w 176168"/>
                <a:gd name="connsiteY7" fmla="*/ 2514677 h 496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961753">
                  <a:moveTo>
                    <a:pt x="0" y="0"/>
                  </a:moveTo>
                  <a:lnTo>
                    <a:pt x="176168" y="0"/>
                  </a:lnTo>
                  <a:lnTo>
                    <a:pt x="176168" y="4961753"/>
                  </a:lnTo>
                  <a:lnTo>
                    <a:pt x="0" y="4961753"/>
                  </a:lnTo>
                  <a:lnTo>
                    <a:pt x="0" y="2940696"/>
                  </a:lnTo>
                  <a:lnTo>
                    <a:pt x="176167" y="2940696"/>
                  </a:lnTo>
                  <a:lnTo>
                    <a:pt x="176167" y="2514677"/>
                  </a:lnTo>
                  <a:lnTo>
                    <a:pt x="0" y="2514677"/>
                  </a:lnTo>
                  <a:close/>
                </a:path>
              </a:pathLst>
            </a:custGeom>
            <a:solidFill>
              <a:srgbClr val="13BCC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grpSp>
      <p:sp>
        <p:nvSpPr>
          <p:cNvPr id="14" name="TextBox 13">
            <a:extLst>
              <a:ext uri="{FF2B5EF4-FFF2-40B4-BE49-F238E27FC236}">
                <a16:creationId xmlns:a16="http://schemas.microsoft.com/office/drawing/2014/main" id="{1EB6066E-1FA9-D4CF-6CFF-BE92BAD84E4B}"/>
              </a:ext>
            </a:extLst>
          </p:cNvPr>
          <p:cNvSpPr txBox="1"/>
          <p:nvPr/>
        </p:nvSpPr>
        <p:spPr>
          <a:xfrm>
            <a:off x="9534361" y="5993378"/>
            <a:ext cx="968877" cy="338554"/>
          </a:xfrm>
          <a:prstGeom prst="rect">
            <a:avLst/>
          </a:prstGeom>
          <a:noFill/>
        </p:spPr>
        <p:txBody>
          <a:bodyPr wrap="square" rtlCol="0">
            <a:spAutoFit/>
          </a:bodyPr>
          <a:lstStyle/>
          <a:p>
            <a:r>
              <a:rPr lang="es-MX" sz="1600" dirty="0"/>
              <a:t>3D-CAD</a:t>
            </a:r>
            <a:endParaRPr lang="en-150" sz="1600" dirty="0"/>
          </a:p>
        </p:txBody>
      </p:sp>
      <p:sp>
        <p:nvSpPr>
          <p:cNvPr id="7" name="Título 1">
            <a:extLst>
              <a:ext uri="{FF2B5EF4-FFF2-40B4-BE49-F238E27FC236}">
                <a16:creationId xmlns:a16="http://schemas.microsoft.com/office/drawing/2014/main" id="{3F64D636-CE24-DD6D-9CE3-42C27EDA248F}"/>
              </a:ext>
            </a:extLst>
          </p:cNvPr>
          <p:cNvSpPr txBox="1">
            <a:spLocks/>
          </p:cNvSpPr>
          <p:nvPr/>
        </p:nvSpPr>
        <p:spPr>
          <a:xfrm>
            <a:off x="948131" y="122483"/>
            <a:ext cx="5147869" cy="13233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Hardware configuration</a:t>
            </a:r>
          </a:p>
        </p:txBody>
      </p:sp>
      <p:pic>
        <p:nvPicPr>
          <p:cNvPr id="37" name="Picture 36">
            <a:extLst>
              <a:ext uri="{FF2B5EF4-FFF2-40B4-BE49-F238E27FC236}">
                <a16:creationId xmlns:a16="http://schemas.microsoft.com/office/drawing/2014/main" id="{49E503EB-9207-471B-491B-5F9CE79F738F}"/>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8715600" y="3765893"/>
            <a:ext cx="2608070" cy="1966128"/>
          </a:xfrm>
          <a:prstGeom prst="rect">
            <a:avLst/>
          </a:prstGeom>
        </p:spPr>
      </p:pic>
      <p:sp>
        <p:nvSpPr>
          <p:cNvPr id="6" name="TextBox 5">
            <a:extLst>
              <a:ext uri="{FF2B5EF4-FFF2-40B4-BE49-F238E27FC236}">
                <a16:creationId xmlns:a16="http://schemas.microsoft.com/office/drawing/2014/main" id="{3321FCCF-0249-2A05-2FE7-D11CECC39AC3}"/>
              </a:ext>
            </a:extLst>
          </p:cNvPr>
          <p:cNvSpPr txBox="1"/>
          <p:nvPr/>
        </p:nvSpPr>
        <p:spPr>
          <a:xfrm>
            <a:off x="9193066" y="1537545"/>
            <a:ext cx="1875341" cy="338554"/>
          </a:xfrm>
          <a:prstGeom prst="rect">
            <a:avLst/>
          </a:prstGeom>
          <a:noFill/>
        </p:spPr>
        <p:txBody>
          <a:bodyPr wrap="square" rtlCol="0">
            <a:spAutoFit/>
          </a:bodyPr>
          <a:lstStyle/>
          <a:p>
            <a:r>
              <a:rPr lang="en-150" sz="1600" dirty="0"/>
              <a:t>● C</a:t>
            </a:r>
            <a:r>
              <a:rPr lang="es-MX" sz="1600" dirty="0" err="1"/>
              <a:t>ross</a:t>
            </a:r>
            <a:r>
              <a:rPr lang="es-MX" sz="1600" dirty="0"/>
              <a:t> </a:t>
            </a:r>
            <a:r>
              <a:rPr lang="es-MX" sz="1600" dirty="0" err="1"/>
              <a:t>beam</a:t>
            </a:r>
            <a:endParaRPr lang="en-150" sz="1600" dirty="0"/>
          </a:p>
        </p:txBody>
      </p:sp>
      <p:sp>
        <p:nvSpPr>
          <p:cNvPr id="11" name="TextBox 10">
            <a:extLst>
              <a:ext uri="{FF2B5EF4-FFF2-40B4-BE49-F238E27FC236}">
                <a16:creationId xmlns:a16="http://schemas.microsoft.com/office/drawing/2014/main" id="{D39E40FB-DA9B-B2F0-9DEC-AEB38C86F47A}"/>
              </a:ext>
            </a:extLst>
          </p:cNvPr>
          <p:cNvSpPr txBox="1"/>
          <p:nvPr/>
        </p:nvSpPr>
        <p:spPr>
          <a:xfrm>
            <a:off x="9215223" y="1969322"/>
            <a:ext cx="1875341" cy="338554"/>
          </a:xfrm>
          <a:prstGeom prst="rect">
            <a:avLst/>
          </a:prstGeom>
          <a:noFill/>
        </p:spPr>
        <p:txBody>
          <a:bodyPr wrap="square" rtlCol="0">
            <a:spAutoFit/>
          </a:bodyPr>
          <a:lstStyle/>
          <a:p>
            <a:r>
              <a:rPr lang="en-150" sz="1600" dirty="0"/>
              <a:t>● </a:t>
            </a:r>
            <a:r>
              <a:rPr lang="es-MX" sz="1600" dirty="0" err="1"/>
              <a:t>Flexure</a:t>
            </a:r>
            <a:endParaRPr lang="en-150" sz="1600" dirty="0"/>
          </a:p>
        </p:txBody>
      </p:sp>
      <p:sp>
        <p:nvSpPr>
          <p:cNvPr id="15" name="TextBox 14">
            <a:extLst>
              <a:ext uri="{FF2B5EF4-FFF2-40B4-BE49-F238E27FC236}">
                <a16:creationId xmlns:a16="http://schemas.microsoft.com/office/drawing/2014/main" id="{A6D1274E-28ED-3892-7FB2-78D5DDD7AF3F}"/>
              </a:ext>
            </a:extLst>
          </p:cNvPr>
          <p:cNvSpPr txBox="1"/>
          <p:nvPr/>
        </p:nvSpPr>
        <p:spPr>
          <a:xfrm>
            <a:off x="9168826" y="2395607"/>
            <a:ext cx="2372419" cy="338554"/>
          </a:xfrm>
          <a:prstGeom prst="rect">
            <a:avLst/>
          </a:prstGeom>
          <a:noFill/>
        </p:spPr>
        <p:txBody>
          <a:bodyPr wrap="square" rtlCol="0">
            <a:spAutoFit/>
          </a:bodyPr>
          <a:lstStyle/>
          <a:p>
            <a:r>
              <a:rPr lang="en-150" sz="1600" dirty="0"/>
              <a:t>● </a:t>
            </a:r>
            <a:r>
              <a:rPr lang="es-MX" sz="1600" dirty="0" err="1"/>
              <a:t>Suspension</a:t>
            </a:r>
            <a:r>
              <a:rPr lang="es-MX" sz="1600" dirty="0"/>
              <a:t> </a:t>
            </a:r>
            <a:r>
              <a:rPr lang="es-MX" sz="1600" dirty="0" err="1"/>
              <a:t>beam</a:t>
            </a:r>
            <a:endParaRPr lang="en-150" sz="1600" dirty="0"/>
          </a:p>
        </p:txBody>
      </p:sp>
      <p:sp>
        <p:nvSpPr>
          <p:cNvPr id="18" name="Rectangle 17">
            <a:extLst>
              <a:ext uri="{FF2B5EF4-FFF2-40B4-BE49-F238E27FC236}">
                <a16:creationId xmlns:a16="http://schemas.microsoft.com/office/drawing/2014/main" id="{AA9A35AA-D3D8-826A-2779-2B62D3B0B11E}"/>
              </a:ext>
            </a:extLst>
          </p:cNvPr>
          <p:cNvSpPr/>
          <p:nvPr/>
        </p:nvSpPr>
        <p:spPr>
          <a:xfrm>
            <a:off x="5752662" y="4293096"/>
            <a:ext cx="692765" cy="14401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8" name="TextBox 37">
            <a:extLst>
              <a:ext uri="{FF2B5EF4-FFF2-40B4-BE49-F238E27FC236}">
                <a16:creationId xmlns:a16="http://schemas.microsoft.com/office/drawing/2014/main" id="{929BC64E-A2B5-0FAA-7778-830E1416C8D2}"/>
              </a:ext>
            </a:extLst>
          </p:cNvPr>
          <p:cNvSpPr txBox="1"/>
          <p:nvPr/>
        </p:nvSpPr>
        <p:spPr>
          <a:xfrm>
            <a:off x="9208275" y="2819668"/>
            <a:ext cx="1875341" cy="338554"/>
          </a:xfrm>
          <a:prstGeom prst="rect">
            <a:avLst/>
          </a:prstGeom>
          <a:noFill/>
        </p:spPr>
        <p:txBody>
          <a:bodyPr wrap="square" rtlCol="0">
            <a:spAutoFit/>
          </a:bodyPr>
          <a:lstStyle/>
          <a:p>
            <a:r>
              <a:rPr lang="en-150" sz="1600" dirty="0"/>
              <a:t>● Counterweight</a:t>
            </a:r>
          </a:p>
        </p:txBody>
      </p:sp>
      <p:sp>
        <p:nvSpPr>
          <p:cNvPr id="21" name="Free-form: Shape 20">
            <a:extLst>
              <a:ext uri="{FF2B5EF4-FFF2-40B4-BE49-F238E27FC236}">
                <a16:creationId xmlns:a16="http://schemas.microsoft.com/office/drawing/2014/main" id="{425E6197-2496-ABF3-B32E-73C3BD7BBE74}"/>
              </a:ext>
            </a:extLst>
          </p:cNvPr>
          <p:cNvSpPr/>
          <p:nvPr/>
        </p:nvSpPr>
        <p:spPr>
          <a:xfrm>
            <a:off x="6046519" y="4444022"/>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
        <p:nvSpPr>
          <p:cNvPr id="62" name="Rectangle 61">
            <a:extLst>
              <a:ext uri="{FF2B5EF4-FFF2-40B4-BE49-F238E27FC236}">
                <a16:creationId xmlns:a16="http://schemas.microsoft.com/office/drawing/2014/main" id="{7AFBDB2A-F2A9-01D7-7000-0BA6C686ED63}"/>
              </a:ext>
            </a:extLst>
          </p:cNvPr>
          <p:cNvSpPr/>
          <p:nvPr/>
        </p:nvSpPr>
        <p:spPr>
          <a:xfrm>
            <a:off x="2619578" y="4766563"/>
            <a:ext cx="107126" cy="45719"/>
          </a:xfrm>
          <a:prstGeom prst="rect">
            <a:avLst/>
          </a:prstGeom>
          <a:solidFill>
            <a:srgbClr val="E5E4E3"/>
          </a:solidFill>
          <a:ln w="12700">
            <a:solidFill>
              <a:srgbClr val="E5E4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3" name="Rectangle 62">
            <a:extLst>
              <a:ext uri="{FF2B5EF4-FFF2-40B4-BE49-F238E27FC236}">
                <a16:creationId xmlns:a16="http://schemas.microsoft.com/office/drawing/2014/main" id="{42E96523-4F79-2D9B-1D2B-50E75A467E5D}"/>
              </a:ext>
            </a:extLst>
          </p:cNvPr>
          <p:cNvSpPr/>
          <p:nvPr/>
        </p:nvSpPr>
        <p:spPr>
          <a:xfrm>
            <a:off x="1791758" y="4766563"/>
            <a:ext cx="107126" cy="45719"/>
          </a:xfrm>
          <a:prstGeom prst="rect">
            <a:avLst/>
          </a:prstGeom>
          <a:solidFill>
            <a:srgbClr val="E5E4E3"/>
          </a:solidFill>
          <a:ln w="12700">
            <a:solidFill>
              <a:srgbClr val="E5E4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69" name="Group 68">
            <a:extLst>
              <a:ext uri="{FF2B5EF4-FFF2-40B4-BE49-F238E27FC236}">
                <a16:creationId xmlns:a16="http://schemas.microsoft.com/office/drawing/2014/main" id="{64480AF2-819F-B9B7-9DE7-888297646AB9}"/>
              </a:ext>
            </a:extLst>
          </p:cNvPr>
          <p:cNvGrpSpPr/>
          <p:nvPr/>
        </p:nvGrpSpPr>
        <p:grpSpPr>
          <a:xfrm>
            <a:off x="6018096" y="-44064"/>
            <a:ext cx="154234" cy="5657636"/>
            <a:chOff x="6018096" y="-44064"/>
            <a:chExt cx="154234" cy="5657636"/>
          </a:xfrm>
        </p:grpSpPr>
        <p:grpSp>
          <p:nvGrpSpPr>
            <p:cNvPr id="36" name="Group 35">
              <a:extLst>
                <a:ext uri="{FF2B5EF4-FFF2-40B4-BE49-F238E27FC236}">
                  <a16:creationId xmlns:a16="http://schemas.microsoft.com/office/drawing/2014/main" id="{1901106C-1C66-AD1C-487A-87DB35A4AD81}"/>
                </a:ext>
              </a:extLst>
            </p:cNvPr>
            <p:cNvGrpSpPr/>
            <p:nvPr/>
          </p:nvGrpSpPr>
          <p:grpSpPr>
            <a:xfrm>
              <a:off x="6018096" y="-44064"/>
              <a:ext cx="154234" cy="5657636"/>
              <a:chOff x="6013291" y="-337972"/>
              <a:chExt cx="176400" cy="6772664"/>
            </a:xfrm>
          </p:grpSpPr>
          <p:sp>
            <p:nvSpPr>
              <p:cNvPr id="26" name="Free-form: Shape 25">
                <a:extLst>
                  <a:ext uri="{FF2B5EF4-FFF2-40B4-BE49-F238E27FC236}">
                    <a16:creationId xmlns:a16="http://schemas.microsoft.com/office/drawing/2014/main" id="{CAB4EE02-9264-AA2D-1E28-2946E9AD3470}"/>
                  </a:ext>
                </a:extLst>
              </p:cNvPr>
              <p:cNvSpPr/>
              <p:nvPr/>
            </p:nvSpPr>
            <p:spPr>
              <a:xfrm>
                <a:off x="6013291" y="-337972"/>
                <a:ext cx="176168" cy="5687639"/>
              </a:xfrm>
              <a:custGeom>
                <a:avLst/>
                <a:gdLst>
                  <a:gd name="connsiteX0" fmla="*/ 24752 w 176168"/>
                  <a:gd name="connsiteY0" fmla="*/ 3935149 h 4344324"/>
                  <a:gd name="connsiteX1" fmla="*/ 24752 w 176168"/>
                  <a:gd name="connsiteY1" fmla="*/ 4269595 h 4344324"/>
                  <a:gd name="connsiteX2" fmla="*/ 152733 w 176168"/>
                  <a:gd name="connsiteY2" fmla="*/ 4269595 h 4344324"/>
                  <a:gd name="connsiteX3" fmla="*/ 152733 w 176168"/>
                  <a:gd name="connsiteY3" fmla="*/ 3935149 h 4344324"/>
                  <a:gd name="connsiteX4" fmla="*/ 0 w 176168"/>
                  <a:gd name="connsiteY4" fmla="*/ 0 h 4344324"/>
                  <a:gd name="connsiteX5" fmla="*/ 176168 w 176168"/>
                  <a:gd name="connsiteY5" fmla="*/ 0 h 4344324"/>
                  <a:gd name="connsiteX6" fmla="*/ 176168 w 176168"/>
                  <a:gd name="connsiteY6" fmla="*/ 4344324 h 4344324"/>
                  <a:gd name="connsiteX7" fmla="*/ 0 w 176168"/>
                  <a:gd name="connsiteY7" fmla="*/ 4344324 h 43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168" h="4344324">
                    <a:moveTo>
                      <a:pt x="24752" y="3935149"/>
                    </a:moveTo>
                    <a:lnTo>
                      <a:pt x="24752" y="4269595"/>
                    </a:lnTo>
                    <a:lnTo>
                      <a:pt x="152733" y="4269595"/>
                    </a:lnTo>
                    <a:lnTo>
                      <a:pt x="152733" y="3935149"/>
                    </a:lnTo>
                    <a:close/>
                    <a:moveTo>
                      <a:pt x="0" y="0"/>
                    </a:moveTo>
                    <a:lnTo>
                      <a:pt x="176168" y="0"/>
                    </a:lnTo>
                    <a:lnTo>
                      <a:pt x="176168" y="4344324"/>
                    </a:lnTo>
                    <a:lnTo>
                      <a:pt x="0" y="4344324"/>
                    </a:lnTo>
                    <a:close/>
                  </a:path>
                </a:pathLst>
              </a:custGeom>
              <a:solidFill>
                <a:srgbClr val="4975B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a:p>
            </p:txBody>
          </p:sp>
          <p:sp>
            <p:nvSpPr>
              <p:cNvPr id="33" name="Rectangle 32">
                <a:extLst>
                  <a:ext uri="{FF2B5EF4-FFF2-40B4-BE49-F238E27FC236}">
                    <a16:creationId xmlns:a16="http://schemas.microsoft.com/office/drawing/2014/main" id="{40FE60ED-4B93-7508-5E8A-DBCA106B9C8A}"/>
                  </a:ext>
                </a:extLst>
              </p:cNvPr>
              <p:cNvSpPr>
                <a:spLocks/>
              </p:cNvSpPr>
              <p:nvPr/>
            </p:nvSpPr>
            <p:spPr>
              <a:xfrm>
                <a:off x="6013291" y="5315663"/>
                <a:ext cx="176400" cy="1119029"/>
              </a:xfrm>
              <a:prstGeom prst="rect">
                <a:avLst/>
              </a:prstGeom>
              <a:solidFill>
                <a:srgbClr val="4975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7" name="Rectangle 66">
              <a:extLst>
                <a:ext uri="{FF2B5EF4-FFF2-40B4-BE49-F238E27FC236}">
                  <a16:creationId xmlns:a16="http://schemas.microsoft.com/office/drawing/2014/main" id="{E5E9343B-F681-1F55-349F-2F9078AB4A7F}"/>
                </a:ext>
              </a:extLst>
            </p:cNvPr>
            <p:cNvSpPr/>
            <p:nvPr/>
          </p:nvSpPr>
          <p:spPr>
            <a:xfrm>
              <a:off x="6018679" y="4230335"/>
              <a:ext cx="153448" cy="426019"/>
            </a:xfrm>
            <a:prstGeom prst="rect">
              <a:avLst/>
            </a:prstGeom>
            <a:solidFill>
              <a:srgbClr val="4975B2">
                <a:alpha val="5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28" name="Rectangle 27">
            <a:extLst>
              <a:ext uri="{FF2B5EF4-FFF2-40B4-BE49-F238E27FC236}">
                <a16:creationId xmlns:a16="http://schemas.microsoft.com/office/drawing/2014/main" id="{10686601-7247-BAD6-E471-AFA311D941E6}"/>
              </a:ext>
            </a:extLst>
          </p:cNvPr>
          <p:cNvSpPr>
            <a:spLocks/>
          </p:cNvSpPr>
          <p:nvPr/>
        </p:nvSpPr>
        <p:spPr>
          <a:xfrm>
            <a:off x="2322248" y="1902565"/>
            <a:ext cx="324670" cy="400109"/>
          </a:xfrm>
          <a:prstGeom prst="rect">
            <a:avLst/>
          </a:prstGeom>
          <a:solidFill>
            <a:srgbClr val="E3E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7" name="Rectangle 26">
            <a:extLst>
              <a:ext uri="{FF2B5EF4-FFF2-40B4-BE49-F238E27FC236}">
                <a16:creationId xmlns:a16="http://schemas.microsoft.com/office/drawing/2014/main" id="{7AC91475-4075-1016-38E3-01FFAB40763E}"/>
              </a:ext>
            </a:extLst>
          </p:cNvPr>
          <p:cNvSpPr>
            <a:spLocks/>
          </p:cNvSpPr>
          <p:nvPr/>
        </p:nvSpPr>
        <p:spPr>
          <a:xfrm>
            <a:off x="1891183" y="1902565"/>
            <a:ext cx="324670" cy="400109"/>
          </a:xfrm>
          <a:prstGeom prst="rect">
            <a:avLst/>
          </a:prstGeom>
          <a:solidFill>
            <a:srgbClr val="E3E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8" name="Rectangle 67">
            <a:extLst>
              <a:ext uri="{FF2B5EF4-FFF2-40B4-BE49-F238E27FC236}">
                <a16:creationId xmlns:a16="http://schemas.microsoft.com/office/drawing/2014/main" id="{A804A41D-F79C-F1AD-F33C-13485B19267B}"/>
              </a:ext>
            </a:extLst>
          </p:cNvPr>
          <p:cNvSpPr/>
          <p:nvPr/>
        </p:nvSpPr>
        <p:spPr>
          <a:xfrm>
            <a:off x="2180934" y="5505372"/>
            <a:ext cx="173445" cy="400109"/>
          </a:xfrm>
          <a:prstGeom prst="rect">
            <a:avLst/>
          </a:prstGeom>
          <a:solidFill>
            <a:srgbClr val="E3E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9" name="Rectangle 38">
            <a:extLst>
              <a:ext uri="{FF2B5EF4-FFF2-40B4-BE49-F238E27FC236}">
                <a16:creationId xmlns:a16="http://schemas.microsoft.com/office/drawing/2014/main" id="{2392DDC1-303B-029E-AC66-1B382AC5604B}"/>
              </a:ext>
            </a:extLst>
          </p:cNvPr>
          <p:cNvSpPr/>
          <p:nvPr/>
        </p:nvSpPr>
        <p:spPr>
          <a:xfrm>
            <a:off x="5935040" y="5502424"/>
            <a:ext cx="324670" cy="400109"/>
          </a:xfrm>
          <a:prstGeom prst="rect">
            <a:avLst/>
          </a:prstGeom>
          <a:solidFill>
            <a:srgbClr val="E3E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0" name="Rectangle 69">
            <a:extLst>
              <a:ext uri="{FF2B5EF4-FFF2-40B4-BE49-F238E27FC236}">
                <a16:creationId xmlns:a16="http://schemas.microsoft.com/office/drawing/2014/main" id="{6F805CE0-16E5-8BD6-B562-F69FC2DA129E}"/>
              </a:ext>
            </a:extLst>
          </p:cNvPr>
          <p:cNvSpPr/>
          <p:nvPr/>
        </p:nvSpPr>
        <p:spPr>
          <a:xfrm>
            <a:off x="2221403" y="4258734"/>
            <a:ext cx="99707" cy="13714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1" name="Free-form: Shape 70">
            <a:extLst>
              <a:ext uri="{FF2B5EF4-FFF2-40B4-BE49-F238E27FC236}">
                <a16:creationId xmlns:a16="http://schemas.microsoft.com/office/drawing/2014/main" id="{40A6CF38-1BD2-ED46-B4AA-8401325FB65E}"/>
              </a:ext>
            </a:extLst>
          </p:cNvPr>
          <p:cNvSpPr/>
          <p:nvPr/>
        </p:nvSpPr>
        <p:spPr>
          <a:xfrm>
            <a:off x="2219768" y="4397648"/>
            <a:ext cx="98961" cy="180020"/>
          </a:xfrm>
          <a:custGeom>
            <a:avLst/>
            <a:gdLst>
              <a:gd name="connsiteX0" fmla="*/ 0 w 395844"/>
              <a:gd name="connsiteY0" fmla="*/ 0 h 720080"/>
              <a:gd name="connsiteX1" fmla="*/ 197922 w 395844"/>
              <a:gd name="connsiteY1" fmla="*/ 0 h 720080"/>
              <a:gd name="connsiteX2" fmla="*/ 395844 w 395844"/>
              <a:gd name="connsiteY2" fmla="*/ 0 h 720080"/>
              <a:gd name="connsiteX3" fmla="*/ 395844 w 395844"/>
              <a:gd name="connsiteY3" fmla="*/ 64857 h 720080"/>
              <a:gd name="connsiteX4" fmla="*/ 313661 w 395844"/>
              <a:gd name="connsiteY4" fmla="*/ 64857 h 720080"/>
              <a:gd name="connsiteX5" fmla="*/ 252168 w 395844"/>
              <a:gd name="connsiteY5" fmla="*/ 126350 h 720080"/>
              <a:gd name="connsiteX6" fmla="*/ 252168 w 395844"/>
              <a:gd name="connsiteY6" fmla="*/ 593729 h 720080"/>
              <a:gd name="connsiteX7" fmla="*/ 313661 w 395844"/>
              <a:gd name="connsiteY7" fmla="*/ 655222 h 720080"/>
              <a:gd name="connsiteX8" fmla="*/ 395844 w 395844"/>
              <a:gd name="connsiteY8" fmla="*/ 655222 h 720080"/>
              <a:gd name="connsiteX9" fmla="*/ 395844 w 395844"/>
              <a:gd name="connsiteY9" fmla="*/ 720080 h 720080"/>
              <a:gd name="connsiteX10" fmla="*/ 197922 w 395844"/>
              <a:gd name="connsiteY10" fmla="*/ 720080 h 720080"/>
              <a:gd name="connsiteX11" fmla="*/ 0 w 395844"/>
              <a:gd name="connsiteY11" fmla="*/ 720080 h 720080"/>
              <a:gd name="connsiteX12" fmla="*/ 0 w 395844"/>
              <a:gd name="connsiteY12" fmla="*/ 655222 h 720080"/>
              <a:gd name="connsiteX13" fmla="*/ 82183 w 395844"/>
              <a:gd name="connsiteY13" fmla="*/ 655222 h 720080"/>
              <a:gd name="connsiteX14" fmla="*/ 143676 w 395844"/>
              <a:gd name="connsiteY14" fmla="*/ 593729 h 720080"/>
              <a:gd name="connsiteX15" fmla="*/ 143676 w 395844"/>
              <a:gd name="connsiteY15" fmla="*/ 126350 h 720080"/>
              <a:gd name="connsiteX16" fmla="*/ 82183 w 395844"/>
              <a:gd name="connsiteY16" fmla="*/ 64857 h 720080"/>
              <a:gd name="connsiteX17" fmla="*/ 0 w 395844"/>
              <a:gd name="connsiteY17" fmla="*/ 64857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844" h="720080">
                <a:moveTo>
                  <a:pt x="0" y="0"/>
                </a:moveTo>
                <a:lnTo>
                  <a:pt x="197922" y="0"/>
                </a:lnTo>
                <a:lnTo>
                  <a:pt x="395844" y="0"/>
                </a:lnTo>
                <a:lnTo>
                  <a:pt x="395844" y="64857"/>
                </a:lnTo>
                <a:lnTo>
                  <a:pt x="313661" y="64857"/>
                </a:lnTo>
                <a:cubicBezTo>
                  <a:pt x="279699" y="64857"/>
                  <a:pt x="252168" y="92388"/>
                  <a:pt x="252168" y="126350"/>
                </a:cubicBezTo>
                <a:lnTo>
                  <a:pt x="252168" y="593729"/>
                </a:lnTo>
                <a:cubicBezTo>
                  <a:pt x="252168" y="627691"/>
                  <a:pt x="279699" y="655222"/>
                  <a:pt x="313661" y="655222"/>
                </a:cubicBezTo>
                <a:lnTo>
                  <a:pt x="395844" y="655222"/>
                </a:lnTo>
                <a:lnTo>
                  <a:pt x="395844" y="720080"/>
                </a:lnTo>
                <a:lnTo>
                  <a:pt x="197922" y="720080"/>
                </a:lnTo>
                <a:lnTo>
                  <a:pt x="0" y="720080"/>
                </a:lnTo>
                <a:lnTo>
                  <a:pt x="0" y="655222"/>
                </a:lnTo>
                <a:lnTo>
                  <a:pt x="82183" y="655222"/>
                </a:lnTo>
                <a:cubicBezTo>
                  <a:pt x="116145" y="655222"/>
                  <a:pt x="143676" y="627691"/>
                  <a:pt x="143676" y="593729"/>
                </a:cubicBezTo>
                <a:lnTo>
                  <a:pt x="143676" y="126350"/>
                </a:lnTo>
                <a:cubicBezTo>
                  <a:pt x="143676" y="92388"/>
                  <a:pt x="116145" y="64857"/>
                  <a:pt x="82183" y="64857"/>
                </a:cubicBezTo>
                <a:lnTo>
                  <a:pt x="0" y="64857"/>
                </a:lnTo>
                <a:close/>
              </a:path>
            </a:pathLst>
          </a:cu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s-MX" dirty="0"/>
          </a:p>
        </p:txBody>
      </p:sp>
    </p:spTree>
    <p:extLst>
      <p:ext uri="{BB962C8B-B14F-4D97-AF65-F5344CB8AC3E}">
        <p14:creationId xmlns:p14="http://schemas.microsoft.com/office/powerpoint/2010/main" val="2221456855"/>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par>
                                <p:cTn id="68" presetID="10" presetClass="entr" presetSubtype="0"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fade">
                                      <p:cBhvr>
                                        <p:cTn id="73" dur="500"/>
                                        <p:tgtEl>
                                          <p:spTgt spid="6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500"/>
                                        <p:tgtEl>
                                          <p:spTgt spid="6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10" presetClass="entr" presetSubtype="0" fill="hold" nodeType="with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fade">
                                      <p:cBhvr>
                                        <p:cTn id="84" dur="500"/>
                                        <p:tgtEl>
                                          <p:spTgt spid="61"/>
                                        </p:tgtEl>
                                      </p:cBhvr>
                                    </p:animEffect>
                                  </p:childTnLst>
                                </p:cTn>
                              </p:par>
                              <p:par>
                                <p:cTn id="85" presetID="10" presetClass="entr" presetSubtype="0" fill="hold" nodeType="with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fade">
                                      <p:cBhvr>
                                        <p:cTn id="87" dur="500"/>
                                        <p:tgtEl>
                                          <p:spTgt spid="7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fade">
                                      <p:cBhvr>
                                        <p:cTn id="92" dur="500"/>
                                        <p:tgtEl>
                                          <p:spTgt spid="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500"/>
                                        <p:tgtEl>
                                          <p:spTgt spid="1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70"/>
                                        </p:tgtEl>
                                        <p:attrNameLst>
                                          <p:attrName>style.visibility</p:attrName>
                                        </p:attrNameLst>
                                      </p:cBhvr>
                                      <p:to>
                                        <p:strVal val="visible"/>
                                      </p:to>
                                    </p:set>
                                    <p:animEffect transition="in" filter="fade">
                                      <p:cBhvr>
                                        <p:cTn id="98" dur="500"/>
                                        <p:tgtEl>
                                          <p:spTgt spid="70"/>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500"/>
                                        <p:tgtEl>
                                          <p:spTgt spid="1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500"/>
                                        <p:tgtEl>
                                          <p:spTgt spid="2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fade">
                                      <p:cBhvr>
                                        <p:cTn id="114" dur="500"/>
                                        <p:tgtEl>
                                          <p:spTgt spid="15"/>
                                        </p:tgtEl>
                                      </p:cBhvr>
                                    </p:animEffect>
                                  </p:childTnLst>
                                </p:cTn>
                              </p:par>
                              <p:par>
                                <p:cTn id="115" presetID="10" presetClass="entr" presetSubtype="0" fill="hold" nodeType="withEffect">
                                  <p:stCondLst>
                                    <p:cond delay="0"/>
                                  </p:stCondLst>
                                  <p:childTnLst>
                                    <p:set>
                                      <p:cBhvr>
                                        <p:cTn id="116" dur="1" fill="hold">
                                          <p:stCondLst>
                                            <p:cond delay="0"/>
                                          </p:stCondLst>
                                        </p:cTn>
                                        <p:tgtEl>
                                          <p:spTgt spid="64"/>
                                        </p:tgtEl>
                                        <p:attrNameLst>
                                          <p:attrName>style.visibility</p:attrName>
                                        </p:attrNameLst>
                                      </p:cBhvr>
                                      <p:to>
                                        <p:strVal val="visible"/>
                                      </p:to>
                                    </p:set>
                                    <p:animEffect transition="in" filter="fade">
                                      <p:cBhvr>
                                        <p:cTn id="117" dur="500"/>
                                        <p:tgtEl>
                                          <p:spTgt spid="64"/>
                                        </p:tgtEl>
                                      </p:cBhvr>
                                    </p:animEffect>
                                  </p:childTnLst>
                                </p:cTn>
                              </p:par>
                              <p:par>
                                <p:cTn id="118" presetID="10" presetClass="entr" presetSubtype="0" fill="hold"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fade">
                                      <p:cBhvr>
                                        <p:cTn id="120" dur="500"/>
                                        <p:tgtEl>
                                          <p:spTgt spid="69"/>
                                        </p:tgtEl>
                                      </p:cBhvr>
                                    </p:animEffect>
                                  </p:childTnLst>
                                </p:cTn>
                              </p:par>
                              <p:par>
                                <p:cTn id="121" presetID="10" presetClass="exit" presetSubtype="0" fill="hold" grpId="0" nodeType="withEffect">
                                  <p:stCondLst>
                                    <p:cond delay="0"/>
                                  </p:stCondLst>
                                  <p:childTnLst>
                                    <p:animEffect transition="out" filter="fade">
                                      <p:cBhvr>
                                        <p:cTn id="122" dur="500"/>
                                        <p:tgtEl>
                                          <p:spTgt spid="7"/>
                                        </p:tgtEl>
                                      </p:cBhvr>
                                    </p:animEffect>
                                    <p:set>
                                      <p:cBhvr>
                                        <p:cTn id="123" dur="1" fill="hold">
                                          <p:stCondLst>
                                            <p:cond delay="499"/>
                                          </p:stCondLst>
                                        </p:cTn>
                                        <p:tgtEl>
                                          <p:spTgt spid="7"/>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38"/>
                                        </p:tgtEl>
                                        <p:attrNameLst>
                                          <p:attrName>style.visibility</p:attrName>
                                        </p:attrNameLst>
                                      </p:cBhvr>
                                      <p:to>
                                        <p:strVal val="visible"/>
                                      </p:to>
                                    </p:set>
                                    <p:animEffect transition="in" filter="fade">
                                      <p:cBhvr>
                                        <p:cTn id="128" dur="500"/>
                                        <p:tgtEl>
                                          <p:spTgt spid="38"/>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fade">
                                      <p:cBhvr>
                                        <p:cTn id="131" dur="500"/>
                                        <p:tgtEl>
                                          <p:spTgt spid="39"/>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68"/>
                                        </p:tgtEl>
                                        <p:attrNameLst>
                                          <p:attrName>style.visibility</p:attrName>
                                        </p:attrNameLst>
                                      </p:cBhvr>
                                      <p:to>
                                        <p:strVal val="visible"/>
                                      </p:to>
                                    </p:set>
                                    <p:animEffect transition="in" filter="fade">
                                      <p:cBhvr>
                                        <p:cTn id="13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0" grpId="0" animBg="1"/>
      <p:bldP spid="5" grpId="0" animBg="1"/>
      <p:bldP spid="12" grpId="0" animBg="1"/>
      <p:bldP spid="8" grpId="0" animBg="1"/>
      <p:bldP spid="17" grpId="0" animBg="1"/>
      <p:bldP spid="19" grpId="0" animBg="1"/>
      <p:bldP spid="30" grpId="0" animBg="1"/>
      <p:bldP spid="29" grpId="0" animBg="1"/>
      <p:bldP spid="20" grpId="0"/>
      <p:bldP spid="22" grpId="0"/>
      <p:bldP spid="23" grpId="0"/>
      <p:bldP spid="24" grpId="0"/>
      <p:bldP spid="32" grpId="0"/>
      <p:bldP spid="7" grpId="0"/>
      <p:bldP spid="6" grpId="0"/>
      <p:bldP spid="11" grpId="0"/>
      <p:bldP spid="15" grpId="0"/>
      <p:bldP spid="18" grpId="0" animBg="1"/>
      <p:bldP spid="38" grpId="0"/>
      <p:bldP spid="21" grpId="0" animBg="1"/>
      <p:bldP spid="62" grpId="0" animBg="1"/>
      <p:bldP spid="63" grpId="0" animBg="1"/>
      <p:bldP spid="28" grpId="0" animBg="1"/>
      <p:bldP spid="27" grpId="0" animBg="1"/>
      <p:bldP spid="68" grpId="0" animBg="1"/>
      <p:bldP spid="39" grpId="0" animBg="1"/>
      <p:bldP spid="70" grpId="0" animBg="1"/>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E4673-5450-3B91-9082-6F5BCE5F1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CEBC4A-B137-91CC-F792-8A04938E5594}"/>
              </a:ext>
            </a:extLst>
          </p:cNvPr>
          <p:cNvSpPr>
            <a:spLocks noGrp="1"/>
          </p:cNvSpPr>
          <p:nvPr>
            <p:ph type="title"/>
          </p:nvPr>
        </p:nvSpPr>
        <p:spPr>
          <a:xfrm>
            <a:off x="838200" y="188640"/>
            <a:ext cx="8066112" cy="1325563"/>
          </a:xfrm>
        </p:spPr>
        <p:txBody>
          <a:bodyPr>
            <a:normAutofit/>
          </a:bodyPr>
          <a:lstStyle/>
          <a:p>
            <a:r>
              <a:rPr lang="en-US" dirty="0"/>
              <a:t>Cold links and</a:t>
            </a:r>
            <a:br>
              <a:rPr lang="en-US" dirty="0"/>
            </a:br>
            <a:r>
              <a:rPr lang="en-US" dirty="0"/>
              <a:t>Suspended cryostat</a:t>
            </a:r>
          </a:p>
        </p:txBody>
      </p:sp>
      <p:sp>
        <p:nvSpPr>
          <p:cNvPr id="3" name="Content Placeholder 2">
            <a:extLst>
              <a:ext uri="{FF2B5EF4-FFF2-40B4-BE49-F238E27FC236}">
                <a16:creationId xmlns:a16="http://schemas.microsoft.com/office/drawing/2014/main" id="{099CED58-793F-6104-8047-733DBFFDD547}"/>
              </a:ext>
            </a:extLst>
          </p:cNvPr>
          <p:cNvSpPr>
            <a:spLocks noGrp="1"/>
          </p:cNvSpPr>
          <p:nvPr>
            <p:ph sz="half" idx="1"/>
          </p:nvPr>
        </p:nvSpPr>
        <p:spPr>
          <a:xfrm>
            <a:off x="695400" y="1730229"/>
            <a:ext cx="6863694" cy="4351338"/>
          </a:xfrm>
        </p:spPr>
        <p:txBody>
          <a:bodyPr>
            <a:normAutofit fontScale="92500" lnSpcReduction="10000"/>
          </a:bodyPr>
          <a:lstStyle/>
          <a:p>
            <a:r>
              <a:rPr lang="en-US" dirty="0"/>
              <a:t>The mechanical noise from the chillers must be filtered out</a:t>
            </a:r>
          </a:p>
          <a:p>
            <a:r>
              <a:rPr lang="en-US" dirty="0">
                <a:highlight>
                  <a:srgbClr val="FFFF00"/>
                </a:highlight>
              </a:rPr>
              <a:t>A solution</a:t>
            </a:r>
            <a:r>
              <a:rPr lang="en-US" dirty="0"/>
              <a:t>: a rigid suspended cryostat</a:t>
            </a:r>
          </a:p>
          <a:p>
            <a:r>
              <a:rPr lang="en-US" dirty="0"/>
              <a:t>Slaved in 6 D. o. F.  to the intermediate mass with optical length sensors and external voice coils</a:t>
            </a:r>
          </a:p>
          <a:p>
            <a:r>
              <a:rPr lang="en-US" dirty="0"/>
              <a:t>Thin tubes carry cryogenic fluids and thin heat links departing from cryostat connect to upper mass</a:t>
            </a:r>
          </a:p>
          <a:p>
            <a:r>
              <a:rPr lang="en-US" dirty="0"/>
              <a:t>Signal, naked optical fibers anchored to cryostat</a:t>
            </a:r>
          </a:p>
        </p:txBody>
      </p:sp>
      <p:sp>
        <p:nvSpPr>
          <p:cNvPr id="5" name="Slide Number Placeholder 4">
            <a:extLst>
              <a:ext uri="{FF2B5EF4-FFF2-40B4-BE49-F238E27FC236}">
                <a16:creationId xmlns:a16="http://schemas.microsoft.com/office/drawing/2014/main" id="{B0818AE6-F687-584A-EA05-568E659D75E6}"/>
              </a:ext>
            </a:extLst>
          </p:cNvPr>
          <p:cNvSpPr>
            <a:spLocks noGrp="1"/>
          </p:cNvSpPr>
          <p:nvPr>
            <p:ph type="sldNum" sz="quarter" idx="12"/>
          </p:nvPr>
        </p:nvSpPr>
        <p:spPr/>
        <p:txBody>
          <a:bodyPr/>
          <a:lstStyle/>
          <a:p>
            <a:fld id="{F100A67F-DA3B-4555-8575-71A473273520}" type="slidenum">
              <a:rPr lang="es-MX" smtClean="0"/>
              <a:t>17</a:t>
            </a:fld>
            <a:endParaRPr lang="es-MX"/>
          </a:p>
        </p:txBody>
      </p:sp>
      <p:pic>
        <p:nvPicPr>
          <p:cNvPr id="9" name="Picture 8">
            <a:extLst>
              <a:ext uri="{FF2B5EF4-FFF2-40B4-BE49-F238E27FC236}">
                <a16:creationId xmlns:a16="http://schemas.microsoft.com/office/drawing/2014/main" id="{EF9E73C4-72EB-2CAB-D0CA-0B88918164E4}"/>
              </a:ext>
            </a:extLst>
          </p:cNvPr>
          <p:cNvPicPr>
            <a:picLocks noChangeAspect="1"/>
          </p:cNvPicPr>
          <p:nvPr/>
        </p:nvPicPr>
        <p:blipFill>
          <a:blip r:embed="rId2"/>
          <a:stretch>
            <a:fillRect/>
          </a:stretch>
        </p:blipFill>
        <p:spPr>
          <a:xfrm>
            <a:off x="7559094" y="0"/>
            <a:ext cx="4846211" cy="6858000"/>
          </a:xfrm>
          <a:prstGeom prst="rect">
            <a:avLst/>
          </a:prstGeom>
        </p:spPr>
      </p:pic>
    </p:spTree>
    <p:extLst>
      <p:ext uri="{BB962C8B-B14F-4D97-AF65-F5344CB8AC3E}">
        <p14:creationId xmlns:p14="http://schemas.microsoft.com/office/powerpoint/2010/main" val="2165538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A2545-5561-72E4-F52B-51ED58E7E1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B8CE6-B6AA-FF93-29B0-E2199945419E}"/>
              </a:ext>
            </a:extLst>
          </p:cNvPr>
          <p:cNvSpPr>
            <a:spLocks noGrp="1"/>
          </p:cNvSpPr>
          <p:nvPr>
            <p:ph type="title"/>
          </p:nvPr>
        </p:nvSpPr>
        <p:spPr>
          <a:xfrm>
            <a:off x="838200" y="188640"/>
            <a:ext cx="7346032" cy="1325563"/>
          </a:xfrm>
        </p:spPr>
        <p:txBody>
          <a:bodyPr>
            <a:normAutofit/>
          </a:bodyPr>
          <a:lstStyle/>
          <a:p>
            <a:r>
              <a:rPr lang="en-US" dirty="0"/>
              <a:t>Use cold links to feed in voltages and signals</a:t>
            </a:r>
          </a:p>
        </p:txBody>
      </p:sp>
      <p:sp>
        <p:nvSpPr>
          <p:cNvPr id="3" name="Content Placeholder 2">
            <a:extLst>
              <a:ext uri="{FF2B5EF4-FFF2-40B4-BE49-F238E27FC236}">
                <a16:creationId xmlns:a16="http://schemas.microsoft.com/office/drawing/2014/main" id="{4440A0B3-6ACF-74DD-0CB7-8F72AD8DDD91}"/>
              </a:ext>
            </a:extLst>
          </p:cNvPr>
          <p:cNvSpPr>
            <a:spLocks noGrp="1"/>
          </p:cNvSpPr>
          <p:nvPr>
            <p:ph sz="half" idx="1"/>
          </p:nvPr>
        </p:nvSpPr>
        <p:spPr>
          <a:xfrm>
            <a:off x="695400" y="1730229"/>
            <a:ext cx="4769877" cy="4351338"/>
          </a:xfrm>
        </p:spPr>
        <p:txBody>
          <a:bodyPr>
            <a:normAutofit lnSpcReduction="10000"/>
          </a:bodyPr>
          <a:lstStyle/>
          <a:p>
            <a:r>
              <a:rPr lang="en-US" dirty="0"/>
              <a:t>Heat links between the cryostat and the upper mass would be </a:t>
            </a:r>
            <a:r>
              <a:rPr lang="en-US" dirty="0">
                <a:highlight>
                  <a:srgbClr val="FFFF00"/>
                </a:highlight>
              </a:rPr>
              <a:t>combs of U-shaped 6N aluminum wires</a:t>
            </a:r>
          </a:p>
          <a:p>
            <a:r>
              <a:rPr lang="en-US" dirty="0"/>
              <a:t>By silver brazing them on a silicon  bar they stay separated and </a:t>
            </a:r>
            <a:r>
              <a:rPr lang="en-US" dirty="0">
                <a:highlight>
                  <a:srgbClr val="FFFF00"/>
                </a:highlight>
              </a:rPr>
              <a:t>can be used as electrical conductors </a:t>
            </a:r>
          </a:p>
          <a:p>
            <a:pPr lvl="1"/>
            <a:r>
              <a:rPr lang="en-US" sz="2000" dirty="0"/>
              <a:t>(Si is an insulator at 10K) </a:t>
            </a:r>
          </a:p>
          <a:p>
            <a:r>
              <a:rPr lang="en-US" dirty="0"/>
              <a:t>Optical fibers would follow the same path.</a:t>
            </a:r>
          </a:p>
        </p:txBody>
      </p:sp>
      <p:sp>
        <p:nvSpPr>
          <p:cNvPr id="5" name="Slide Number Placeholder 4">
            <a:extLst>
              <a:ext uri="{FF2B5EF4-FFF2-40B4-BE49-F238E27FC236}">
                <a16:creationId xmlns:a16="http://schemas.microsoft.com/office/drawing/2014/main" id="{1221C8D2-5C03-4DDD-62FB-B45D5117DDBC}"/>
              </a:ext>
            </a:extLst>
          </p:cNvPr>
          <p:cNvSpPr>
            <a:spLocks noGrp="1"/>
          </p:cNvSpPr>
          <p:nvPr>
            <p:ph type="sldNum" sz="quarter" idx="12"/>
          </p:nvPr>
        </p:nvSpPr>
        <p:spPr/>
        <p:txBody>
          <a:bodyPr/>
          <a:lstStyle/>
          <a:p>
            <a:fld id="{F100A67F-DA3B-4555-8575-71A473273520}" type="slidenum">
              <a:rPr lang="es-MX" smtClean="0"/>
              <a:t>18</a:t>
            </a:fld>
            <a:endParaRPr lang="es-MX"/>
          </a:p>
        </p:txBody>
      </p:sp>
      <p:pic>
        <p:nvPicPr>
          <p:cNvPr id="9" name="Picture 8">
            <a:extLst>
              <a:ext uri="{FF2B5EF4-FFF2-40B4-BE49-F238E27FC236}">
                <a16:creationId xmlns:a16="http://schemas.microsoft.com/office/drawing/2014/main" id="{B37BC394-2937-9DFF-3655-4ADBAE8F75C3}"/>
              </a:ext>
            </a:extLst>
          </p:cNvPr>
          <p:cNvPicPr>
            <a:picLocks noChangeAspect="1"/>
          </p:cNvPicPr>
          <p:nvPr/>
        </p:nvPicPr>
        <p:blipFill>
          <a:blip r:embed="rId2"/>
          <a:stretch>
            <a:fillRect/>
          </a:stretch>
        </p:blipFill>
        <p:spPr>
          <a:xfrm>
            <a:off x="7559094" y="0"/>
            <a:ext cx="4846211" cy="6858000"/>
          </a:xfrm>
          <a:prstGeom prst="rect">
            <a:avLst/>
          </a:prstGeom>
        </p:spPr>
      </p:pic>
      <p:pic>
        <p:nvPicPr>
          <p:cNvPr id="6" name="Picture 5">
            <a:extLst>
              <a:ext uri="{FF2B5EF4-FFF2-40B4-BE49-F238E27FC236}">
                <a16:creationId xmlns:a16="http://schemas.microsoft.com/office/drawing/2014/main" id="{715758AA-33A5-8FB2-2C02-CEDE0AFD9CDB}"/>
              </a:ext>
            </a:extLst>
          </p:cNvPr>
          <p:cNvPicPr>
            <a:picLocks noChangeAspect="1"/>
          </p:cNvPicPr>
          <p:nvPr/>
        </p:nvPicPr>
        <p:blipFill>
          <a:blip r:embed="rId3"/>
          <a:srcRect l="32170" t="22079" r="21769" b="14472"/>
          <a:stretch>
            <a:fillRect/>
          </a:stretch>
        </p:blipFill>
        <p:spPr>
          <a:xfrm>
            <a:off x="5465277" y="2004225"/>
            <a:ext cx="2232248" cy="4351338"/>
          </a:xfrm>
          <a:prstGeom prst="rect">
            <a:avLst/>
          </a:prstGeom>
        </p:spPr>
      </p:pic>
      <p:sp>
        <p:nvSpPr>
          <p:cNvPr id="7" name="Up-Down Arrow 6">
            <a:extLst>
              <a:ext uri="{FF2B5EF4-FFF2-40B4-BE49-F238E27FC236}">
                <a16:creationId xmlns:a16="http://schemas.microsoft.com/office/drawing/2014/main" id="{F4C6A65D-60E1-E29C-3760-1401CA23BF0B}"/>
              </a:ext>
            </a:extLst>
          </p:cNvPr>
          <p:cNvSpPr/>
          <p:nvPr/>
        </p:nvSpPr>
        <p:spPr>
          <a:xfrm rot="2865456">
            <a:off x="8136349" y="2117786"/>
            <a:ext cx="144016" cy="1296144"/>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pic>
        <p:nvPicPr>
          <p:cNvPr id="10" name="Picture 9">
            <a:extLst>
              <a:ext uri="{FF2B5EF4-FFF2-40B4-BE49-F238E27FC236}">
                <a16:creationId xmlns:a16="http://schemas.microsoft.com/office/drawing/2014/main" id="{D863FC05-7792-E42A-A391-7F901293688E}"/>
              </a:ext>
            </a:extLst>
          </p:cNvPr>
          <p:cNvPicPr>
            <a:picLocks noChangeAspect="1"/>
          </p:cNvPicPr>
          <p:nvPr/>
        </p:nvPicPr>
        <p:blipFill>
          <a:blip r:embed="rId4"/>
          <a:stretch>
            <a:fillRect/>
          </a:stretch>
        </p:blipFill>
        <p:spPr>
          <a:xfrm rot="5400000">
            <a:off x="5978566" y="5111766"/>
            <a:ext cx="1224136" cy="594907"/>
          </a:xfrm>
          <a:prstGeom prst="rect">
            <a:avLst/>
          </a:prstGeom>
        </p:spPr>
      </p:pic>
      <p:sp>
        <p:nvSpPr>
          <p:cNvPr id="11" name="TextBox 10">
            <a:extLst>
              <a:ext uri="{FF2B5EF4-FFF2-40B4-BE49-F238E27FC236}">
                <a16:creationId xmlns:a16="http://schemas.microsoft.com/office/drawing/2014/main" id="{33612D0E-83B3-F8B9-D74A-03518481EDF6}"/>
              </a:ext>
            </a:extLst>
          </p:cNvPr>
          <p:cNvSpPr txBox="1"/>
          <p:nvPr/>
        </p:nvSpPr>
        <p:spPr>
          <a:xfrm>
            <a:off x="5940595" y="4033897"/>
            <a:ext cx="829073" cy="261610"/>
          </a:xfrm>
          <a:prstGeom prst="rect">
            <a:avLst/>
          </a:prstGeom>
          <a:noFill/>
        </p:spPr>
        <p:txBody>
          <a:bodyPr wrap="none" rtlCol="0">
            <a:spAutoFit/>
          </a:bodyPr>
          <a:lstStyle/>
          <a:p>
            <a:r>
              <a:rPr lang="en-US" sz="1100" dirty="0">
                <a:solidFill>
                  <a:schemeClr val="accent1"/>
                </a:solidFill>
              </a:rPr>
              <a:t>Silicon bars</a:t>
            </a:r>
          </a:p>
        </p:txBody>
      </p:sp>
      <p:cxnSp>
        <p:nvCxnSpPr>
          <p:cNvPr id="13" name="Straight Arrow Connector 12">
            <a:extLst>
              <a:ext uri="{FF2B5EF4-FFF2-40B4-BE49-F238E27FC236}">
                <a16:creationId xmlns:a16="http://schemas.microsoft.com/office/drawing/2014/main" id="{7175CD59-8864-C52A-BB50-D52D20FFC014}"/>
              </a:ext>
            </a:extLst>
          </p:cNvPr>
          <p:cNvCxnSpPr>
            <a:cxnSpLocks/>
            <a:stCxn id="11" idx="3"/>
          </p:cNvCxnSpPr>
          <p:nvPr/>
        </p:nvCxnSpPr>
        <p:spPr>
          <a:xfrm flipV="1">
            <a:off x="6769668" y="4077072"/>
            <a:ext cx="710584" cy="8763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2ACEC04-A076-CE8D-5FE3-06DF647B9435}"/>
              </a:ext>
            </a:extLst>
          </p:cNvPr>
          <p:cNvCxnSpPr>
            <a:cxnSpLocks/>
            <a:stCxn id="11" idx="1"/>
          </p:cNvCxnSpPr>
          <p:nvPr/>
        </p:nvCxnSpPr>
        <p:spPr>
          <a:xfrm flipH="1" flipV="1">
            <a:off x="5654686" y="4077072"/>
            <a:ext cx="285909" cy="8763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E53A707-70D7-4BCD-6EFB-5CA0EF11E23A}"/>
              </a:ext>
            </a:extLst>
          </p:cNvPr>
          <p:cNvSpPr txBox="1"/>
          <p:nvPr/>
        </p:nvSpPr>
        <p:spPr>
          <a:xfrm>
            <a:off x="6078387" y="4427622"/>
            <a:ext cx="1074333" cy="430887"/>
          </a:xfrm>
          <a:prstGeom prst="rect">
            <a:avLst/>
          </a:prstGeom>
          <a:noFill/>
        </p:spPr>
        <p:txBody>
          <a:bodyPr wrap="none" rtlCol="0">
            <a:spAutoFit/>
          </a:bodyPr>
          <a:lstStyle/>
          <a:p>
            <a:r>
              <a:rPr lang="en-US" sz="1100" dirty="0">
                <a:solidFill>
                  <a:schemeClr val="bg1"/>
                </a:solidFill>
              </a:rPr>
              <a:t>E-beam welded</a:t>
            </a:r>
          </a:p>
          <a:p>
            <a:r>
              <a:rPr lang="en-US" sz="1100" dirty="0">
                <a:solidFill>
                  <a:schemeClr val="bg1"/>
                </a:solidFill>
              </a:rPr>
              <a:t>Nail heads</a:t>
            </a:r>
          </a:p>
        </p:txBody>
      </p:sp>
    </p:spTree>
    <p:extLst>
      <p:ext uri="{BB962C8B-B14F-4D97-AF65-F5344CB8AC3E}">
        <p14:creationId xmlns:p14="http://schemas.microsoft.com/office/powerpoint/2010/main" val="200245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6042</TotalTime>
  <Words>1071</Words>
  <Application>Microsoft Macintosh PowerPoint</Application>
  <PresentationFormat>Widescreen</PresentationFormat>
  <Paragraphs>177</Paragraphs>
  <Slides>18</Slides>
  <Notes>2</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Aptos</vt:lpstr>
      <vt:lpstr>Aptos Display</vt:lpstr>
      <vt:lpstr>Arial</vt:lpstr>
      <vt:lpstr>Calibri</vt:lpstr>
      <vt:lpstr>Cambria Math</vt:lpstr>
      <vt:lpstr>Helvetica</vt:lpstr>
      <vt:lpstr>System Font Regular</vt:lpstr>
      <vt:lpstr>Times New Roman</vt:lpstr>
      <vt:lpstr>Office Theme</vt:lpstr>
      <vt:lpstr>ET-LF Sensitivity limitations from vertical thermal noise </vt:lpstr>
      <vt:lpstr>PowerPoint Presentation</vt:lpstr>
      <vt:lpstr>Introduction</vt:lpstr>
      <vt:lpstr>Horizontal Thermal Noise  -  OK</vt:lpstr>
      <vt:lpstr>Why do we care of Vertical thermal noise ?</vt:lpstr>
      <vt:lpstr>Transmitted Vertical Thermal Noise</vt:lpstr>
      <vt:lpstr>Quality factor measurements</vt:lpstr>
      <vt:lpstr>PowerPoint Presentation</vt:lpstr>
      <vt:lpstr>Taming Vertical thermal noise</vt:lpstr>
      <vt:lpstr>Where to apply the anti-spring Sensor/actuator pairs?</vt:lpstr>
      <vt:lpstr>Anti-spring filters are difficult</vt:lpstr>
      <vt:lpstr>What does the anti-spring buy?</vt:lpstr>
      <vt:lpstr>Failure to filter Vertical Thermal Noise</vt:lpstr>
      <vt:lpstr>Additional slides</vt:lpstr>
      <vt:lpstr>PowerPoint Presentation</vt:lpstr>
      <vt:lpstr>PowerPoint Presentation</vt:lpstr>
      <vt:lpstr>Cold links and Suspended cryostat</vt:lpstr>
      <vt:lpstr>Use cold links to feed in voltages and signals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Riccardo DeSalvo [CTR]</dc:creator>
  <cp:lastModifiedBy>Riccardo DeSalvo [CTR]</cp:lastModifiedBy>
  <cp:revision>47</cp:revision>
  <cp:lastPrinted>2025-11-06T07:02:04Z</cp:lastPrinted>
  <dcterms:created xsi:type="dcterms:W3CDTF">2025-10-22T13:25:22Z</dcterms:created>
  <dcterms:modified xsi:type="dcterms:W3CDTF">2025-11-11T16:06:41Z</dcterms:modified>
</cp:coreProperties>
</file>