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3"/>
  </p:notesMasterIdLst>
  <p:sldIdLst>
    <p:sldId id="256" r:id="rId5"/>
    <p:sldId id="540" r:id="rId6"/>
    <p:sldId id="537" r:id="rId7"/>
    <p:sldId id="541" r:id="rId8"/>
    <p:sldId id="542" r:id="rId9"/>
    <p:sldId id="543" r:id="rId10"/>
    <p:sldId id="544" r:id="rId11"/>
    <p:sldId id="578" r:id="rId12"/>
    <p:sldId id="546" r:id="rId13"/>
    <p:sldId id="579" r:id="rId14"/>
    <p:sldId id="552" r:id="rId15"/>
    <p:sldId id="576" r:id="rId16"/>
    <p:sldId id="548" r:id="rId17"/>
    <p:sldId id="575" r:id="rId18"/>
    <p:sldId id="511" r:id="rId19"/>
    <p:sldId id="566" r:id="rId20"/>
    <p:sldId id="518" r:id="rId21"/>
    <p:sldId id="512" r:id="rId22"/>
    <p:sldId id="569" r:id="rId23"/>
    <p:sldId id="514" r:id="rId24"/>
    <p:sldId id="572" r:id="rId25"/>
    <p:sldId id="577" r:id="rId26"/>
    <p:sldId id="534" r:id="rId27"/>
    <p:sldId id="551" r:id="rId28"/>
    <p:sldId id="515" r:id="rId29"/>
    <p:sldId id="519" r:id="rId30"/>
    <p:sldId id="516" r:id="rId31"/>
    <p:sldId id="517" r:id="rId3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00FF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33" autoAdjust="0"/>
    <p:restoredTop sz="94660"/>
  </p:normalViewPr>
  <p:slideViewPr>
    <p:cSldViewPr snapToGrid="0">
      <p:cViewPr varScale="1">
        <p:scale>
          <a:sx n="86" d="100"/>
          <a:sy n="86" d="100"/>
        </p:scale>
        <p:origin x="47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2AA6C-429F-46E6-8CA4-4ACE9A4E9E67}" type="datetimeFigureOut">
              <a:rPr lang="fr-FR" smtClean="0"/>
              <a:t>26/05/2025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26E5CE-BD34-4B78-94F1-64E5D97FA0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4467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3518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5045f70c9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d5045f70c9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0695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5045f70c9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d5045f70c9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7167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5045f70c9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d5045f70c9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5523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5045f70c9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d5045f70c9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29641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5045f70c9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d5045f70c9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28810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5045f70c9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d5045f70c9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03733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>
          <a:extLst>
            <a:ext uri="{FF2B5EF4-FFF2-40B4-BE49-F238E27FC236}">
              <a16:creationId xmlns:a16="http://schemas.microsoft.com/office/drawing/2014/main" id="{C974B20D-7EA8-ABCC-615E-D6E50B39A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5045f70c9_0_196:notes">
            <a:extLst>
              <a:ext uri="{FF2B5EF4-FFF2-40B4-BE49-F238E27FC236}">
                <a16:creationId xmlns:a16="http://schemas.microsoft.com/office/drawing/2014/main" id="{0719E5E4-FD7F-DA84-A2E9-530E780F3C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d5045f70c9_0_196:notes">
            <a:extLst>
              <a:ext uri="{FF2B5EF4-FFF2-40B4-BE49-F238E27FC236}">
                <a16:creationId xmlns:a16="http://schemas.microsoft.com/office/drawing/2014/main" id="{A5E75EF1-DA09-9962-EAB0-FF965D1A21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11665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5045f70c9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d5045f70c9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04985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>
          <a:extLst>
            <a:ext uri="{FF2B5EF4-FFF2-40B4-BE49-F238E27FC236}">
              <a16:creationId xmlns:a16="http://schemas.microsoft.com/office/drawing/2014/main" id="{168BD6FD-F8BF-2AF8-20C0-033DD12A5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5045f70c9_0_196:notes">
            <a:extLst>
              <a:ext uri="{FF2B5EF4-FFF2-40B4-BE49-F238E27FC236}">
                <a16:creationId xmlns:a16="http://schemas.microsoft.com/office/drawing/2014/main" id="{E4B033E3-9359-F3CE-75C3-D19D86CADB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d5045f70c9_0_196:notes">
            <a:extLst>
              <a:ext uri="{FF2B5EF4-FFF2-40B4-BE49-F238E27FC236}">
                <a16:creationId xmlns:a16="http://schemas.microsoft.com/office/drawing/2014/main" id="{0E6207F6-74FC-CD6F-42FE-A3C6909A1E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23769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5045f70c9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d5045f70c9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06779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>
          <a:extLst>
            <a:ext uri="{FF2B5EF4-FFF2-40B4-BE49-F238E27FC236}">
              <a16:creationId xmlns:a16="http://schemas.microsoft.com/office/drawing/2014/main" id="{E44B562A-E1A5-23A4-FB72-C96F33FC0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5045f70c9_0_196:notes">
            <a:extLst>
              <a:ext uri="{FF2B5EF4-FFF2-40B4-BE49-F238E27FC236}">
                <a16:creationId xmlns:a16="http://schemas.microsoft.com/office/drawing/2014/main" id="{7C30002D-7276-B31A-DA5B-9B7C87FDD8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d5045f70c9_0_196:notes">
            <a:extLst>
              <a:ext uri="{FF2B5EF4-FFF2-40B4-BE49-F238E27FC236}">
                <a16:creationId xmlns:a16="http://schemas.microsoft.com/office/drawing/2014/main" id="{8AF139AB-2063-59D7-1025-1E86604B5E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83360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5045f70c9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d5045f70c9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0120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5045f70c9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d5045f70c9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17874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5045f70c9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d5045f70c9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40569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5045f70c9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d5045f70c9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50609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5045f70c9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d5045f70c9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63197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5045f70c9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d5045f70c9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3895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5045f70c9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d5045f70c9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42271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5045f70c9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d5045f70c9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14899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5045f70c9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d5045f70c9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68974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>
          <a:extLst>
            <a:ext uri="{FF2B5EF4-FFF2-40B4-BE49-F238E27FC236}">
              <a16:creationId xmlns:a16="http://schemas.microsoft.com/office/drawing/2014/main" id="{C36E6B38-51EF-1BB7-88F4-6706BB699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5045f70c9_0_196:notes">
            <a:extLst>
              <a:ext uri="{FF2B5EF4-FFF2-40B4-BE49-F238E27FC236}">
                <a16:creationId xmlns:a16="http://schemas.microsoft.com/office/drawing/2014/main" id="{B89E4E41-438F-8840-9BCD-1FB81D95C7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d5045f70c9_0_196:notes">
            <a:extLst>
              <a:ext uri="{FF2B5EF4-FFF2-40B4-BE49-F238E27FC236}">
                <a16:creationId xmlns:a16="http://schemas.microsoft.com/office/drawing/2014/main" id="{A05578B3-49AA-85CB-4090-12596EBB0B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80293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75944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5045f70c9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d5045f70c9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57159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5045f70c9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d5045f70c9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91993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5045f70c9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d5045f70c9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18896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5045f70c9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d5045f70c9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80914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5045f70c9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d5045f70c9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2787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7B6924-A8D4-484A-8060-80CBC849C9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E286EC-301F-4A83-A883-11383DC6BB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982B0A-7BF2-4B12-B311-7A234A0B9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BA182-FC3F-450A-A3A5-A55B55F2834A}" type="datetime1">
              <a:rPr lang="fr-FR" smtClean="0"/>
              <a:t>26/05/2025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ED3B76-BBE4-4C75-9D3C-387D28BBD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AE86C1-3A57-43E2-BCBB-C05E4391B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55632-4598-49F7-9B0C-28EC9759C0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0713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5AE3DD-A2CA-49D2-B97C-9E854FE0E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3E81F7-B4E8-4F89-8BD1-FFA7769EC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745174-7E71-40CB-94CE-53FC2CDC4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F03D3-ECE3-4AFF-89F1-63F5ECA835FB}" type="datetime1">
              <a:rPr lang="fr-FR" smtClean="0"/>
              <a:t>26/05/2025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837549-1AF9-4FFB-916A-EF77D5FC7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96407D4-9B4A-4DDA-818B-A0E5C99FD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55632-4598-49F7-9B0C-28EC9759C0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4573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3C4E17-0C5C-4179-804C-87F57CD61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4D8876A-109F-4F94-B7DB-6A9EC18FA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B42BF1-9424-4706-A671-D37EE9950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B9C4-5E1F-4B29-B7A5-FEEDA35B1AE7}" type="datetime1">
              <a:rPr lang="fr-FR" smtClean="0"/>
              <a:t>26/05/2025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96317C-4D7B-4096-9E8B-BF54C3228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067846-8586-4892-BF73-6511600BA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55632-4598-49F7-9B0C-28EC9759C0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3601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8DC8D9-39F7-4E9B-B812-D08930B0F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89B6B0-C1B6-4F8A-8348-617A65D8B3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87FAF05-0498-4883-81D2-AD9ECCFF37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A5AD55-DA85-49C5-AB5F-B6AF3B62A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78C83-C605-4E79-8885-20A1442ACFBF}" type="datetime1">
              <a:rPr lang="fr-FR" smtClean="0"/>
              <a:t>26/05/2025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7E12A3-CE19-4E6C-ABBD-CDB8508A0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3CD98AB-4ED7-4B56-9FC0-946F10DF3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55632-4598-49F7-9B0C-28EC9759C0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978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7EBCE9-5545-4185-A4EF-8D3564763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F948AB6-D32E-425C-BE7A-BA0B8FC732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B3FDF77-2844-4990-896C-2358AED4F8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DA41560-CFF0-40A3-A64E-38349EB72A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F656549-712F-4816-8375-4E69CC2F4C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818648F-EE45-4087-9945-D113933FB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AEC6E-0651-42D7-814C-E08810377383}" type="datetime1">
              <a:rPr lang="fr-FR" smtClean="0"/>
              <a:t>26/05/2025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5D31702-31CC-46F5-8A64-4DFADC38B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4F01369-7F91-4581-AB62-8837D14B4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55632-4598-49F7-9B0C-28EC9759C0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2297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99A343-971B-4CDC-9D20-6114A3E1D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F43C900-04A8-416D-9E12-AA319ED48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54B2E-1D5D-4F75-8261-C5B3B7CE6F7A}" type="datetime1">
              <a:rPr lang="fr-FR" smtClean="0"/>
              <a:t>26/05/2025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D086723-23F9-4762-888D-B7FD9C7BA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7BD6E33-5142-4D52-A035-AA931BC3B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55632-4598-49F7-9B0C-28EC9759C0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3570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B810CC5-D57A-4932-8D6C-8083D70DC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EDDF1-8F32-435D-9005-A77F43838345}" type="datetime1">
              <a:rPr lang="fr-FR" smtClean="0"/>
              <a:t>26/05/2025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EA313C1-F806-4CC1-A451-9EE2BD5F5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54120A5-AE07-48FD-B0E2-514F170E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55632-4598-49F7-9B0C-28EC9759C0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7052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76D596-BA57-4587-B3D9-BF66C9370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8B94A7-6D4F-45B3-A868-B4B9F347F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6EA2138-65B8-4E09-BEFF-FBF8BC24C4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142095A-BD08-4BCD-9657-CB00168FF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B9957-4AA6-4670-8700-538D3EF108C2}" type="datetime1">
              <a:rPr lang="fr-FR" smtClean="0"/>
              <a:t>26/05/2025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93B599-7D93-4B55-A545-BCA0E7434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B57C7C1-363D-4FB0-AC4D-C214F5D5C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55632-4598-49F7-9B0C-28EC9759C0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3740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745220-26F1-4A67-B20D-D8EFD5563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B6D135F-97AE-45AD-8403-1FF380632B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585D3C5-EEB6-4BF9-A6B5-749ED2688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99D8FC2-0927-4162-98BC-200A0E326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9E88C-DF79-4EC8-8CBD-DE23E9D3BD09}" type="datetime1">
              <a:rPr lang="fr-FR" smtClean="0"/>
              <a:t>26/05/2025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19F40C2-ABDD-4EDD-BE56-D37A0BBD2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3684270-ED9D-412B-9A6E-D78AA8B5E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55632-4598-49F7-9B0C-28EC9759C0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7375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9CD025-24ED-45A7-9125-31C7418A7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FD0041E-183F-4BB2-A359-1257DCC92A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DE5E85-CD17-4070-BECD-0E8C4C317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7CA64-839C-40EA-B15A-1ACC573D05D6}" type="datetime1">
              <a:rPr lang="fr-FR" smtClean="0"/>
              <a:t>26/05/2025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0A8B25-F9A2-4B63-B7D9-737C388EF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AE7B5D-B83A-4A2C-B2EE-CE0FC86B2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55632-4598-49F7-9B0C-28EC9759C0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0452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86C3B4D-9D2B-4508-9EEC-136C81FBA7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AF412DA-17DA-4AF6-869E-BE676F21D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6FF534-B5D7-4444-87CE-CACA9DCDB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3E08-2E2B-4621-9A6D-1406AFBFDD2F}" type="datetime1">
              <a:rPr lang="fr-FR" smtClean="0"/>
              <a:t>26/05/2025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AFAB414-3766-45ED-AB99-F2532CF32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03CB98-8366-41C4-BBF8-9492D5AD9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55632-4598-49F7-9B0C-28EC9759C0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7027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E414944-CD25-42DC-AF71-9FFC97F5F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A8874B-78AB-4B38-9118-FD4363419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8FB032-2CA8-4000-BD42-E63F1C493D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D79DC-A82B-4533-A817-315C03EAEDC4}" type="datetime1">
              <a:rPr lang="fr-FR" smtClean="0"/>
              <a:t>26/05/2025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96EF7C-AA7A-4172-8FF2-FDD733A22B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6E551A-30E3-4482-9127-5DCD60FC20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55632-4598-49F7-9B0C-28EC9759C0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6925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5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>
            <a:extLst>
              <a:ext uri="{FF2B5EF4-FFF2-40B4-BE49-F238E27FC236}">
                <a16:creationId xmlns:a16="http://schemas.microsoft.com/office/drawing/2014/main" id="{777A335D-9684-4092-BC16-44C66AC619C0}"/>
              </a:ext>
            </a:extLst>
          </p:cNvPr>
          <p:cNvSpPr>
            <a:spLocks/>
          </p:cNvSpPr>
          <p:nvPr/>
        </p:nvSpPr>
        <p:spPr bwMode="auto">
          <a:xfrm>
            <a:off x="-250267" y="-251896"/>
            <a:ext cx="12813507" cy="7179469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algn="ctr" eaLnBrk="1"/>
            <a:endParaRPr lang="it-IT" altLang="it-IT" sz="1600" b="0">
              <a:solidFill>
                <a:srgbClr val="FFFFFF"/>
              </a:solidFill>
              <a:latin typeface="Helvetica Neue Medium" charset="0"/>
              <a:ea typeface="Helvetica Neue Medium" charset="0"/>
              <a:cs typeface="Helvetica Neue Medium" charset="0"/>
              <a:sym typeface="Helvetica Neue Medium" charset="0"/>
            </a:endParaRPr>
          </a:p>
        </p:txBody>
      </p:sp>
      <p:pic>
        <p:nvPicPr>
          <p:cNvPr id="26626" name="Picture 2" descr="Voxel Burst.jpg">
            <a:extLst>
              <a:ext uri="{FF2B5EF4-FFF2-40B4-BE49-F238E27FC236}">
                <a16:creationId xmlns:a16="http://schemas.microsoft.com/office/drawing/2014/main" id="{0B275FE8-0111-472F-A78E-75DE8F9713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23" y="458152"/>
            <a:ext cx="12055326" cy="414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27" name="Text Box 3">
            <a:extLst>
              <a:ext uri="{FF2B5EF4-FFF2-40B4-BE49-F238E27FC236}">
                <a16:creationId xmlns:a16="http://schemas.microsoft.com/office/drawing/2014/main" id="{DE8A1243-7200-4CD3-838E-88B76066F489}"/>
              </a:ext>
            </a:extLst>
          </p:cNvPr>
          <p:cNvSpPr txBox="1">
            <a:spLocks/>
          </p:cNvSpPr>
          <p:nvPr/>
        </p:nvSpPr>
        <p:spPr bwMode="auto">
          <a:xfrm>
            <a:off x="3382393" y="4909673"/>
            <a:ext cx="8892490" cy="1657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25400" tIns="25400" rIns="25400" bIns="25400">
            <a:spAutoFit/>
          </a:bodyPr>
          <a:lstStyle>
            <a:lvl1pPr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742950" indent="-28575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1143000" indent="-22860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600200" indent="-22860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2057400" indent="-22860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5146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9718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4290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8862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eaLnBrk="1">
              <a:lnSpc>
                <a:spcPct val="80000"/>
              </a:lnSpc>
            </a:pPr>
            <a:r>
              <a:rPr lang="en-US" altLang="it-IT" b="0" dirty="0">
                <a:solidFill>
                  <a:srgbClr val="FFFFFF"/>
                </a:solidFill>
                <a:latin typeface="Schibsted Grotesk Regular Regul" charset="0"/>
                <a:ea typeface="Schibsted Grotesk Regular Regul" charset="0"/>
                <a:cs typeface="Schibsted Grotesk Regular Regul" charset="0"/>
                <a:sym typeface="Schibsted Grotesk Regular Regul" charset="0"/>
              </a:rPr>
              <a:t>Risk management critical role:  Risk assessment status and risk management evolution</a:t>
            </a:r>
          </a:p>
          <a:p>
            <a:pPr eaLnBrk="1">
              <a:lnSpc>
                <a:spcPct val="80000"/>
              </a:lnSpc>
            </a:pPr>
            <a:endParaRPr lang="it-IT" altLang="it-IT" b="0" dirty="0">
              <a:solidFill>
                <a:srgbClr val="FFFFFF"/>
              </a:solidFill>
              <a:latin typeface="Schibsted Grotesk Regular Regul" charset="0"/>
              <a:ea typeface="Schibsted Grotesk Regular Regul" charset="0"/>
              <a:cs typeface="Schibsted Grotesk Regular Regul" charset="0"/>
              <a:sym typeface="Schibsted Grotesk Regular Regul" charset="0"/>
            </a:endParaRPr>
          </a:p>
          <a:p>
            <a:pPr eaLnBrk="1">
              <a:lnSpc>
                <a:spcPct val="80000"/>
              </a:lnSpc>
            </a:pPr>
            <a:r>
              <a:rPr lang="it-IT" altLang="it-IT" sz="2000" b="0" dirty="0">
                <a:solidFill>
                  <a:srgbClr val="FFFFFF"/>
                </a:solidFill>
                <a:latin typeface="Schibsted Grotesk Regular Regul" charset="0"/>
                <a:ea typeface="Schibsted Grotesk Regular Regul" charset="0"/>
                <a:cs typeface="Schibsted Grotesk Regular Regul" charset="0"/>
                <a:sym typeface="Schibsted Grotesk Regular Regul" charset="0"/>
              </a:rPr>
              <a:t>Ghada Mahmoud –  Systems </a:t>
            </a:r>
            <a:r>
              <a:rPr lang="it-IT" altLang="it-IT" sz="2000" b="0" dirty="0" err="1">
                <a:solidFill>
                  <a:srgbClr val="FFFFFF"/>
                </a:solidFill>
                <a:latin typeface="Schibsted Grotesk Regular Regul" charset="0"/>
                <a:ea typeface="Schibsted Grotesk Regular Regul" charset="0"/>
                <a:cs typeface="Schibsted Grotesk Regular Regul" charset="0"/>
                <a:sym typeface="Schibsted Grotesk Regular Regul" charset="0"/>
              </a:rPr>
              <a:t>Engineer</a:t>
            </a:r>
            <a:r>
              <a:rPr lang="it-IT" altLang="it-IT" sz="2000" b="0" dirty="0">
                <a:solidFill>
                  <a:srgbClr val="FFFFFF"/>
                </a:solidFill>
                <a:latin typeface="Schibsted Grotesk Regular Regul" charset="0"/>
                <a:ea typeface="Schibsted Grotesk Regular Regul" charset="0"/>
                <a:cs typeface="Schibsted Grotesk Regular Regul" charset="0"/>
                <a:sym typeface="Schibsted Grotesk Regular Regul" charset="0"/>
              </a:rPr>
              <a:t> /Risk Manager - ETO Project Office</a:t>
            </a:r>
          </a:p>
          <a:p>
            <a:pPr eaLnBrk="1">
              <a:lnSpc>
                <a:spcPct val="80000"/>
              </a:lnSpc>
            </a:pPr>
            <a:r>
              <a:rPr lang="it-IT" altLang="it-IT" sz="2000" b="0" dirty="0">
                <a:solidFill>
                  <a:srgbClr val="FFFFFF"/>
                </a:solidFill>
                <a:latin typeface="Schibsted Grotesk Regular Regul" charset="0"/>
                <a:ea typeface="Schibsted Grotesk Regular Regul" charset="0"/>
                <a:cs typeface="Schibsted Grotesk Regular Regul" charset="0"/>
                <a:sym typeface="Schibsted Grotesk Regular Regul" charset="0"/>
              </a:rPr>
              <a:t>ghada.mahmoud@apc.in2p3.fr</a:t>
            </a:r>
          </a:p>
        </p:txBody>
      </p:sp>
      <p:pic>
        <p:nvPicPr>
          <p:cNvPr id="26628" name="Picture 4" descr="08_ET_horizontal_RGB.pdf">
            <a:extLst>
              <a:ext uri="{FF2B5EF4-FFF2-40B4-BE49-F238E27FC236}">
                <a16:creationId xmlns:a16="http://schemas.microsoft.com/office/drawing/2014/main" id="{1EB11F87-015C-4A99-A28F-118A9F0A28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49" y="5572394"/>
            <a:ext cx="2836069" cy="801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29" name="Text Box 5">
            <a:extLst>
              <a:ext uri="{FF2B5EF4-FFF2-40B4-BE49-F238E27FC236}">
                <a16:creationId xmlns:a16="http://schemas.microsoft.com/office/drawing/2014/main" id="{6D17CFAD-C2EF-40C8-A8E2-A32E94F1A688}"/>
              </a:ext>
            </a:extLst>
          </p:cNvPr>
          <p:cNvSpPr txBox="1">
            <a:spLocks/>
          </p:cNvSpPr>
          <p:nvPr/>
        </p:nvSpPr>
        <p:spPr bwMode="auto">
          <a:xfrm>
            <a:off x="233363" y="191294"/>
            <a:ext cx="2709069" cy="158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>
            <a:spAutoFit/>
          </a:bodyPr>
          <a:lstStyle>
            <a:lvl1pPr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742950" indent="-28575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1143000" indent="-22860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600200" indent="-22860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2057400" indent="-22860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5146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9718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4290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8862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eaLnBrk="1">
              <a:lnSpc>
                <a:spcPct val="80000"/>
              </a:lnSpc>
            </a:pPr>
            <a:r>
              <a:rPr lang="it-IT" altLang="it-IT" sz="850" b="0">
                <a:solidFill>
                  <a:srgbClr val="FFFFFF"/>
                </a:solidFill>
                <a:latin typeface="Schibsted Grotesk Regular Regul" charset="0"/>
                <a:ea typeface="Schibsted Grotesk Regular Regul" charset="0"/>
                <a:cs typeface="Schibsted Grotesk Regular Regul" charset="0"/>
                <a:sym typeface="Schibsted Grotesk Regular Regul" charset="0"/>
              </a:rPr>
              <a:t>Einstein Telescope </a:t>
            </a:r>
          </a:p>
        </p:txBody>
      </p:sp>
      <p:sp>
        <p:nvSpPr>
          <p:cNvPr id="26630" name="Text Box 6">
            <a:extLst>
              <a:ext uri="{FF2B5EF4-FFF2-40B4-BE49-F238E27FC236}">
                <a16:creationId xmlns:a16="http://schemas.microsoft.com/office/drawing/2014/main" id="{51D2AC32-39C3-437B-940A-854D7B037074}"/>
              </a:ext>
            </a:extLst>
          </p:cNvPr>
          <p:cNvSpPr txBox="1">
            <a:spLocks/>
          </p:cNvSpPr>
          <p:nvPr/>
        </p:nvSpPr>
        <p:spPr bwMode="auto">
          <a:xfrm>
            <a:off x="9370219" y="203200"/>
            <a:ext cx="2557463" cy="140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3547" tIns="13547" rIns="13547" bIns="13547">
            <a:spAutoFit/>
          </a:bodyPr>
          <a:lstStyle>
            <a:lvl1pPr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742950" indent="-28575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1143000" indent="-22860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600200" indent="-22860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2057400" indent="-22860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5146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9718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4290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8862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algn="r" eaLnBrk="1">
              <a:lnSpc>
                <a:spcPct val="80000"/>
              </a:lnSpc>
            </a:pPr>
            <a:r>
              <a:rPr lang="it-IT" altLang="it-IT" sz="900" b="0" dirty="0">
                <a:solidFill>
                  <a:srgbClr val="FFFFFF"/>
                </a:solidFill>
                <a:latin typeface="Schibsted Grotesk Regular Regul" charset="0"/>
                <a:ea typeface="Schibsted Grotesk Regular Regul" charset="0"/>
                <a:cs typeface="Schibsted Grotesk Regular Regul" charset="0"/>
                <a:sym typeface="Schibsted Grotesk Regular Regul" charset="0"/>
              </a:rPr>
              <a:t>XV ET Symposium | Bologna (26-30 </a:t>
            </a:r>
            <a:r>
              <a:rPr lang="it-IT" altLang="it-IT" sz="900" b="0" dirty="0" err="1">
                <a:solidFill>
                  <a:srgbClr val="FFFFFF"/>
                </a:solidFill>
                <a:latin typeface="Schibsted Grotesk Regular Regul" charset="0"/>
                <a:ea typeface="Schibsted Grotesk Regular Regul" charset="0"/>
                <a:cs typeface="Schibsted Grotesk Regular Regul" charset="0"/>
                <a:sym typeface="Schibsted Grotesk Regular Regul" charset="0"/>
              </a:rPr>
              <a:t>May</a:t>
            </a:r>
            <a:r>
              <a:rPr lang="it-IT" altLang="it-IT" sz="900" b="0" dirty="0">
                <a:solidFill>
                  <a:srgbClr val="FFFFFF"/>
                </a:solidFill>
                <a:latin typeface="Schibsted Grotesk Regular Regul" charset="0"/>
                <a:ea typeface="Schibsted Grotesk Regular Regul" charset="0"/>
                <a:cs typeface="Schibsted Grotesk Regular Regul" charset="0"/>
                <a:sym typeface="Schibsted Grotesk Regular Regul" charset="0"/>
              </a:rPr>
              <a:t> 2025</a:t>
            </a:r>
            <a:endParaRPr lang="it-IT" altLang="it-IT" sz="850" b="0" dirty="0">
              <a:solidFill>
                <a:srgbClr val="FFFFFF"/>
              </a:solidFill>
              <a:latin typeface="Schibsted Grotesk Regular Regul" charset="0"/>
              <a:ea typeface="Schibsted Grotesk Regular Regul" charset="0"/>
              <a:cs typeface="Schibsted Grotesk Regular Regul" charset="0"/>
              <a:sym typeface="Schibsted Grotesk Regular Regul" charset="0"/>
            </a:endParaRPr>
          </a:p>
        </p:txBody>
      </p:sp>
      <p:sp>
        <p:nvSpPr>
          <p:cNvPr id="26631" name="Line 7">
            <a:extLst>
              <a:ext uri="{FF2B5EF4-FFF2-40B4-BE49-F238E27FC236}">
                <a16:creationId xmlns:a16="http://schemas.microsoft.com/office/drawing/2014/main" id="{BA916377-E738-4DFF-AE41-48FAA9A89023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405607"/>
            <a:ext cx="11685588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fr-FR" sz="900"/>
          </a:p>
        </p:txBody>
      </p:sp>
      <p:sp>
        <p:nvSpPr>
          <p:cNvPr id="26632" name="Line 8">
            <a:extLst>
              <a:ext uri="{FF2B5EF4-FFF2-40B4-BE49-F238E27FC236}">
                <a16:creationId xmlns:a16="http://schemas.microsoft.com/office/drawing/2014/main" id="{FD9E7480-EBCF-4264-923E-7F61AA41C3B9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169863"/>
            <a:ext cx="11685588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fr-FR" sz="900"/>
          </a:p>
        </p:txBody>
      </p:sp>
      <p:sp>
        <p:nvSpPr>
          <p:cNvPr id="26633" name="Line 9">
            <a:extLst>
              <a:ext uri="{FF2B5EF4-FFF2-40B4-BE49-F238E27FC236}">
                <a16:creationId xmlns:a16="http://schemas.microsoft.com/office/drawing/2014/main" id="{9FD05630-A25E-411A-B60E-D02989C376B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056" y="6696944"/>
            <a:ext cx="11685588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fr-FR" sz="900"/>
          </a:p>
        </p:txBody>
      </p:sp>
      <p:sp>
        <p:nvSpPr>
          <p:cNvPr id="26634" name="Line 10">
            <a:extLst>
              <a:ext uri="{FF2B5EF4-FFF2-40B4-BE49-F238E27FC236}">
                <a16:creationId xmlns:a16="http://schemas.microsoft.com/office/drawing/2014/main" id="{6D78DF1B-6CE4-4B93-97CB-9C3D2103E9C8}"/>
              </a:ext>
            </a:extLst>
          </p:cNvPr>
          <p:cNvSpPr>
            <a:spLocks noChangeShapeType="1"/>
          </p:cNvSpPr>
          <p:nvPr/>
        </p:nvSpPr>
        <p:spPr bwMode="auto">
          <a:xfrm>
            <a:off x="445712" y="4621384"/>
            <a:ext cx="11685588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fr-FR" sz="900"/>
          </a:p>
        </p:txBody>
      </p:sp>
      <p:sp>
        <p:nvSpPr>
          <p:cNvPr id="26635" name="Text Box 11">
            <a:extLst>
              <a:ext uri="{FF2B5EF4-FFF2-40B4-BE49-F238E27FC236}">
                <a16:creationId xmlns:a16="http://schemas.microsoft.com/office/drawing/2014/main" id="{48AD2E11-7C61-40DD-8111-54CDE353FB68}"/>
              </a:ext>
            </a:extLst>
          </p:cNvPr>
          <p:cNvSpPr txBox="1">
            <a:spLocks/>
          </p:cNvSpPr>
          <p:nvPr/>
        </p:nvSpPr>
        <p:spPr bwMode="auto">
          <a:xfrm>
            <a:off x="3921449" y="4376527"/>
            <a:ext cx="3671326" cy="240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25400" tIns="25400" rIns="25400" bIns="25400">
            <a:spAutoFit/>
          </a:bodyPr>
          <a:lstStyle>
            <a:lvl1pPr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742950" indent="-28575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1143000" indent="-22860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600200" indent="-22860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2057400" indent="-22860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5146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9718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4290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8862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eaLnBrk="1">
              <a:lnSpc>
                <a:spcPct val="80000"/>
              </a:lnSpc>
            </a:pPr>
            <a:r>
              <a:rPr lang="it-IT" altLang="it-IT" sz="1500" b="0" dirty="0">
                <a:solidFill>
                  <a:srgbClr val="FFFFFF"/>
                </a:solidFill>
                <a:latin typeface="Schibsted Grotesk Regular Regul" charset="0"/>
                <a:ea typeface="Schibsted Grotesk Regular Regul" charset="0"/>
                <a:cs typeface="Schibsted Grotesk Regular Regul" charset="0"/>
                <a:sym typeface="Schibsted Grotesk Regular Regul" charset="0"/>
              </a:rPr>
              <a:t>XV ET Symposium | Bologna (26-30 </a:t>
            </a:r>
            <a:r>
              <a:rPr lang="it-IT" altLang="it-IT" sz="1500" b="0" dirty="0" err="1">
                <a:solidFill>
                  <a:srgbClr val="FFFFFF"/>
                </a:solidFill>
                <a:latin typeface="Schibsted Grotesk Regular Regul" charset="0"/>
                <a:ea typeface="Schibsted Grotesk Regular Regul" charset="0"/>
                <a:cs typeface="Schibsted Grotesk Regular Regul" charset="0"/>
                <a:sym typeface="Schibsted Grotesk Regular Regul" charset="0"/>
              </a:rPr>
              <a:t>May</a:t>
            </a:r>
            <a:r>
              <a:rPr lang="it-IT" altLang="it-IT" sz="1500" b="0" dirty="0">
                <a:solidFill>
                  <a:srgbClr val="FFFFFF"/>
                </a:solidFill>
                <a:latin typeface="Schibsted Grotesk Regular Regul" charset="0"/>
                <a:ea typeface="Schibsted Grotesk Regular Regul" charset="0"/>
                <a:cs typeface="Schibsted Grotesk Regular Regul" charset="0"/>
                <a:sym typeface="Schibsted Grotesk Regular Regul" charset="0"/>
              </a:rPr>
              <a:t> 2025)</a:t>
            </a:r>
          </a:p>
        </p:txBody>
      </p:sp>
      <p:sp>
        <p:nvSpPr>
          <p:cNvPr id="26636" name="Line 12">
            <a:extLst>
              <a:ext uri="{FF2B5EF4-FFF2-40B4-BE49-F238E27FC236}">
                <a16:creationId xmlns:a16="http://schemas.microsoft.com/office/drawing/2014/main" id="{D601FFB2-689C-408C-863F-7BE99E086139}"/>
              </a:ext>
            </a:extLst>
          </p:cNvPr>
          <p:cNvSpPr>
            <a:spLocks noChangeShapeType="1"/>
          </p:cNvSpPr>
          <p:nvPr/>
        </p:nvSpPr>
        <p:spPr bwMode="auto">
          <a:xfrm>
            <a:off x="445712" y="4298522"/>
            <a:ext cx="11685588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fr-FR" sz="90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6C599A0-D4B7-96A7-8270-2878CDFA8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55632-4598-49F7-9B0C-28EC9759C051}" type="slidenum">
              <a:rPr lang="fr-FR" smtClean="0"/>
              <a:t>1</a:t>
            </a:fld>
            <a:endParaRPr lang="fr-FR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9" name="Google Shape;249;g2d5045f70c9_0_196"/>
          <p:cNvCxnSpPr/>
          <p:nvPr/>
        </p:nvCxnSpPr>
        <p:spPr>
          <a:xfrm>
            <a:off x="304800" y="5408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0" name="Google Shape;250;g2d5045f70c9_0_196"/>
          <p:cNvCxnSpPr/>
          <p:nvPr/>
        </p:nvCxnSpPr>
        <p:spPr>
          <a:xfrm>
            <a:off x="304800" y="226483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51" name="Google Shape;251;g2d5045f70c9_0_196"/>
          <p:cNvSpPr txBox="1"/>
          <p:nvPr/>
        </p:nvSpPr>
        <p:spPr>
          <a:xfrm>
            <a:off x="3209833" y="861400"/>
            <a:ext cx="434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2" name="Google Shape;252;g2d5045f70c9_0_196"/>
          <p:cNvCxnSpPr/>
          <p:nvPr/>
        </p:nvCxnSpPr>
        <p:spPr>
          <a:xfrm>
            <a:off x="304800" y="6544008"/>
            <a:ext cx="11570700" cy="165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3" name="Google Shape;253;g2d5045f70c9_0_196"/>
          <p:cNvCxnSpPr/>
          <p:nvPr/>
        </p:nvCxnSpPr>
        <p:spPr>
          <a:xfrm>
            <a:off x="322800" y="6069736"/>
            <a:ext cx="11570700" cy="309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254" name="Google Shape;254;g2d5045f70c9_0_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6115922"/>
            <a:ext cx="1750482" cy="32651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2d5045f70c9_0_196"/>
          <p:cNvSpPr txBox="1"/>
          <p:nvPr/>
        </p:nvSpPr>
        <p:spPr>
          <a:xfrm>
            <a:off x="311150" y="305858"/>
            <a:ext cx="3612000" cy="2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75" tIns="33875" rIns="33875" bIns="3387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b="0" i="0" u="none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Einstein Telescope </a:t>
            </a:r>
            <a:endParaRPr sz="900">
              <a:solidFill>
                <a:srgbClr val="0000CC"/>
              </a:solidFill>
            </a:endParaRPr>
          </a:p>
        </p:txBody>
      </p:sp>
      <p:sp>
        <p:nvSpPr>
          <p:cNvPr id="259" name="Google Shape;259;g2d5045f70c9_0_196"/>
          <p:cNvSpPr txBox="1"/>
          <p:nvPr/>
        </p:nvSpPr>
        <p:spPr>
          <a:xfrm>
            <a:off x="8465400" y="267229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XV ET Symposium | Bologna (26-30 May 2025)</a:t>
            </a:r>
          </a:p>
        </p:txBody>
      </p:sp>
      <p:sp>
        <p:nvSpPr>
          <p:cNvPr id="13" name="Google Shape;259;g2d5045f70c9_0_196">
            <a:extLst>
              <a:ext uri="{FF2B5EF4-FFF2-40B4-BE49-F238E27FC236}">
                <a16:creationId xmlns:a16="http://schemas.microsoft.com/office/drawing/2014/main" id="{CCC522FC-B4CC-45E5-A462-874A869008FB}"/>
              </a:ext>
            </a:extLst>
          </p:cNvPr>
          <p:cNvSpPr txBox="1"/>
          <p:nvPr/>
        </p:nvSpPr>
        <p:spPr>
          <a:xfrm>
            <a:off x="304800" y="6235373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Ghada Mahmoud</a:t>
            </a:r>
          </a:p>
        </p:txBody>
      </p:sp>
      <p:cxnSp>
        <p:nvCxnSpPr>
          <p:cNvPr id="14" name="Google Shape;250;g2d5045f70c9_0_196">
            <a:extLst>
              <a:ext uri="{FF2B5EF4-FFF2-40B4-BE49-F238E27FC236}">
                <a16:creationId xmlns:a16="http://schemas.microsoft.com/office/drawing/2014/main" id="{153AC05C-652C-49B5-8C61-72F684029329}"/>
              </a:ext>
            </a:extLst>
          </p:cNvPr>
          <p:cNvCxnSpPr/>
          <p:nvPr/>
        </p:nvCxnSpPr>
        <p:spPr>
          <a:xfrm>
            <a:off x="345693" y="10846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3B623C56-9732-4A19-9E0A-D94457A63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635" y="3249923"/>
            <a:ext cx="1207578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CA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CA" alt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Google Shape;257;g2d5045f70c9_0_196">
            <a:extLst>
              <a:ext uri="{FF2B5EF4-FFF2-40B4-BE49-F238E27FC236}">
                <a16:creationId xmlns:a16="http://schemas.microsoft.com/office/drawing/2014/main" id="{D231C400-E232-4B1A-8EDA-03A70E3E3045}"/>
              </a:ext>
            </a:extLst>
          </p:cNvPr>
          <p:cNvSpPr txBox="1"/>
          <p:nvPr/>
        </p:nvSpPr>
        <p:spPr>
          <a:xfrm>
            <a:off x="434170" y="603182"/>
            <a:ext cx="10947298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26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Introduction: </a:t>
            </a:r>
            <a:endParaRPr lang="en-US" sz="2100" dirty="0">
              <a:solidFill>
                <a:srgbClr val="0000CC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3F217F7-142E-4F43-A124-BDFE630BD5EB}"/>
              </a:ext>
            </a:extLst>
          </p:cNvPr>
          <p:cNvSpPr txBox="1"/>
          <p:nvPr/>
        </p:nvSpPr>
        <p:spPr>
          <a:xfrm>
            <a:off x="198268" y="1367974"/>
            <a:ext cx="11736125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presentation focus on the following points: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Why we perform Risk Management ?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When were Risk Studies performed in ET by the ETO PO ?</a:t>
            </a:r>
          </a:p>
          <a:p>
            <a:endParaRPr lang="en-US" dirty="0"/>
          </a:p>
          <a:p>
            <a:pPr marL="2571750" lvl="5" indent="-285750">
              <a:buFontTx/>
              <a:buChar char="-"/>
            </a:pPr>
            <a:r>
              <a:rPr lang="en-US" dirty="0"/>
              <a:t>The ETO PO Risk Campaign and examples of outcomes</a:t>
            </a:r>
          </a:p>
          <a:p>
            <a:pPr lvl="5"/>
            <a:r>
              <a:rPr lang="en-US" dirty="0"/>
              <a:t>      </a:t>
            </a:r>
            <a:r>
              <a:rPr lang="en-US" sz="1400" dirty="0">
                <a:solidFill>
                  <a:srgbClr val="0070C0"/>
                </a:solidFill>
              </a:rPr>
              <a:t>(note: detailed outcome examples cannot be shared at this time)</a:t>
            </a:r>
          </a:p>
          <a:p>
            <a:pPr marL="2571750" lvl="5" indent="-285750">
              <a:buFontTx/>
              <a:buChar char="-"/>
            </a:pPr>
            <a:endParaRPr lang="en-US" dirty="0"/>
          </a:p>
          <a:p>
            <a:pPr lvl="5"/>
            <a:r>
              <a:rPr lang="en-US" dirty="0"/>
              <a:t>-    The ETO Task Force activities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Additional tools used to support Risk Studies, such as Technology Readiness Level (TRL) assessments and Design Structure Matrix (DSM)</a:t>
            </a:r>
          </a:p>
          <a:p>
            <a:endParaRPr lang="en-US" dirty="0"/>
          </a:p>
          <a:p>
            <a:endParaRPr lang="en-US" dirty="0"/>
          </a:p>
          <a:p>
            <a:endParaRPr lang="en-US" sz="1600" dirty="0">
              <a:solidFill>
                <a:srgbClr val="FF0000"/>
              </a:solidFill>
            </a:endParaRPr>
          </a:p>
          <a:p>
            <a:endParaRPr lang="en-US" sz="1600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774B9D-F4EE-074A-81BF-E6297E0DB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160810"/>
            <a:ext cx="2743200" cy="365125"/>
          </a:xfrm>
        </p:spPr>
        <p:txBody>
          <a:bodyPr/>
          <a:lstStyle/>
          <a:p>
            <a:fld id="{8BF55632-4598-49F7-9B0C-28EC9759C051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2032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9" name="Google Shape;249;g2d5045f70c9_0_196"/>
          <p:cNvCxnSpPr/>
          <p:nvPr/>
        </p:nvCxnSpPr>
        <p:spPr>
          <a:xfrm>
            <a:off x="304800" y="5408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0" name="Google Shape;250;g2d5045f70c9_0_196"/>
          <p:cNvCxnSpPr/>
          <p:nvPr/>
        </p:nvCxnSpPr>
        <p:spPr>
          <a:xfrm>
            <a:off x="304800" y="226483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51" name="Google Shape;251;g2d5045f70c9_0_196"/>
          <p:cNvSpPr txBox="1"/>
          <p:nvPr/>
        </p:nvSpPr>
        <p:spPr>
          <a:xfrm>
            <a:off x="3209833" y="861400"/>
            <a:ext cx="434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2" name="Google Shape;252;g2d5045f70c9_0_196"/>
          <p:cNvCxnSpPr/>
          <p:nvPr/>
        </p:nvCxnSpPr>
        <p:spPr>
          <a:xfrm>
            <a:off x="304800" y="6544008"/>
            <a:ext cx="11570700" cy="165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3" name="Google Shape;253;g2d5045f70c9_0_196"/>
          <p:cNvCxnSpPr/>
          <p:nvPr/>
        </p:nvCxnSpPr>
        <p:spPr>
          <a:xfrm>
            <a:off x="322800" y="6069736"/>
            <a:ext cx="11570700" cy="309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254" name="Google Shape;254;g2d5045f70c9_0_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6115922"/>
            <a:ext cx="1750482" cy="32651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2d5045f70c9_0_196"/>
          <p:cNvSpPr txBox="1"/>
          <p:nvPr/>
        </p:nvSpPr>
        <p:spPr>
          <a:xfrm>
            <a:off x="311150" y="305858"/>
            <a:ext cx="3612000" cy="2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75" tIns="33875" rIns="33875" bIns="3387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b="0" i="0" u="none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Einstein Telescope </a:t>
            </a:r>
            <a:endParaRPr sz="900">
              <a:solidFill>
                <a:srgbClr val="0000CC"/>
              </a:solidFill>
            </a:endParaRPr>
          </a:p>
        </p:txBody>
      </p:sp>
      <p:sp>
        <p:nvSpPr>
          <p:cNvPr id="259" name="Google Shape;259;g2d5045f70c9_0_196"/>
          <p:cNvSpPr txBox="1"/>
          <p:nvPr/>
        </p:nvSpPr>
        <p:spPr>
          <a:xfrm>
            <a:off x="8465400" y="267229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XV ET Symposium | Bologna (26-30 May 2025)</a:t>
            </a:r>
          </a:p>
        </p:txBody>
      </p:sp>
      <p:sp>
        <p:nvSpPr>
          <p:cNvPr id="13" name="Google Shape;259;g2d5045f70c9_0_196">
            <a:extLst>
              <a:ext uri="{FF2B5EF4-FFF2-40B4-BE49-F238E27FC236}">
                <a16:creationId xmlns:a16="http://schemas.microsoft.com/office/drawing/2014/main" id="{CCC522FC-B4CC-45E5-A462-874A869008FB}"/>
              </a:ext>
            </a:extLst>
          </p:cNvPr>
          <p:cNvSpPr txBox="1"/>
          <p:nvPr/>
        </p:nvSpPr>
        <p:spPr>
          <a:xfrm>
            <a:off x="304800" y="6235373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Ghada Mahmoud</a:t>
            </a:r>
          </a:p>
        </p:txBody>
      </p:sp>
      <p:cxnSp>
        <p:nvCxnSpPr>
          <p:cNvPr id="14" name="Google Shape;250;g2d5045f70c9_0_196">
            <a:extLst>
              <a:ext uri="{FF2B5EF4-FFF2-40B4-BE49-F238E27FC236}">
                <a16:creationId xmlns:a16="http://schemas.microsoft.com/office/drawing/2014/main" id="{153AC05C-652C-49B5-8C61-72F684029329}"/>
              </a:ext>
            </a:extLst>
          </p:cNvPr>
          <p:cNvCxnSpPr/>
          <p:nvPr/>
        </p:nvCxnSpPr>
        <p:spPr>
          <a:xfrm>
            <a:off x="345693" y="10846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3B623C56-9732-4A19-9E0A-D94457A63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635" y="3249923"/>
            <a:ext cx="1207578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CA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CA" alt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Google Shape;257;g2d5045f70c9_0_196">
            <a:extLst>
              <a:ext uri="{FF2B5EF4-FFF2-40B4-BE49-F238E27FC236}">
                <a16:creationId xmlns:a16="http://schemas.microsoft.com/office/drawing/2014/main" id="{D231C400-E232-4B1A-8EDA-03A70E3E3045}"/>
              </a:ext>
            </a:extLst>
          </p:cNvPr>
          <p:cNvSpPr txBox="1"/>
          <p:nvPr/>
        </p:nvSpPr>
        <p:spPr>
          <a:xfrm>
            <a:off x="434170" y="603182"/>
            <a:ext cx="10947298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26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Why Risk Management ? </a:t>
            </a:r>
            <a:endParaRPr lang="en-US" sz="2100" dirty="0">
              <a:solidFill>
                <a:srgbClr val="0000CC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3F217F7-142E-4F43-A124-BDFE630BD5EB}"/>
              </a:ext>
            </a:extLst>
          </p:cNvPr>
          <p:cNvSpPr txBox="1"/>
          <p:nvPr/>
        </p:nvSpPr>
        <p:spPr>
          <a:xfrm>
            <a:off x="322800" y="1249085"/>
            <a:ext cx="120176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600" dirty="0"/>
              <a:t>Risk management in the Einstein Telescope (ET) is not an “extra step,” but rather a fundamental engineering and governance backbone. It enables structured decision-making within the context of a complex, multi-partner scientific infrastructure project like ET.</a:t>
            </a:r>
          </a:p>
          <a:p>
            <a:pPr>
              <a:buNone/>
            </a:pPr>
            <a:endParaRPr lang="en-US" sz="1600" dirty="0"/>
          </a:p>
          <a:p>
            <a:r>
              <a:rPr lang="en-US" sz="1600" dirty="0"/>
              <a:t>Risks are typically assessed based on their potential impact on three critical areas of the project: </a:t>
            </a:r>
            <a:r>
              <a:rPr lang="en-US" sz="1600" b="1" dirty="0">
                <a:solidFill>
                  <a:srgbClr val="FF0000"/>
                </a:solidFill>
              </a:rPr>
              <a:t>cost</a:t>
            </a:r>
            <a:r>
              <a:rPr lang="en-US" sz="1600" dirty="0">
                <a:solidFill>
                  <a:srgbClr val="FF0000"/>
                </a:solidFill>
              </a:rPr>
              <a:t>, </a:t>
            </a:r>
            <a:r>
              <a:rPr lang="en-US" sz="1600" b="1" dirty="0">
                <a:solidFill>
                  <a:srgbClr val="FF0000"/>
                </a:solidFill>
              </a:rPr>
              <a:t>schedule</a:t>
            </a:r>
            <a:r>
              <a:rPr lang="en-US" sz="1600" dirty="0">
                <a:solidFill>
                  <a:srgbClr val="FF0000"/>
                </a:solidFill>
              </a:rPr>
              <a:t>, </a:t>
            </a:r>
            <a:r>
              <a:rPr lang="en-US" sz="1600" dirty="0"/>
              <a:t>and </a:t>
            </a:r>
            <a:r>
              <a:rPr lang="en-US" sz="1600" b="1" dirty="0">
                <a:solidFill>
                  <a:srgbClr val="FF0000"/>
                </a:solidFill>
              </a:rPr>
              <a:t>scope</a:t>
            </a:r>
            <a:r>
              <a:rPr lang="en-US" sz="1600" dirty="0">
                <a:solidFill>
                  <a:srgbClr val="FF0000"/>
                </a:solidFill>
              </a:rPr>
              <a:t>. </a:t>
            </a:r>
          </a:p>
          <a:p>
            <a:endParaRPr lang="en-US" sz="1600" dirty="0">
              <a:solidFill>
                <a:srgbClr val="FF0000"/>
              </a:solidFill>
            </a:endParaRPr>
          </a:p>
          <a:p>
            <a:r>
              <a:rPr lang="en-US" sz="1600" dirty="0"/>
              <a:t>These dimensions are also the foundational constraints of all aspects of project management like cost management and many others. </a:t>
            </a:r>
          </a:p>
          <a:p>
            <a:r>
              <a:rPr lang="en-US" sz="1600" b="1" u="sng" dirty="0"/>
              <a:t>Objectives:</a:t>
            </a:r>
          </a:p>
          <a:p>
            <a:endParaRPr lang="en-US" sz="1600" b="1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Identify and manage </a:t>
            </a:r>
            <a:r>
              <a:rPr lang="en-US" sz="1600" b="1" dirty="0">
                <a:solidFill>
                  <a:srgbClr val="FF00FF"/>
                </a:solidFill>
              </a:rPr>
              <a:t>uncertainties</a:t>
            </a:r>
            <a:r>
              <a:rPr lang="en-US" sz="1600" dirty="0"/>
              <a:t> : Technical, organizational, scheduling, financial, and more.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Provide a </a:t>
            </a:r>
            <a:r>
              <a:rPr lang="en-US" sz="1600" b="1" dirty="0">
                <a:solidFill>
                  <a:srgbClr val="FF00FF"/>
                </a:solidFill>
              </a:rPr>
              <a:t>risk response strategy </a:t>
            </a:r>
            <a:r>
              <a:rPr lang="en-US" sz="1600" dirty="0"/>
              <a:t>that defines how </a:t>
            </a:r>
            <a:r>
              <a:rPr lang="en-US" sz="1600" b="1" dirty="0">
                <a:solidFill>
                  <a:srgbClr val="FF00FF"/>
                </a:solidFill>
              </a:rPr>
              <a:t>risks impact cost, schedule, and scope.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Support the policy framework for enabling </a:t>
            </a:r>
            <a:r>
              <a:rPr lang="en-US" sz="1600" b="1" dirty="0">
                <a:solidFill>
                  <a:srgbClr val="FF00FF"/>
                </a:solidFill>
              </a:rPr>
              <a:t>technology development.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Guide </a:t>
            </a:r>
            <a:r>
              <a:rPr lang="en-US" sz="1600" b="1" dirty="0">
                <a:solidFill>
                  <a:srgbClr val="FF00FF"/>
                </a:solidFill>
              </a:rPr>
              <a:t>design trade-offs </a:t>
            </a:r>
            <a:r>
              <a:rPr lang="en-US" sz="1600" dirty="0"/>
              <a:t>and informed technology choices.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Enhance </a:t>
            </a:r>
            <a:r>
              <a:rPr lang="en-US" sz="1600" b="1" dirty="0">
                <a:solidFill>
                  <a:srgbClr val="FF00FF"/>
                </a:solidFill>
              </a:rPr>
              <a:t>fundability, credibility, and project resilience.</a:t>
            </a:r>
          </a:p>
          <a:p>
            <a:endParaRPr lang="fr-FR" sz="1600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09CEA2F-2AB6-0F0F-CF13-BACDCDEF1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6000" y="6134637"/>
            <a:ext cx="2743200" cy="365125"/>
          </a:xfrm>
        </p:spPr>
        <p:txBody>
          <a:bodyPr/>
          <a:lstStyle/>
          <a:p>
            <a:fld id="{8BF55632-4598-49F7-9B0C-28EC9759C051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6907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9" name="Google Shape;249;g2d5045f70c9_0_196"/>
          <p:cNvCxnSpPr/>
          <p:nvPr/>
        </p:nvCxnSpPr>
        <p:spPr>
          <a:xfrm>
            <a:off x="304800" y="5408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0" name="Google Shape;250;g2d5045f70c9_0_196"/>
          <p:cNvCxnSpPr/>
          <p:nvPr/>
        </p:nvCxnSpPr>
        <p:spPr>
          <a:xfrm>
            <a:off x="304800" y="226483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51" name="Google Shape;251;g2d5045f70c9_0_196"/>
          <p:cNvSpPr txBox="1"/>
          <p:nvPr/>
        </p:nvSpPr>
        <p:spPr>
          <a:xfrm>
            <a:off x="3209833" y="861400"/>
            <a:ext cx="434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2" name="Google Shape;252;g2d5045f70c9_0_196"/>
          <p:cNvCxnSpPr/>
          <p:nvPr/>
        </p:nvCxnSpPr>
        <p:spPr>
          <a:xfrm>
            <a:off x="304800" y="6544008"/>
            <a:ext cx="11570700" cy="165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3" name="Google Shape;253;g2d5045f70c9_0_196"/>
          <p:cNvCxnSpPr/>
          <p:nvPr/>
        </p:nvCxnSpPr>
        <p:spPr>
          <a:xfrm>
            <a:off x="322800" y="6069736"/>
            <a:ext cx="11570700" cy="309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254" name="Google Shape;254;g2d5045f70c9_0_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6115922"/>
            <a:ext cx="1750482" cy="32651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2d5045f70c9_0_196"/>
          <p:cNvSpPr txBox="1"/>
          <p:nvPr/>
        </p:nvSpPr>
        <p:spPr>
          <a:xfrm>
            <a:off x="311150" y="305858"/>
            <a:ext cx="3612000" cy="2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75" tIns="33875" rIns="33875" bIns="3387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b="0" i="0" u="none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Einstein Telescope </a:t>
            </a:r>
            <a:endParaRPr sz="900">
              <a:solidFill>
                <a:srgbClr val="0000CC"/>
              </a:solidFill>
            </a:endParaRPr>
          </a:p>
        </p:txBody>
      </p:sp>
      <p:sp>
        <p:nvSpPr>
          <p:cNvPr id="259" name="Google Shape;259;g2d5045f70c9_0_196"/>
          <p:cNvSpPr txBox="1"/>
          <p:nvPr/>
        </p:nvSpPr>
        <p:spPr>
          <a:xfrm>
            <a:off x="8465400" y="267229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XV ET Symposium | Bologna (26-30 May 2025)</a:t>
            </a:r>
          </a:p>
        </p:txBody>
      </p:sp>
      <p:sp>
        <p:nvSpPr>
          <p:cNvPr id="13" name="Google Shape;259;g2d5045f70c9_0_196">
            <a:extLst>
              <a:ext uri="{FF2B5EF4-FFF2-40B4-BE49-F238E27FC236}">
                <a16:creationId xmlns:a16="http://schemas.microsoft.com/office/drawing/2014/main" id="{CCC522FC-B4CC-45E5-A462-874A869008FB}"/>
              </a:ext>
            </a:extLst>
          </p:cNvPr>
          <p:cNvSpPr txBox="1"/>
          <p:nvPr/>
        </p:nvSpPr>
        <p:spPr>
          <a:xfrm>
            <a:off x="304800" y="6235373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Ghada Mahmoud</a:t>
            </a:r>
          </a:p>
        </p:txBody>
      </p:sp>
      <p:cxnSp>
        <p:nvCxnSpPr>
          <p:cNvPr id="14" name="Google Shape;250;g2d5045f70c9_0_196">
            <a:extLst>
              <a:ext uri="{FF2B5EF4-FFF2-40B4-BE49-F238E27FC236}">
                <a16:creationId xmlns:a16="http://schemas.microsoft.com/office/drawing/2014/main" id="{153AC05C-652C-49B5-8C61-72F684029329}"/>
              </a:ext>
            </a:extLst>
          </p:cNvPr>
          <p:cNvCxnSpPr/>
          <p:nvPr/>
        </p:nvCxnSpPr>
        <p:spPr>
          <a:xfrm>
            <a:off x="322800" y="880525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3B623C56-9732-4A19-9E0A-D94457A63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423801"/>
            <a:ext cx="1207578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CA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CA" alt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Google Shape;257;g2d5045f70c9_0_196">
            <a:extLst>
              <a:ext uri="{FF2B5EF4-FFF2-40B4-BE49-F238E27FC236}">
                <a16:creationId xmlns:a16="http://schemas.microsoft.com/office/drawing/2014/main" id="{D231C400-E232-4B1A-8EDA-03A70E3E3045}"/>
              </a:ext>
            </a:extLst>
          </p:cNvPr>
          <p:cNvSpPr txBox="1"/>
          <p:nvPr/>
        </p:nvSpPr>
        <p:spPr>
          <a:xfrm>
            <a:off x="434170" y="451903"/>
            <a:ext cx="10947298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26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When were Risk Studies performed in ET by the ETO PO ?</a:t>
            </a:r>
            <a:endParaRPr lang="en-US" sz="2100" dirty="0">
              <a:solidFill>
                <a:srgbClr val="0000CC"/>
              </a:solidFill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E81C0A7-3536-410C-BD93-B539B95AC0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3575044"/>
              </p:ext>
            </p:extLst>
          </p:nvPr>
        </p:nvGraphicFramePr>
        <p:xfrm>
          <a:off x="155550" y="955376"/>
          <a:ext cx="11887200" cy="4663440"/>
        </p:xfrm>
        <a:graphic>
          <a:graphicData uri="http://schemas.openxmlformats.org/drawingml/2006/table">
            <a:tbl>
              <a:tblPr/>
              <a:tblGrid>
                <a:gridCol w="2344334">
                  <a:extLst>
                    <a:ext uri="{9D8B030D-6E8A-4147-A177-3AD203B41FA5}">
                      <a16:colId xmlns:a16="http://schemas.microsoft.com/office/drawing/2014/main" val="4070271808"/>
                    </a:ext>
                  </a:extLst>
                </a:gridCol>
                <a:gridCol w="9542866">
                  <a:extLst>
                    <a:ext uri="{9D8B030D-6E8A-4147-A177-3AD203B41FA5}">
                      <a16:colId xmlns:a16="http://schemas.microsoft.com/office/drawing/2014/main" val="31796002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r-FR" sz="1800" b="1" dirty="0"/>
                        <a:t>Phase</a:t>
                      </a:r>
                      <a:endParaRPr lang="fr-FR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 dirty="0"/>
                        <a:t>Risk-</a:t>
                      </a:r>
                      <a:r>
                        <a:rPr lang="fr-FR" sz="1800" b="1" dirty="0" err="1"/>
                        <a:t>Related</a:t>
                      </a:r>
                      <a:r>
                        <a:rPr lang="fr-FR" sz="1800" b="1" dirty="0"/>
                        <a:t> Activity</a:t>
                      </a:r>
                      <a:endParaRPr lang="fr-FR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823302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800" b="1" dirty="0"/>
                        <a:t>2024 – 2025</a:t>
                      </a:r>
                      <a:endParaRPr lang="fr-FR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 b="1" dirty="0">
                          <a:solidFill>
                            <a:srgbClr val="0070C0"/>
                          </a:solidFill>
                        </a:rPr>
                        <a:t>ETO PO General Risk Campaign </a:t>
                      </a:r>
                      <a:r>
                        <a:rPr lang="en-US" sz="1200" b="1" dirty="0"/>
                        <a:t>( starting June 2024 ) </a:t>
                      </a:r>
                      <a:r>
                        <a:rPr lang="en-US" sz="1800" dirty="0"/>
                        <a:t>: First General structured, collaborative risk campaign across</a:t>
                      </a:r>
                      <a:r>
                        <a:rPr lang="en-US" sz="1800" b="1" dirty="0"/>
                        <a:t> technical groups </a:t>
                      </a:r>
                      <a:r>
                        <a:rPr lang="en-US" sz="1200" dirty="0"/>
                        <a:t>( All ISB Subsystems : Interferometer Group , Optics Group, Suspension Group , Vacuum and cryogenics Group, ANM Group;  and Engineering Department )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 b="1" dirty="0"/>
                        <a:t>It Delivers the First Full Risk Register for ET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800" b="1" dirty="0"/>
                        <a:t>-    TRL Assessments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1157909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800" b="1" dirty="0"/>
                        <a:t>2025</a:t>
                      </a:r>
                      <a:endParaRPr lang="fr-FR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70C0"/>
                          </a:solidFill>
                        </a:rPr>
                        <a:t>-  Continuing with the ETO PO General Risk Campaign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/>
                        <a:t>: Review , other Stakeholders ( ETO ; ETC ; OSB; SCB )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800" b="1" dirty="0">
                          <a:solidFill>
                            <a:srgbClr val="0070C0"/>
                          </a:solidFill>
                        </a:rPr>
                        <a:t>-  ETO Taskforce </a:t>
                      </a:r>
                      <a:r>
                        <a:rPr lang="en-US" sz="1800" b="1" dirty="0"/>
                        <a:t>: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dirty="0">
                          <a:solidFill>
                            <a:srgbClr val="0070C0"/>
                          </a:solidFill>
                        </a:rPr>
                        <a:t>TRL assessments</a:t>
                      </a:r>
                      <a:endParaRPr lang="en-US" sz="1800" b="1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dirty="0">
                          <a:solidFill>
                            <a:srgbClr val="0070C0"/>
                          </a:solidFill>
                        </a:rPr>
                        <a:t>Comparative risk studies </a:t>
                      </a:r>
                      <a:r>
                        <a:rPr lang="en-US" sz="1800" dirty="0"/>
                        <a:t>between different Configurations of 2L and Triangle Geometries 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Flexibility (</a:t>
                      </a:r>
                      <a:r>
                        <a:rPr lang="en-US" sz="1800" b="1" dirty="0">
                          <a:solidFill>
                            <a:srgbClr val="0070C0"/>
                          </a:solidFill>
                        </a:rPr>
                        <a:t>DSM</a:t>
                      </a:r>
                      <a:r>
                        <a:rPr lang="en-US" sz="1800" b="1" dirty="0"/>
                        <a:t> </a:t>
                      </a:r>
                      <a:r>
                        <a:rPr lang="en-US" sz="1800" dirty="0"/>
                        <a:t>)  and Penalty of change (</a:t>
                      </a:r>
                      <a:r>
                        <a:rPr lang="en-US" sz="1800" b="1" dirty="0">
                          <a:solidFill>
                            <a:srgbClr val="0070C0"/>
                          </a:solidFill>
                        </a:rPr>
                        <a:t>trade-off analysis between designs and cost impact evaluation </a:t>
                      </a:r>
                      <a:r>
                        <a:rPr lang="en-US" sz="1800" dirty="0"/>
                        <a:t>) studies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3373673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800" b="1" dirty="0" err="1"/>
                        <a:t>Now</a:t>
                      </a:r>
                      <a:endParaRPr lang="fr-FR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Cross-cutting risk integration (identifying, analyzing, and managing risks that affect multiple </a:t>
                      </a:r>
                      <a:r>
                        <a:rPr lang="en-US" sz="1800" b="1" dirty="0"/>
                        <a:t>subsystems, teams, or domains simultaneously</a:t>
                      </a:r>
                      <a:r>
                        <a:rPr lang="en-US" sz="1800" dirty="0"/>
                        <a:t>)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Starting integrating Risks into MBSE ( Jama and 3DX)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66170719"/>
                  </a:ext>
                </a:extLst>
              </a:tr>
            </a:tbl>
          </a:graphicData>
        </a:graphic>
      </p:graphicFrame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7898AD6-C2A9-C130-F9A2-D689B4076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2300" y="6144925"/>
            <a:ext cx="2743200" cy="365125"/>
          </a:xfrm>
        </p:spPr>
        <p:txBody>
          <a:bodyPr/>
          <a:lstStyle/>
          <a:p>
            <a:fld id="{8BF55632-4598-49F7-9B0C-28EC9759C051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9542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9" name="Google Shape;249;g2d5045f70c9_0_196"/>
          <p:cNvCxnSpPr/>
          <p:nvPr/>
        </p:nvCxnSpPr>
        <p:spPr>
          <a:xfrm>
            <a:off x="304800" y="5408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0" name="Google Shape;250;g2d5045f70c9_0_196"/>
          <p:cNvCxnSpPr/>
          <p:nvPr/>
        </p:nvCxnSpPr>
        <p:spPr>
          <a:xfrm>
            <a:off x="304800" y="226483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51" name="Google Shape;251;g2d5045f70c9_0_196"/>
          <p:cNvSpPr txBox="1"/>
          <p:nvPr/>
        </p:nvSpPr>
        <p:spPr>
          <a:xfrm>
            <a:off x="3209833" y="861400"/>
            <a:ext cx="434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2" name="Google Shape;252;g2d5045f70c9_0_196"/>
          <p:cNvCxnSpPr/>
          <p:nvPr/>
        </p:nvCxnSpPr>
        <p:spPr>
          <a:xfrm>
            <a:off x="304800" y="6544008"/>
            <a:ext cx="11570700" cy="165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3" name="Google Shape;253;g2d5045f70c9_0_196"/>
          <p:cNvCxnSpPr/>
          <p:nvPr/>
        </p:nvCxnSpPr>
        <p:spPr>
          <a:xfrm>
            <a:off x="322800" y="6069736"/>
            <a:ext cx="11570700" cy="309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254" name="Google Shape;254;g2d5045f70c9_0_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6115922"/>
            <a:ext cx="1750482" cy="32651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2d5045f70c9_0_196"/>
          <p:cNvSpPr txBox="1"/>
          <p:nvPr/>
        </p:nvSpPr>
        <p:spPr>
          <a:xfrm>
            <a:off x="311150" y="305858"/>
            <a:ext cx="3612000" cy="2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75" tIns="33875" rIns="33875" bIns="3387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b="0" i="0" u="none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Einstein Telescope </a:t>
            </a:r>
            <a:endParaRPr sz="900">
              <a:solidFill>
                <a:srgbClr val="0000CC"/>
              </a:solidFill>
            </a:endParaRPr>
          </a:p>
        </p:txBody>
      </p:sp>
      <p:sp>
        <p:nvSpPr>
          <p:cNvPr id="259" name="Google Shape;259;g2d5045f70c9_0_196"/>
          <p:cNvSpPr txBox="1"/>
          <p:nvPr/>
        </p:nvSpPr>
        <p:spPr>
          <a:xfrm>
            <a:off x="8465400" y="267229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XV ET Symposium | Bologna (26-30 May 2025)</a:t>
            </a:r>
          </a:p>
        </p:txBody>
      </p:sp>
      <p:sp>
        <p:nvSpPr>
          <p:cNvPr id="13" name="Google Shape;259;g2d5045f70c9_0_196">
            <a:extLst>
              <a:ext uri="{FF2B5EF4-FFF2-40B4-BE49-F238E27FC236}">
                <a16:creationId xmlns:a16="http://schemas.microsoft.com/office/drawing/2014/main" id="{CCC522FC-B4CC-45E5-A462-874A869008FB}"/>
              </a:ext>
            </a:extLst>
          </p:cNvPr>
          <p:cNvSpPr txBox="1"/>
          <p:nvPr/>
        </p:nvSpPr>
        <p:spPr>
          <a:xfrm>
            <a:off x="304800" y="6235373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Ghada Mahmoud</a:t>
            </a:r>
          </a:p>
        </p:txBody>
      </p:sp>
      <p:cxnSp>
        <p:nvCxnSpPr>
          <p:cNvPr id="14" name="Google Shape;250;g2d5045f70c9_0_196">
            <a:extLst>
              <a:ext uri="{FF2B5EF4-FFF2-40B4-BE49-F238E27FC236}">
                <a16:creationId xmlns:a16="http://schemas.microsoft.com/office/drawing/2014/main" id="{153AC05C-652C-49B5-8C61-72F684029329}"/>
              </a:ext>
            </a:extLst>
          </p:cNvPr>
          <p:cNvCxnSpPr/>
          <p:nvPr/>
        </p:nvCxnSpPr>
        <p:spPr>
          <a:xfrm>
            <a:off x="345693" y="864623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3B623C56-9732-4A19-9E0A-D94457A63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635" y="3249923"/>
            <a:ext cx="1207578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CA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CA" alt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Google Shape;257;g2d5045f70c9_0_196">
            <a:extLst>
              <a:ext uri="{FF2B5EF4-FFF2-40B4-BE49-F238E27FC236}">
                <a16:creationId xmlns:a16="http://schemas.microsoft.com/office/drawing/2014/main" id="{D231C400-E232-4B1A-8EDA-03A70E3E3045}"/>
              </a:ext>
            </a:extLst>
          </p:cNvPr>
          <p:cNvSpPr txBox="1"/>
          <p:nvPr/>
        </p:nvSpPr>
        <p:spPr>
          <a:xfrm>
            <a:off x="345693" y="505669"/>
            <a:ext cx="10947298" cy="430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20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Outcome of the ETO PO General Risk Campaign</a:t>
            </a:r>
            <a:endParaRPr lang="en-US" sz="2000" dirty="0">
              <a:solidFill>
                <a:srgbClr val="0000CC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3F217F7-142E-4F43-A124-BDFE630BD5EB}"/>
              </a:ext>
            </a:extLst>
          </p:cNvPr>
          <p:cNvSpPr txBox="1"/>
          <p:nvPr/>
        </p:nvSpPr>
        <p:spPr>
          <a:xfrm>
            <a:off x="365417" y="811861"/>
            <a:ext cx="1146746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1" dirty="0"/>
              <a:t>~200 risks </a:t>
            </a:r>
            <a:r>
              <a:rPr lang="en-US" sz="1600" b="1" dirty="0">
                <a:solidFill>
                  <a:srgbClr val="00B0F0"/>
                </a:solidFill>
              </a:rPr>
              <a:t>( mostly technical) </a:t>
            </a:r>
            <a:r>
              <a:rPr lang="en-US" sz="1600" dirty="0">
                <a:solidFill>
                  <a:srgbClr val="00B0F0"/>
                </a:solidFill>
              </a:rPr>
              <a:t> </a:t>
            </a:r>
            <a:r>
              <a:rPr lang="en-US" sz="1600" dirty="0"/>
              <a:t>identified and assessed across major subsystems (Interferometer, Active Noise Mitigation (ANM), Vacuum &amp; Cryogenics, Optics, Suspension, Engineering Department ) </a:t>
            </a:r>
          </a:p>
          <a:p>
            <a:endParaRPr lang="en-US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Risk identification was </a:t>
            </a:r>
            <a:r>
              <a:rPr lang="en-US" sz="1600" b="1" dirty="0"/>
              <a:t>strongly collaborated  with technical and scientific teams that participated </a:t>
            </a:r>
            <a:r>
              <a:rPr lang="en-US" sz="1600" dirty="0"/>
              <a:t>, ensuring ownership and technical accuracy. </a:t>
            </a:r>
            <a:r>
              <a:rPr lang="en-US" sz="1600" b="1" u="sng" dirty="0">
                <a:solidFill>
                  <a:srgbClr val="00B050"/>
                </a:solidFill>
              </a:rPr>
              <a:t>The availability  and participation of ALL the invited groups should be increased,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u="sng" dirty="0">
                <a:solidFill>
                  <a:srgbClr val="0070C0"/>
                </a:solidFill>
              </a:rPr>
              <a:t> Identification of other systemic risks : </a:t>
            </a:r>
          </a:p>
          <a:p>
            <a:endParaRPr lang="en-US" sz="1600" b="1" dirty="0"/>
          </a:p>
          <a:p>
            <a:r>
              <a:rPr lang="en-US" sz="1600" dirty="0"/>
              <a:t>                           - Highlighted </a:t>
            </a:r>
            <a:r>
              <a:rPr lang="en-US" sz="1600" b="1" dirty="0"/>
              <a:t>critical interdependencies</a:t>
            </a:r>
            <a:r>
              <a:rPr lang="en-US" sz="1600" dirty="0"/>
              <a:t> between subsystems ( Risks caused by </a:t>
            </a:r>
            <a:r>
              <a:rPr lang="en-US" sz="1600" b="1" dirty="0">
                <a:solidFill>
                  <a:srgbClr val="00B0F0"/>
                </a:solidFill>
              </a:rPr>
              <a:t>unclear requirement ownership</a:t>
            </a:r>
            <a:r>
              <a:rPr lang="en-US" sz="1600" b="1" dirty="0"/>
              <a:t>).</a:t>
            </a:r>
          </a:p>
          <a:p>
            <a:endParaRPr lang="en-US" sz="1600" dirty="0"/>
          </a:p>
          <a:p>
            <a:r>
              <a:rPr lang="en-US" sz="1600" dirty="0"/>
              <a:t>                           - Risks caused by </a:t>
            </a:r>
            <a:r>
              <a:rPr lang="en-US" sz="1600" b="1" dirty="0">
                <a:solidFill>
                  <a:srgbClr val="00B0F0"/>
                </a:solidFill>
              </a:rPr>
              <a:t>unclear performance specs</a:t>
            </a:r>
            <a:r>
              <a:rPr lang="en-US" sz="1600" dirty="0"/>
              <a:t>, </a:t>
            </a:r>
            <a:r>
              <a:rPr lang="en-US" sz="1600" b="1" dirty="0">
                <a:solidFill>
                  <a:srgbClr val="00B0F0"/>
                </a:solidFill>
              </a:rPr>
              <a:t>undefined interface roles</a:t>
            </a:r>
            <a:r>
              <a:rPr lang="en-US" sz="1600" dirty="0"/>
              <a:t>, and </a:t>
            </a:r>
            <a:r>
              <a:rPr lang="en-US" sz="1600" b="1" dirty="0">
                <a:solidFill>
                  <a:srgbClr val="00B0F0"/>
                </a:solidFill>
              </a:rPr>
              <a:t>incomplete design assumptions</a:t>
            </a:r>
            <a:r>
              <a:rPr lang="en-US" sz="1600" dirty="0">
                <a:solidFill>
                  <a:srgbClr val="00B0F0"/>
                </a:solidFill>
              </a:rPr>
              <a:t> </a:t>
            </a:r>
            <a:r>
              <a:rPr lang="en-US" sz="1600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Moving from Assessing risks only to transforming </a:t>
            </a:r>
            <a:r>
              <a:rPr lang="en-US" sz="1600" b="1" dirty="0"/>
              <a:t>risk mitigations into real design enabler</a:t>
            </a:r>
            <a:r>
              <a:rPr lang="en-US" sz="16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400" dirty="0"/>
          </a:p>
          <a:p>
            <a:endParaRPr lang="en-US" sz="1400" b="1" dirty="0">
              <a:solidFill>
                <a:srgbClr val="FF00FF"/>
              </a:solidFill>
            </a:endParaRPr>
          </a:p>
          <a:p>
            <a:endParaRPr lang="en-US" sz="1000" b="1" dirty="0">
              <a:solidFill>
                <a:srgbClr val="FF00FF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F8534E-E507-48F9-82A0-F5FF4F0C6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258EB5D-ACBC-8668-AC7A-272FF1F1C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134637"/>
            <a:ext cx="2743200" cy="365125"/>
          </a:xfrm>
        </p:spPr>
        <p:txBody>
          <a:bodyPr/>
          <a:lstStyle/>
          <a:p>
            <a:fld id="{8BF55632-4598-49F7-9B0C-28EC9759C051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7514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9" name="Google Shape;249;g2d5045f70c9_0_196"/>
          <p:cNvCxnSpPr/>
          <p:nvPr/>
        </p:nvCxnSpPr>
        <p:spPr>
          <a:xfrm>
            <a:off x="304800" y="5408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0" name="Google Shape;250;g2d5045f70c9_0_196"/>
          <p:cNvCxnSpPr/>
          <p:nvPr/>
        </p:nvCxnSpPr>
        <p:spPr>
          <a:xfrm>
            <a:off x="304800" y="226483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51" name="Google Shape;251;g2d5045f70c9_0_196"/>
          <p:cNvSpPr txBox="1"/>
          <p:nvPr/>
        </p:nvSpPr>
        <p:spPr>
          <a:xfrm>
            <a:off x="3209833" y="861400"/>
            <a:ext cx="434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2" name="Google Shape;252;g2d5045f70c9_0_196"/>
          <p:cNvCxnSpPr/>
          <p:nvPr/>
        </p:nvCxnSpPr>
        <p:spPr>
          <a:xfrm>
            <a:off x="304800" y="6544008"/>
            <a:ext cx="11570700" cy="165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3" name="Google Shape;253;g2d5045f70c9_0_196"/>
          <p:cNvCxnSpPr/>
          <p:nvPr/>
        </p:nvCxnSpPr>
        <p:spPr>
          <a:xfrm>
            <a:off x="322800" y="6069736"/>
            <a:ext cx="11570700" cy="309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254" name="Google Shape;254;g2d5045f70c9_0_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6115922"/>
            <a:ext cx="1750482" cy="32651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2d5045f70c9_0_196"/>
          <p:cNvSpPr txBox="1"/>
          <p:nvPr/>
        </p:nvSpPr>
        <p:spPr>
          <a:xfrm>
            <a:off x="311150" y="305858"/>
            <a:ext cx="3612000" cy="2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75" tIns="33875" rIns="33875" bIns="3387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b="0" i="0" u="none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Einstein Telescope </a:t>
            </a:r>
            <a:endParaRPr sz="900">
              <a:solidFill>
                <a:srgbClr val="0000CC"/>
              </a:solidFill>
            </a:endParaRPr>
          </a:p>
        </p:txBody>
      </p:sp>
      <p:sp>
        <p:nvSpPr>
          <p:cNvPr id="259" name="Google Shape;259;g2d5045f70c9_0_196"/>
          <p:cNvSpPr txBox="1"/>
          <p:nvPr/>
        </p:nvSpPr>
        <p:spPr>
          <a:xfrm>
            <a:off x="8465400" y="267229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XV ET Symposium | Bologna (26-30 May 2025)</a:t>
            </a:r>
          </a:p>
        </p:txBody>
      </p:sp>
      <p:sp>
        <p:nvSpPr>
          <p:cNvPr id="13" name="Google Shape;259;g2d5045f70c9_0_196">
            <a:extLst>
              <a:ext uri="{FF2B5EF4-FFF2-40B4-BE49-F238E27FC236}">
                <a16:creationId xmlns:a16="http://schemas.microsoft.com/office/drawing/2014/main" id="{CCC522FC-B4CC-45E5-A462-874A869008FB}"/>
              </a:ext>
            </a:extLst>
          </p:cNvPr>
          <p:cNvSpPr txBox="1"/>
          <p:nvPr/>
        </p:nvSpPr>
        <p:spPr>
          <a:xfrm>
            <a:off x="304800" y="6235373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Ghada Mahmoud</a:t>
            </a:r>
          </a:p>
        </p:txBody>
      </p:sp>
      <p:cxnSp>
        <p:nvCxnSpPr>
          <p:cNvPr id="14" name="Google Shape;250;g2d5045f70c9_0_196">
            <a:extLst>
              <a:ext uri="{FF2B5EF4-FFF2-40B4-BE49-F238E27FC236}">
                <a16:creationId xmlns:a16="http://schemas.microsoft.com/office/drawing/2014/main" id="{153AC05C-652C-49B5-8C61-72F684029329}"/>
              </a:ext>
            </a:extLst>
          </p:cNvPr>
          <p:cNvCxnSpPr/>
          <p:nvPr/>
        </p:nvCxnSpPr>
        <p:spPr>
          <a:xfrm>
            <a:off x="345693" y="10846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3B623C56-9732-4A19-9E0A-D94457A63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635" y="3249923"/>
            <a:ext cx="1207578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CA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CA" alt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Google Shape;257;g2d5045f70c9_0_196">
            <a:extLst>
              <a:ext uri="{FF2B5EF4-FFF2-40B4-BE49-F238E27FC236}">
                <a16:creationId xmlns:a16="http://schemas.microsoft.com/office/drawing/2014/main" id="{D231C400-E232-4B1A-8EDA-03A70E3E3045}"/>
              </a:ext>
            </a:extLst>
          </p:cNvPr>
          <p:cNvSpPr txBox="1"/>
          <p:nvPr/>
        </p:nvSpPr>
        <p:spPr>
          <a:xfrm>
            <a:off x="434170" y="634988"/>
            <a:ext cx="10947298" cy="430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20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Example on a </a:t>
            </a:r>
            <a:r>
              <a:rPr lang="en-US" sz="2000" b="1" dirty="0">
                <a:solidFill>
                  <a:srgbClr val="00B0F0"/>
                </a:solidFill>
                <a:latin typeface="Open Sans"/>
                <a:ea typeface="Open Sans"/>
                <a:cs typeface="Open Sans"/>
                <a:sym typeface="Open Sans"/>
              </a:rPr>
              <a:t>Technical</a:t>
            </a:r>
            <a:r>
              <a:rPr lang="en-US" sz="20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 Risk from the ETO PO General Campaign causing a trade off </a:t>
            </a:r>
            <a:endParaRPr lang="en-US" sz="2000" dirty="0">
              <a:solidFill>
                <a:srgbClr val="0000CC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F8534E-E507-48F9-82A0-F5FF4F0C6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3764804-2B90-466B-A68F-6FA872E4233B}"/>
              </a:ext>
            </a:extLst>
          </p:cNvPr>
          <p:cNvSpPr txBox="1"/>
          <p:nvPr/>
        </p:nvSpPr>
        <p:spPr>
          <a:xfrm>
            <a:off x="434170" y="984173"/>
            <a:ext cx="11500223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b="1" dirty="0">
              <a:solidFill>
                <a:srgbClr val="FF0000"/>
              </a:solidFill>
            </a:endParaRPr>
          </a:p>
          <a:p>
            <a:r>
              <a:rPr lang="en-US" sz="1400" b="1" dirty="0">
                <a:solidFill>
                  <a:srgbClr val="FF0000"/>
                </a:solidFill>
              </a:rPr>
              <a:t>Risk Description: </a:t>
            </a:r>
          </a:p>
          <a:p>
            <a:r>
              <a:rPr lang="en-US" sz="1400" b="1" dirty="0">
                <a:solidFill>
                  <a:srgbClr val="FF00FF"/>
                </a:solidFill>
              </a:rPr>
              <a:t>A risk that the required specifications for the ET-LF test mass (TM) substrates may not be met.</a:t>
            </a:r>
          </a:p>
          <a:p>
            <a:r>
              <a:rPr lang="en-US" sz="1400" dirty="0"/>
              <a:t>ET-LF lack of substrate availability in suitable dimensions ( actually 45 cm diameter )  and with suitable optical properties. </a:t>
            </a:r>
          </a:p>
          <a:p>
            <a:endParaRPr lang="en-US" sz="1400" b="1" dirty="0">
              <a:solidFill>
                <a:srgbClr val="FF0000"/>
              </a:solidFill>
            </a:endParaRPr>
          </a:p>
          <a:p>
            <a:r>
              <a:rPr lang="en-US" sz="1400" b="1" dirty="0">
                <a:solidFill>
                  <a:srgbClr val="FF0000"/>
                </a:solidFill>
              </a:rPr>
              <a:t>Cause:</a:t>
            </a:r>
          </a:p>
          <a:p>
            <a:r>
              <a:rPr lang="en-US" sz="1400" dirty="0"/>
              <a:t>The test mass substrates must possess </a:t>
            </a:r>
            <a:r>
              <a:rPr lang="en-US" sz="1400" b="1" dirty="0">
                <a:solidFill>
                  <a:srgbClr val="FF00FF"/>
                </a:solidFill>
              </a:rPr>
              <a:t>both large dimensions </a:t>
            </a:r>
            <a:r>
              <a:rPr lang="en-US" sz="1400" b="1" dirty="0"/>
              <a:t>and</a:t>
            </a:r>
            <a:r>
              <a:rPr lang="en-US" sz="1400" b="1" dirty="0">
                <a:solidFill>
                  <a:srgbClr val="FF00FF"/>
                </a:solidFill>
              </a:rPr>
              <a:t> exceptional optical characteristics, </a:t>
            </a:r>
            <a:r>
              <a:rPr lang="en-US" sz="1400" dirty="0"/>
              <a:t>including </a:t>
            </a:r>
            <a:r>
              <a:rPr lang="en-US" sz="1400" b="1" dirty="0"/>
              <a:t>low optical absorption and low birefringence</a:t>
            </a:r>
            <a:r>
              <a:rPr lang="en-US" sz="1400" dirty="0"/>
              <a:t>. </a:t>
            </a:r>
          </a:p>
          <a:p>
            <a:endParaRPr lang="en-US" sz="1400" dirty="0"/>
          </a:p>
          <a:p>
            <a:r>
              <a:rPr lang="en-US" sz="1400" i="1" dirty="0"/>
              <a:t>At present, materials that meet these criteria (silicon and sapphire ) are not available at the required size and quality.</a:t>
            </a:r>
          </a:p>
          <a:p>
            <a:r>
              <a:rPr lang="en-US" sz="1400" i="1" dirty="0">
                <a:solidFill>
                  <a:srgbClr val="0070C0"/>
                </a:solidFill>
              </a:rPr>
              <a:t>Birefringence is a particularly significant challenge for sapphire.</a:t>
            </a:r>
          </a:p>
          <a:p>
            <a:endParaRPr lang="en-US" sz="1400" b="1" dirty="0">
              <a:solidFill>
                <a:srgbClr val="FF0000"/>
              </a:solidFill>
            </a:endParaRPr>
          </a:p>
          <a:p>
            <a:r>
              <a:rPr lang="en-US" sz="1400" b="1" dirty="0">
                <a:solidFill>
                  <a:srgbClr val="FF0000"/>
                </a:solidFill>
              </a:rPr>
              <a:t>Impact:</a:t>
            </a:r>
          </a:p>
          <a:p>
            <a:r>
              <a:rPr lang="en-US" sz="1400" dirty="0"/>
              <a:t>If the necessary substrates cannot be procured, the</a:t>
            </a:r>
            <a:r>
              <a:rPr lang="en-US" sz="1400" b="1" dirty="0"/>
              <a:t> </a:t>
            </a:r>
            <a:r>
              <a:rPr lang="en-US" sz="1400" b="1" dirty="0">
                <a:solidFill>
                  <a:srgbClr val="FF00FF"/>
                </a:solidFill>
              </a:rPr>
              <a:t>ET-LF detector may not be constructed according to its current design.</a:t>
            </a:r>
          </a:p>
          <a:p>
            <a:endParaRPr lang="en-US" sz="1400" dirty="0"/>
          </a:p>
          <a:p>
            <a:r>
              <a:rPr lang="en-US" sz="1400" b="1" dirty="0">
                <a:solidFill>
                  <a:srgbClr val="FF00FF"/>
                </a:solidFill>
              </a:rPr>
              <a:t>This would compromise its ability to meet scientific objectives, </a:t>
            </a:r>
            <a:r>
              <a:rPr lang="en-US" sz="1400" dirty="0"/>
              <a:t>potentially requiring reductions in beam size and TM mass.</a:t>
            </a:r>
          </a:p>
          <a:p>
            <a:endParaRPr lang="en-US" sz="1400" b="1" dirty="0"/>
          </a:p>
          <a:p>
            <a:r>
              <a:rPr lang="en-US" sz="1400" b="1" dirty="0">
                <a:solidFill>
                  <a:srgbClr val="FF0000"/>
                </a:solidFill>
              </a:rPr>
              <a:t>Suggested Mitigations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Continue parallel R&amp;D efforts into both silicon and sapphire substrates.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Conduct trade-off studies to assess the feasibility of tolerating higher optical absorption levels.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Explore alternative optical layouts that are compatible with smaller mirror sizes.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Investigate the viability of other materials designs.</a:t>
            </a:r>
          </a:p>
          <a:p>
            <a:endParaRPr lang="en-CA" sz="9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BB368BB1-87C3-45C6-8ABF-A0A9A33C3B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9534920"/>
              </p:ext>
            </p:extLst>
          </p:nvPr>
        </p:nvGraphicFramePr>
        <p:xfrm>
          <a:off x="8465400" y="5094376"/>
          <a:ext cx="3146832" cy="97536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726287">
                  <a:extLst>
                    <a:ext uri="{9D8B030D-6E8A-4147-A177-3AD203B41FA5}">
                      <a16:colId xmlns:a16="http://schemas.microsoft.com/office/drawing/2014/main" val="1681768853"/>
                    </a:ext>
                  </a:extLst>
                </a:gridCol>
                <a:gridCol w="1420545">
                  <a:extLst>
                    <a:ext uri="{9D8B030D-6E8A-4147-A177-3AD203B41FA5}">
                      <a16:colId xmlns:a16="http://schemas.microsoft.com/office/drawing/2014/main" val="25316201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r-FR" sz="1000" b="1" dirty="0">
                          <a:solidFill>
                            <a:schemeClr val="bg1"/>
                          </a:solidFill>
                        </a:rPr>
                        <a:t>Factor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dirty="0">
                          <a:solidFill>
                            <a:schemeClr val="bg1"/>
                          </a:solidFill>
                        </a:rPr>
                        <a:t>Value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274225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r>
                        <a:rPr lang="fr-FR" sz="1000" b="1" dirty="0" err="1"/>
                        <a:t>Severity</a:t>
                      </a:r>
                      <a:endParaRPr lang="fr-FR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 dirty="0"/>
                        <a:t>5 /5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7209415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r>
                        <a:rPr lang="fr-FR" sz="1000" b="1" dirty="0" err="1"/>
                        <a:t>Likelihood</a:t>
                      </a:r>
                      <a:endParaRPr lang="fr-FR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/>
                        <a:t>5/5 </a:t>
                      </a:r>
                      <a:endParaRPr lang="en-US" sz="1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1181547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r>
                        <a:rPr lang="fr-FR" sz="1000" b="1" dirty="0" err="1"/>
                        <a:t>Overall</a:t>
                      </a:r>
                      <a:r>
                        <a:rPr lang="fr-FR" sz="1000" b="1" dirty="0"/>
                        <a:t> Risk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 dirty="0"/>
                        <a:t>High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6726258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D4754238-A8FE-3DB5-2230-35D6ACF5D1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E03DF3-98A1-E892-D4AB-C93FB2095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2300" y="6155158"/>
            <a:ext cx="2743200" cy="365125"/>
          </a:xfrm>
        </p:spPr>
        <p:txBody>
          <a:bodyPr/>
          <a:lstStyle/>
          <a:p>
            <a:fld id="{8BF55632-4598-49F7-9B0C-28EC9759C051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5989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9" name="Google Shape;249;g2d5045f70c9_0_196"/>
          <p:cNvCxnSpPr/>
          <p:nvPr/>
        </p:nvCxnSpPr>
        <p:spPr>
          <a:xfrm>
            <a:off x="304800" y="5408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0" name="Google Shape;250;g2d5045f70c9_0_196"/>
          <p:cNvCxnSpPr/>
          <p:nvPr/>
        </p:nvCxnSpPr>
        <p:spPr>
          <a:xfrm>
            <a:off x="304800" y="226483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51" name="Google Shape;251;g2d5045f70c9_0_196"/>
          <p:cNvSpPr txBox="1"/>
          <p:nvPr/>
        </p:nvSpPr>
        <p:spPr>
          <a:xfrm>
            <a:off x="3209833" y="861400"/>
            <a:ext cx="434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2" name="Google Shape;252;g2d5045f70c9_0_196"/>
          <p:cNvCxnSpPr/>
          <p:nvPr/>
        </p:nvCxnSpPr>
        <p:spPr>
          <a:xfrm>
            <a:off x="304800" y="6544008"/>
            <a:ext cx="11570700" cy="165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3" name="Google Shape;253;g2d5045f70c9_0_196"/>
          <p:cNvCxnSpPr/>
          <p:nvPr/>
        </p:nvCxnSpPr>
        <p:spPr>
          <a:xfrm>
            <a:off x="322800" y="6069736"/>
            <a:ext cx="11570700" cy="309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254" name="Google Shape;254;g2d5045f70c9_0_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6115922"/>
            <a:ext cx="1750482" cy="32651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2d5045f70c9_0_196"/>
          <p:cNvSpPr txBox="1"/>
          <p:nvPr/>
        </p:nvSpPr>
        <p:spPr>
          <a:xfrm>
            <a:off x="311150" y="305858"/>
            <a:ext cx="3612000" cy="2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75" tIns="33875" rIns="33875" bIns="3387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b="0" i="0" u="none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Einstein Telescope </a:t>
            </a:r>
            <a:endParaRPr sz="900">
              <a:solidFill>
                <a:srgbClr val="0000CC"/>
              </a:solidFill>
            </a:endParaRPr>
          </a:p>
        </p:txBody>
      </p:sp>
      <p:sp>
        <p:nvSpPr>
          <p:cNvPr id="259" name="Google Shape;259;g2d5045f70c9_0_196"/>
          <p:cNvSpPr txBox="1"/>
          <p:nvPr/>
        </p:nvSpPr>
        <p:spPr>
          <a:xfrm>
            <a:off x="8465400" y="267229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XV ET Symposium | Bologna (26-30 May 2025)</a:t>
            </a:r>
          </a:p>
        </p:txBody>
      </p:sp>
      <p:sp>
        <p:nvSpPr>
          <p:cNvPr id="13" name="Google Shape;259;g2d5045f70c9_0_196">
            <a:extLst>
              <a:ext uri="{FF2B5EF4-FFF2-40B4-BE49-F238E27FC236}">
                <a16:creationId xmlns:a16="http://schemas.microsoft.com/office/drawing/2014/main" id="{CCC522FC-B4CC-45E5-A462-874A869008FB}"/>
              </a:ext>
            </a:extLst>
          </p:cNvPr>
          <p:cNvSpPr txBox="1"/>
          <p:nvPr/>
        </p:nvSpPr>
        <p:spPr>
          <a:xfrm>
            <a:off x="304800" y="6235373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Ghada Mahmoud</a:t>
            </a:r>
          </a:p>
        </p:txBody>
      </p:sp>
      <p:cxnSp>
        <p:nvCxnSpPr>
          <p:cNvPr id="14" name="Google Shape;250;g2d5045f70c9_0_196">
            <a:extLst>
              <a:ext uri="{FF2B5EF4-FFF2-40B4-BE49-F238E27FC236}">
                <a16:creationId xmlns:a16="http://schemas.microsoft.com/office/drawing/2014/main" id="{153AC05C-652C-49B5-8C61-72F684029329}"/>
              </a:ext>
            </a:extLst>
          </p:cNvPr>
          <p:cNvCxnSpPr/>
          <p:nvPr/>
        </p:nvCxnSpPr>
        <p:spPr>
          <a:xfrm>
            <a:off x="345693" y="10846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3B623C56-9732-4A19-9E0A-D94457A63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635" y="3249923"/>
            <a:ext cx="1207578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CA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CA" alt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Google Shape;257;g2d5045f70c9_0_196">
            <a:extLst>
              <a:ext uri="{FF2B5EF4-FFF2-40B4-BE49-F238E27FC236}">
                <a16:creationId xmlns:a16="http://schemas.microsoft.com/office/drawing/2014/main" id="{D231C400-E232-4B1A-8EDA-03A70E3E3045}"/>
              </a:ext>
            </a:extLst>
          </p:cNvPr>
          <p:cNvSpPr txBox="1"/>
          <p:nvPr/>
        </p:nvSpPr>
        <p:spPr>
          <a:xfrm>
            <a:off x="764910" y="585122"/>
            <a:ext cx="10947298" cy="430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20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Impacts analysis - trade off : </a:t>
            </a:r>
            <a:r>
              <a:rPr lang="en-US" sz="2000" b="1" u="sng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example</a:t>
            </a:r>
            <a:r>
              <a:rPr lang="en-US" sz="20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 on a cost variation scenario</a:t>
            </a:r>
            <a:endParaRPr lang="en-US" sz="2000" dirty="0">
              <a:solidFill>
                <a:srgbClr val="0000CC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F8534E-E507-48F9-82A0-F5FF4F0C6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3764804-2B90-466B-A68F-6FA872E4233B}"/>
              </a:ext>
            </a:extLst>
          </p:cNvPr>
          <p:cNvSpPr txBox="1"/>
          <p:nvPr/>
        </p:nvSpPr>
        <p:spPr>
          <a:xfrm>
            <a:off x="322800" y="1186171"/>
            <a:ext cx="11500223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Example :</a:t>
            </a:r>
          </a:p>
          <a:p>
            <a:endParaRPr lang="en-US" sz="1400" b="1" dirty="0">
              <a:solidFill>
                <a:srgbClr val="FF0000"/>
              </a:solidFill>
            </a:endParaRPr>
          </a:p>
          <a:p>
            <a:endParaRPr lang="en-US" sz="1400" b="1" dirty="0">
              <a:solidFill>
                <a:srgbClr val="FF0000"/>
              </a:solidFill>
            </a:endParaRPr>
          </a:p>
          <a:p>
            <a:r>
              <a:rPr lang="en-US" sz="1400" b="1" dirty="0">
                <a:solidFill>
                  <a:srgbClr val="FF0000"/>
                </a:solidFill>
              </a:rPr>
              <a:t>If we suggest reducing the diameter of LF TM  from 45 cm to 35 cm ( to give more time for developing R&amp;D ) then the arm length will be maximum 10 KM </a:t>
            </a:r>
            <a:r>
              <a:rPr lang="en-US" sz="1400" b="1" dirty="0">
                <a:solidFill>
                  <a:srgbClr val="FF0000"/>
                </a:solidFill>
                <a:sym typeface="Wingdings" panose="05000000000000000000" pitchFamily="2" charset="2"/>
              </a:rPr>
              <a:t> we can’t construct a 2L configuration for ET with 15 KM armlength ( we will be able to construct 10 KM 2L Configuration instead)  and the triangle ET Configuration of  10 KM armlength won’t be not affected. </a:t>
            </a:r>
            <a:endParaRPr lang="en-US" sz="1400" b="1" dirty="0">
              <a:solidFill>
                <a:srgbClr val="FF0000"/>
              </a:solidFill>
            </a:endParaRPr>
          </a:p>
          <a:p>
            <a:endParaRPr lang="en-CA" sz="1400" b="1" dirty="0">
              <a:solidFill>
                <a:srgbClr val="0070C0"/>
              </a:solidFill>
            </a:endParaRPr>
          </a:p>
          <a:p>
            <a:endParaRPr lang="en-CA" sz="1400" b="1" dirty="0">
              <a:solidFill>
                <a:srgbClr val="0070C0"/>
              </a:solidFill>
            </a:endParaRPr>
          </a:p>
          <a:p>
            <a:r>
              <a:rPr lang="en-CA" sz="1400" b="1" dirty="0">
                <a:solidFill>
                  <a:srgbClr val="0070C0"/>
                </a:solidFill>
              </a:rPr>
              <a:t>Example on the cost change : </a:t>
            </a:r>
          </a:p>
          <a:p>
            <a:endParaRPr lang="en-CA" sz="1400" b="1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b="1" dirty="0">
                <a:solidFill>
                  <a:srgbClr val="0070C0"/>
                </a:solidFill>
              </a:rPr>
              <a:t>Cost Impact : Cost difference of possible </a:t>
            </a:r>
            <a:r>
              <a:rPr lang="en-CA" sz="1400" b="1" dirty="0">
                <a:solidFill>
                  <a:srgbClr val="FF00FF"/>
                </a:solidFill>
              </a:rPr>
              <a:t>24,98 % reduction </a:t>
            </a:r>
            <a:r>
              <a:rPr lang="en-CA" sz="1400" b="1" dirty="0">
                <a:solidFill>
                  <a:srgbClr val="0070C0"/>
                </a:solidFill>
              </a:rPr>
              <a:t>of the excavated volumes with respect to the 2025 2L  Configuration  (15 KM ) one.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b="1" dirty="0">
                <a:solidFill>
                  <a:srgbClr val="0070C0"/>
                </a:solidFill>
              </a:rPr>
              <a:t>The triangle cost remains unchanged. </a:t>
            </a:r>
          </a:p>
          <a:p>
            <a:endParaRPr lang="en-CA" sz="1400" b="1" dirty="0">
              <a:solidFill>
                <a:srgbClr val="0070C0"/>
              </a:solidFill>
            </a:endParaRPr>
          </a:p>
          <a:p>
            <a:endParaRPr lang="en-CA" sz="1400" b="1" dirty="0">
              <a:solidFill>
                <a:srgbClr val="0070C0"/>
              </a:solidFill>
            </a:endParaRPr>
          </a:p>
          <a:p>
            <a:endParaRPr lang="en-CA" sz="1400" b="1" dirty="0"/>
          </a:p>
          <a:p>
            <a:r>
              <a:rPr lang="en-CA" sz="1400" b="1" dirty="0"/>
              <a:t>The trade off  should take into account </a:t>
            </a:r>
            <a:r>
              <a:rPr lang="en-CA" sz="1400" b="1" dirty="0">
                <a:solidFill>
                  <a:srgbClr val="FF00FF"/>
                </a:solidFill>
              </a:rPr>
              <a:t>the impact of the length reduction on the scientific scope</a:t>
            </a:r>
            <a:r>
              <a:rPr lang="en-CA" sz="1400" b="1" dirty="0"/>
              <a:t>, also on the upgradability. </a:t>
            </a:r>
          </a:p>
          <a:p>
            <a:endParaRPr lang="en-CA" sz="1400" b="1" dirty="0">
              <a:solidFill>
                <a:srgbClr val="0070C0"/>
              </a:solidFill>
            </a:endParaRPr>
          </a:p>
          <a:p>
            <a:endParaRPr lang="en-CA" sz="9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5C5FD0C-3C41-0707-DDA5-2522A9899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115922"/>
            <a:ext cx="2743200" cy="365125"/>
          </a:xfrm>
        </p:spPr>
        <p:txBody>
          <a:bodyPr/>
          <a:lstStyle/>
          <a:p>
            <a:fld id="{8BF55632-4598-49F7-9B0C-28EC9759C051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7551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>
          <a:extLst>
            <a:ext uri="{FF2B5EF4-FFF2-40B4-BE49-F238E27FC236}">
              <a16:creationId xmlns:a16="http://schemas.microsoft.com/office/drawing/2014/main" id="{D7761A58-EB3D-B3E2-FB6B-040534658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9" name="Google Shape;249;g2d5045f70c9_0_196">
            <a:extLst>
              <a:ext uri="{FF2B5EF4-FFF2-40B4-BE49-F238E27FC236}">
                <a16:creationId xmlns:a16="http://schemas.microsoft.com/office/drawing/2014/main" id="{FA4CE392-ACA7-563A-9BA0-3CA9CCF284E3}"/>
              </a:ext>
            </a:extLst>
          </p:cNvPr>
          <p:cNvCxnSpPr/>
          <p:nvPr/>
        </p:nvCxnSpPr>
        <p:spPr>
          <a:xfrm>
            <a:off x="304800" y="5408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0" name="Google Shape;250;g2d5045f70c9_0_196">
            <a:extLst>
              <a:ext uri="{FF2B5EF4-FFF2-40B4-BE49-F238E27FC236}">
                <a16:creationId xmlns:a16="http://schemas.microsoft.com/office/drawing/2014/main" id="{6F8F9ECA-43F2-69E3-5300-C0DF51BA4191}"/>
              </a:ext>
            </a:extLst>
          </p:cNvPr>
          <p:cNvCxnSpPr/>
          <p:nvPr/>
        </p:nvCxnSpPr>
        <p:spPr>
          <a:xfrm>
            <a:off x="304800" y="226483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51" name="Google Shape;251;g2d5045f70c9_0_196">
            <a:extLst>
              <a:ext uri="{FF2B5EF4-FFF2-40B4-BE49-F238E27FC236}">
                <a16:creationId xmlns:a16="http://schemas.microsoft.com/office/drawing/2014/main" id="{6B9CF3CE-D5E9-F34E-8767-187FFB8D15DB}"/>
              </a:ext>
            </a:extLst>
          </p:cNvPr>
          <p:cNvSpPr txBox="1"/>
          <p:nvPr/>
        </p:nvSpPr>
        <p:spPr>
          <a:xfrm>
            <a:off x="3209833" y="861400"/>
            <a:ext cx="434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2" name="Google Shape;252;g2d5045f70c9_0_196">
            <a:extLst>
              <a:ext uri="{FF2B5EF4-FFF2-40B4-BE49-F238E27FC236}">
                <a16:creationId xmlns:a16="http://schemas.microsoft.com/office/drawing/2014/main" id="{4EC47FDC-F0C8-ABE8-2D13-99E4152401C6}"/>
              </a:ext>
            </a:extLst>
          </p:cNvPr>
          <p:cNvCxnSpPr/>
          <p:nvPr/>
        </p:nvCxnSpPr>
        <p:spPr>
          <a:xfrm>
            <a:off x="304800" y="6544008"/>
            <a:ext cx="11570700" cy="165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3" name="Google Shape;253;g2d5045f70c9_0_196">
            <a:extLst>
              <a:ext uri="{FF2B5EF4-FFF2-40B4-BE49-F238E27FC236}">
                <a16:creationId xmlns:a16="http://schemas.microsoft.com/office/drawing/2014/main" id="{8DD1C983-2BA2-68D4-33E2-022D51814EDE}"/>
              </a:ext>
            </a:extLst>
          </p:cNvPr>
          <p:cNvCxnSpPr/>
          <p:nvPr/>
        </p:nvCxnSpPr>
        <p:spPr>
          <a:xfrm>
            <a:off x="322800" y="6069736"/>
            <a:ext cx="11570700" cy="309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254" name="Google Shape;254;g2d5045f70c9_0_196">
            <a:extLst>
              <a:ext uri="{FF2B5EF4-FFF2-40B4-BE49-F238E27FC236}">
                <a16:creationId xmlns:a16="http://schemas.microsoft.com/office/drawing/2014/main" id="{D48ABD67-D144-C354-5F21-39312211881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6115922"/>
            <a:ext cx="1750482" cy="32651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2d5045f70c9_0_196">
            <a:extLst>
              <a:ext uri="{FF2B5EF4-FFF2-40B4-BE49-F238E27FC236}">
                <a16:creationId xmlns:a16="http://schemas.microsoft.com/office/drawing/2014/main" id="{F6C744F5-A15D-EA4F-85FC-C192B80B4664}"/>
              </a:ext>
            </a:extLst>
          </p:cNvPr>
          <p:cNvSpPr txBox="1"/>
          <p:nvPr/>
        </p:nvSpPr>
        <p:spPr>
          <a:xfrm>
            <a:off x="311150" y="305858"/>
            <a:ext cx="3612000" cy="2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75" tIns="33875" rIns="33875" bIns="3387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b="0" i="0" u="none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Einstein Telescope </a:t>
            </a:r>
            <a:endParaRPr sz="900">
              <a:solidFill>
                <a:srgbClr val="0000CC"/>
              </a:solidFill>
            </a:endParaRPr>
          </a:p>
        </p:txBody>
      </p:sp>
      <p:sp>
        <p:nvSpPr>
          <p:cNvPr id="259" name="Google Shape;259;g2d5045f70c9_0_196">
            <a:extLst>
              <a:ext uri="{FF2B5EF4-FFF2-40B4-BE49-F238E27FC236}">
                <a16:creationId xmlns:a16="http://schemas.microsoft.com/office/drawing/2014/main" id="{EBCD37E9-39D5-CD88-47B4-A79E9F13E322}"/>
              </a:ext>
            </a:extLst>
          </p:cNvPr>
          <p:cNvSpPr txBox="1"/>
          <p:nvPr/>
        </p:nvSpPr>
        <p:spPr>
          <a:xfrm>
            <a:off x="8465400" y="267229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XV ET Symposium | Bologna (26-30 May 2025)</a:t>
            </a:r>
          </a:p>
        </p:txBody>
      </p:sp>
      <p:sp>
        <p:nvSpPr>
          <p:cNvPr id="13" name="Google Shape;259;g2d5045f70c9_0_196">
            <a:extLst>
              <a:ext uri="{FF2B5EF4-FFF2-40B4-BE49-F238E27FC236}">
                <a16:creationId xmlns:a16="http://schemas.microsoft.com/office/drawing/2014/main" id="{127C73DC-C141-DC85-2EF3-E489D789C125}"/>
              </a:ext>
            </a:extLst>
          </p:cNvPr>
          <p:cNvSpPr txBox="1"/>
          <p:nvPr/>
        </p:nvSpPr>
        <p:spPr>
          <a:xfrm>
            <a:off x="304800" y="6235373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Ghada Mahmoud</a:t>
            </a:r>
          </a:p>
        </p:txBody>
      </p:sp>
      <p:cxnSp>
        <p:nvCxnSpPr>
          <p:cNvPr id="14" name="Google Shape;250;g2d5045f70c9_0_196">
            <a:extLst>
              <a:ext uri="{FF2B5EF4-FFF2-40B4-BE49-F238E27FC236}">
                <a16:creationId xmlns:a16="http://schemas.microsoft.com/office/drawing/2014/main" id="{BFC91DE5-D159-F305-9645-BC6DD6090EDF}"/>
              </a:ext>
            </a:extLst>
          </p:cNvPr>
          <p:cNvCxnSpPr/>
          <p:nvPr/>
        </p:nvCxnSpPr>
        <p:spPr>
          <a:xfrm>
            <a:off x="345693" y="10846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32ED71F8-347D-3FC7-5C46-3A4F5D34C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635" y="3249923"/>
            <a:ext cx="1207578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CA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CA" alt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Google Shape;257;g2d5045f70c9_0_196">
            <a:extLst>
              <a:ext uri="{FF2B5EF4-FFF2-40B4-BE49-F238E27FC236}">
                <a16:creationId xmlns:a16="http://schemas.microsoft.com/office/drawing/2014/main" id="{1713B388-7EAD-B2B2-7338-F01E7989B8F7}"/>
              </a:ext>
            </a:extLst>
          </p:cNvPr>
          <p:cNvSpPr txBox="1"/>
          <p:nvPr/>
        </p:nvSpPr>
        <p:spPr>
          <a:xfrm>
            <a:off x="434170" y="634988"/>
            <a:ext cx="10947298" cy="430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20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ETO </a:t>
            </a:r>
            <a:r>
              <a:rPr lang="en-US" sz="2000" b="1" dirty="0" err="1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TaskForce</a:t>
            </a:r>
            <a:r>
              <a:rPr lang="en-US" sz="20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lang="en-US" sz="2000" dirty="0">
              <a:solidFill>
                <a:srgbClr val="0000CC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1F0CBF9-D5FB-DDA1-A072-F5AD5B2F94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54CF253-0095-9557-457B-9188A94461AA}"/>
              </a:ext>
            </a:extLst>
          </p:cNvPr>
          <p:cNvSpPr txBox="1"/>
          <p:nvPr/>
        </p:nvSpPr>
        <p:spPr>
          <a:xfrm>
            <a:off x="434170" y="1751172"/>
            <a:ext cx="115886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rgbClr val="FF00FF"/>
                </a:solidFill>
              </a:rPr>
              <a:t>The ETO Task Force revised the 2024 Einstein Telescope (ET) layout for both the Triangle and 2L configurations to balance cost and performance.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The updated baseline designs reduce civil infrastructure costs while maintaining scientific objectives and aiming for ensuring flexibility for future development.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A detailed ETO </a:t>
            </a:r>
            <a:r>
              <a:rPr lang="en-US" dirty="0" err="1"/>
              <a:t>TaskForce</a:t>
            </a:r>
            <a:r>
              <a:rPr lang="en-US" dirty="0"/>
              <a:t> study outlines:</a:t>
            </a:r>
          </a:p>
          <a:p>
            <a:pPr>
              <a:buNone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FF"/>
                </a:solidFill>
              </a:rPr>
              <a:t>The design logic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FF"/>
                </a:solidFill>
              </a:rPr>
              <a:t>Alternative configurations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FF"/>
                </a:solidFill>
              </a:rPr>
              <a:t>Technical risk assessments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>
              <a:solidFill>
                <a:srgbClr val="0070C0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D7BCE26-9425-867E-53AF-2EB9AEF27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141952"/>
            <a:ext cx="2743200" cy="365125"/>
          </a:xfrm>
        </p:spPr>
        <p:txBody>
          <a:bodyPr/>
          <a:lstStyle/>
          <a:p>
            <a:fld id="{8BF55632-4598-49F7-9B0C-28EC9759C051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2445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9" name="Google Shape;249;g2d5045f70c9_0_196"/>
          <p:cNvCxnSpPr/>
          <p:nvPr/>
        </p:nvCxnSpPr>
        <p:spPr>
          <a:xfrm>
            <a:off x="304800" y="5408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0" name="Google Shape;250;g2d5045f70c9_0_196"/>
          <p:cNvCxnSpPr/>
          <p:nvPr/>
        </p:nvCxnSpPr>
        <p:spPr>
          <a:xfrm>
            <a:off x="304800" y="226483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51" name="Google Shape;251;g2d5045f70c9_0_196"/>
          <p:cNvSpPr txBox="1"/>
          <p:nvPr/>
        </p:nvSpPr>
        <p:spPr>
          <a:xfrm>
            <a:off x="3209833" y="861400"/>
            <a:ext cx="434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2" name="Google Shape;252;g2d5045f70c9_0_196"/>
          <p:cNvCxnSpPr/>
          <p:nvPr/>
        </p:nvCxnSpPr>
        <p:spPr>
          <a:xfrm>
            <a:off x="304800" y="6544008"/>
            <a:ext cx="11570700" cy="165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3" name="Google Shape;253;g2d5045f70c9_0_196"/>
          <p:cNvCxnSpPr/>
          <p:nvPr/>
        </p:nvCxnSpPr>
        <p:spPr>
          <a:xfrm>
            <a:off x="322800" y="6069736"/>
            <a:ext cx="11570700" cy="309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254" name="Google Shape;254;g2d5045f70c9_0_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6115922"/>
            <a:ext cx="1750482" cy="32651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2d5045f70c9_0_196"/>
          <p:cNvSpPr txBox="1"/>
          <p:nvPr/>
        </p:nvSpPr>
        <p:spPr>
          <a:xfrm>
            <a:off x="311150" y="305858"/>
            <a:ext cx="3612000" cy="2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75" tIns="33875" rIns="33875" bIns="3387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b="0" i="0" u="none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Einstein Telescope </a:t>
            </a:r>
            <a:endParaRPr sz="900">
              <a:solidFill>
                <a:srgbClr val="0000CC"/>
              </a:solidFill>
            </a:endParaRPr>
          </a:p>
        </p:txBody>
      </p:sp>
      <p:sp>
        <p:nvSpPr>
          <p:cNvPr id="259" name="Google Shape;259;g2d5045f70c9_0_196"/>
          <p:cNvSpPr txBox="1"/>
          <p:nvPr/>
        </p:nvSpPr>
        <p:spPr>
          <a:xfrm>
            <a:off x="8465400" y="267229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XV ET Symposium | Bologna (26-30 May 2025)</a:t>
            </a:r>
          </a:p>
        </p:txBody>
      </p:sp>
      <p:sp>
        <p:nvSpPr>
          <p:cNvPr id="13" name="Google Shape;259;g2d5045f70c9_0_196">
            <a:extLst>
              <a:ext uri="{FF2B5EF4-FFF2-40B4-BE49-F238E27FC236}">
                <a16:creationId xmlns:a16="http://schemas.microsoft.com/office/drawing/2014/main" id="{CCC522FC-B4CC-45E5-A462-874A869008FB}"/>
              </a:ext>
            </a:extLst>
          </p:cNvPr>
          <p:cNvSpPr txBox="1"/>
          <p:nvPr/>
        </p:nvSpPr>
        <p:spPr>
          <a:xfrm>
            <a:off x="304800" y="6235373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Ghada Mahmoud</a:t>
            </a:r>
          </a:p>
        </p:txBody>
      </p:sp>
      <p:cxnSp>
        <p:nvCxnSpPr>
          <p:cNvPr id="14" name="Google Shape;250;g2d5045f70c9_0_196">
            <a:extLst>
              <a:ext uri="{FF2B5EF4-FFF2-40B4-BE49-F238E27FC236}">
                <a16:creationId xmlns:a16="http://schemas.microsoft.com/office/drawing/2014/main" id="{153AC05C-652C-49B5-8C61-72F684029329}"/>
              </a:ext>
            </a:extLst>
          </p:cNvPr>
          <p:cNvCxnSpPr/>
          <p:nvPr/>
        </p:nvCxnSpPr>
        <p:spPr>
          <a:xfrm>
            <a:off x="345693" y="10846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3B623C56-9732-4A19-9E0A-D94457A63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635" y="3249923"/>
            <a:ext cx="1207578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CA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CA" alt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Google Shape;257;g2d5045f70c9_0_196">
            <a:extLst>
              <a:ext uri="{FF2B5EF4-FFF2-40B4-BE49-F238E27FC236}">
                <a16:creationId xmlns:a16="http://schemas.microsoft.com/office/drawing/2014/main" id="{D231C400-E232-4B1A-8EDA-03A70E3E3045}"/>
              </a:ext>
            </a:extLst>
          </p:cNvPr>
          <p:cNvSpPr txBox="1"/>
          <p:nvPr/>
        </p:nvSpPr>
        <p:spPr>
          <a:xfrm>
            <a:off x="434170" y="634988"/>
            <a:ext cx="10947298" cy="430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20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ETO </a:t>
            </a:r>
            <a:r>
              <a:rPr lang="en-US" sz="2000" b="1" dirty="0" err="1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TaskForce</a:t>
            </a:r>
            <a:r>
              <a:rPr lang="en-US" sz="20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lang="en-US" sz="2000" dirty="0">
              <a:solidFill>
                <a:srgbClr val="0000CC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F8534E-E507-48F9-82A0-F5FF4F0C6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04C5E74-2F8E-4FA4-96B8-A23976088D09}"/>
              </a:ext>
            </a:extLst>
          </p:cNvPr>
          <p:cNvSpPr txBox="1"/>
          <p:nvPr/>
        </p:nvSpPr>
        <p:spPr>
          <a:xfrm>
            <a:off x="434170" y="1065855"/>
            <a:ext cx="1158869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>
              <a:buNone/>
            </a:pPr>
            <a:r>
              <a:rPr lang="en-US" dirty="0"/>
              <a:t>To support a comprehensive technical Risk evaluation, the following risk studies and tools were employed:</a:t>
            </a:r>
          </a:p>
          <a:p>
            <a:pPr>
              <a:buNone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</a:t>
            </a:r>
            <a:r>
              <a:rPr lang="en-US" b="1" dirty="0"/>
              <a:t>Comparative Risk Study</a:t>
            </a:r>
            <a:r>
              <a:rPr lang="en-US" dirty="0"/>
              <a:t> between the 2024 Configuration and the 2025 Task Force Baseline Configuration for both geometries (2L 15 km and Triangle 10 km).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</a:t>
            </a:r>
            <a:r>
              <a:rPr lang="en-US" b="1" dirty="0"/>
              <a:t>Comparative Risk Study </a:t>
            </a:r>
            <a:r>
              <a:rPr lang="en-US" dirty="0"/>
              <a:t>for Alternative configurations and options for the 2025 Taskforce Baseline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</a:t>
            </a:r>
            <a:r>
              <a:rPr lang="en-US" b="1" dirty="0"/>
              <a:t>Technology Readiness Level (TRL) Assessment</a:t>
            </a:r>
            <a:r>
              <a:rPr lang="en-US" dirty="0"/>
              <a:t>, followed by a </a:t>
            </a:r>
            <a:r>
              <a:rPr lang="en-US" b="1" dirty="0"/>
              <a:t>Technological Risk Study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</a:t>
            </a:r>
            <a:r>
              <a:rPr lang="en-US" b="1" dirty="0"/>
              <a:t>Design Structure Matrix (DSM)</a:t>
            </a:r>
            <a:r>
              <a:rPr lang="en-US" dirty="0"/>
              <a:t> was initiated to analyze system rigidity and interdependencies.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Several </a:t>
            </a:r>
            <a:r>
              <a:rPr lang="en-US" b="1" dirty="0"/>
              <a:t>trade-off scenarios</a:t>
            </a:r>
            <a:r>
              <a:rPr lang="en-US" dirty="0"/>
              <a:t> were analyzed, assessing their cost implications on the overall project.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>
              <a:solidFill>
                <a:srgbClr val="0070C0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C686D6-2638-7A14-345E-3006A4A13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152543"/>
            <a:ext cx="2743200" cy="365125"/>
          </a:xfrm>
        </p:spPr>
        <p:txBody>
          <a:bodyPr/>
          <a:lstStyle/>
          <a:p>
            <a:fld id="{8BF55632-4598-49F7-9B0C-28EC9759C051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7954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>
          <a:extLst>
            <a:ext uri="{FF2B5EF4-FFF2-40B4-BE49-F238E27FC236}">
              <a16:creationId xmlns:a16="http://schemas.microsoft.com/office/drawing/2014/main" id="{E2265A2A-349C-3C7C-05E5-A30D904A7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9" name="Google Shape;249;g2d5045f70c9_0_196">
            <a:extLst>
              <a:ext uri="{FF2B5EF4-FFF2-40B4-BE49-F238E27FC236}">
                <a16:creationId xmlns:a16="http://schemas.microsoft.com/office/drawing/2014/main" id="{06761A37-917A-07C5-504E-9C7DF0ACAEFA}"/>
              </a:ext>
            </a:extLst>
          </p:cNvPr>
          <p:cNvCxnSpPr/>
          <p:nvPr/>
        </p:nvCxnSpPr>
        <p:spPr>
          <a:xfrm>
            <a:off x="304800" y="5408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0" name="Google Shape;250;g2d5045f70c9_0_196">
            <a:extLst>
              <a:ext uri="{FF2B5EF4-FFF2-40B4-BE49-F238E27FC236}">
                <a16:creationId xmlns:a16="http://schemas.microsoft.com/office/drawing/2014/main" id="{1E7AB83C-40CB-95AE-101C-6F0B9F2AD020}"/>
              </a:ext>
            </a:extLst>
          </p:cNvPr>
          <p:cNvCxnSpPr/>
          <p:nvPr/>
        </p:nvCxnSpPr>
        <p:spPr>
          <a:xfrm>
            <a:off x="304800" y="226483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51" name="Google Shape;251;g2d5045f70c9_0_196">
            <a:extLst>
              <a:ext uri="{FF2B5EF4-FFF2-40B4-BE49-F238E27FC236}">
                <a16:creationId xmlns:a16="http://schemas.microsoft.com/office/drawing/2014/main" id="{346F2818-A964-BA6E-9B54-D30791E461BC}"/>
              </a:ext>
            </a:extLst>
          </p:cNvPr>
          <p:cNvSpPr txBox="1"/>
          <p:nvPr/>
        </p:nvSpPr>
        <p:spPr>
          <a:xfrm>
            <a:off x="3209833" y="861400"/>
            <a:ext cx="434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2" name="Google Shape;252;g2d5045f70c9_0_196">
            <a:extLst>
              <a:ext uri="{FF2B5EF4-FFF2-40B4-BE49-F238E27FC236}">
                <a16:creationId xmlns:a16="http://schemas.microsoft.com/office/drawing/2014/main" id="{DE5FE68A-ABFB-F91F-EC1A-424E8753CED8}"/>
              </a:ext>
            </a:extLst>
          </p:cNvPr>
          <p:cNvCxnSpPr/>
          <p:nvPr/>
        </p:nvCxnSpPr>
        <p:spPr>
          <a:xfrm>
            <a:off x="304800" y="6544008"/>
            <a:ext cx="11570700" cy="165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3" name="Google Shape;253;g2d5045f70c9_0_196">
            <a:extLst>
              <a:ext uri="{FF2B5EF4-FFF2-40B4-BE49-F238E27FC236}">
                <a16:creationId xmlns:a16="http://schemas.microsoft.com/office/drawing/2014/main" id="{55CFC075-F48D-1465-77D3-25155C3A86F4}"/>
              </a:ext>
            </a:extLst>
          </p:cNvPr>
          <p:cNvCxnSpPr/>
          <p:nvPr/>
        </p:nvCxnSpPr>
        <p:spPr>
          <a:xfrm>
            <a:off x="322800" y="6069736"/>
            <a:ext cx="11570700" cy="309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254" name="Google Shape;254;g2d5045f70c9_0_196">
            <a:extLst>
              <a:ext uri="{FF2B5EF4-FFF2-40B4-BE49-F238E27FC236}">
                <a16:creationId xmlns:a16="http://schemas.microsoft.com/office/drawing/2014/main" id="{E4B87E4E-5DFB-155F-64EE-6FC6BCD63B8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6115922"/>
            <a:ext cx="1750482" cy="32651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2d5045f70c9_0_196">
            <a:extLst>
              <a:ext uri="{FF2B5EF4-FFF2-40B4-BE49-F238E27FC236}">
                <a16:creationId xmlns:a16="http://schemas.microsoft.com/office/drawing/2014/main" id="{7290FF21-AD24-3BA3-E005-3D2B5B124E8A}"/>
              </a:ext>
            </a:extLst>
          </p:cNvPr>
          <p:cNvSpPr txBox="1"/>
          <p:nvPr/>
        </p:nvSpPr>
        <p:spPr>
          <a:xfrm>
            <a:off x="311150" y="305858"/>
            <a:ext cx="3612000" cy="2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75" tIns="33875" rIns="33875" bIns="3387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b="0" i="0" u="none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Einstein Telescope </a:t>
            </a:r>
            <a:endParaRPr sz="900">
              <a:solidFill>
                <a:srgbClr val="0000CC"/>
              </a:solidFill>
            </a:endParaRPr>
          </a:p>
        </p:txBody>
      </p:sp>
      <p:sp>
        <p:nvSpPr>
          <p:cNvPr id="259" name="Google Shape;259;g2d5045f70c9_0_196">
            <a:extLst>
              <a:ext uri="{FF2B5EF4-FFF2-40B4-BE49-F238E27FC236}">
                <a16:creationId xmlns:a16="http://schemas.microsoft.com/office/drawing/2014/main" id="{E7B2495C-F193-07DF-58C4-B1DA2CD44AB4}"/>
              </a:ext>
            </a:extLst>
          </p:cNvPr>
          <p:cNvSpPr txBox="1"/>
          <p:nvPr/>
        </p:nvSpPr>
        <p:spPr>
          <a:xfrm>
            <a:off x="8465400" y="267229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XV ET Symposium | Bologna (26-30 May 2025)</a:t>
            </a:r>
          </a:p>
        </p:txBody>
      </p:sp>
      <p:sp>
        <p:nvSpPr>
          <p:cNvPr id="13" name="Google Shape;259;g2d5045f70c9_0_196">
            <a:extLst>
              <a:ext uri="{FF2B5EF4-FFF2-40B4-BE49-F238E27FC236}">
                <a16:creationId xmlns:a16="http://schemas.microsoft.com/office/drawing/2014/main" id="{6F3A133D-380B-E996-929F-3F28C73EE9F0}"/>
              </a:ext>
            </a:extLst>
          </p:cNvPr>
          <p:cNvSpPr txBox="1"/>
          <p:nvPr/>
        </p:nvSpPr>
        <p:spPr>
          <a:xfrm>
            <a:off x="304800" y="6235373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Ghada Mahmoud</a:t>
            </a:r>
          </a:p>
        </p:txBody>
      </p:sp>
      <p:cxnSp>
        <p:nvCxnSpPr>
          <p:cNvPr id="14" name="Google Shape;250;g2d5045f70c9_0_196">
            <a:extLst>
              <a:ext uri="{FF2B5EF4-FFF2-40B4-BE49-F238E27FC236}">
                <a16:creationId xmlns:a16="http://schemas.microsoft.com/office/drawing/2014/main" id="{104865AA-3162-1387-D124-E8606B10995F}"/>
              </a:ext>
            </a:extLst>
          </p:cNvPr>
          <p:cNvCxnSpPr/>
          <p:nvPr/>
        </p:nvCxnSpPr>
        <p:spPr>
          <a:xfrm>
            <a:off x="322800" y="936536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4D7B3AC8-F3FF-FFCF-A61A-9CAD9466A3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635" y="3249923"/>
            <a:ext cx="1207578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CA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CA" alt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Google Shape;257;g2d5045f70c9_0_196">
            <a:extLst>
              <a:ext uri="{FF2B5EF4-FFF2-40B4-BE49-F238E27FC236}">
                <a16:creationId xmlns:a16="http://schemas.microsoft.com/office/drawing/2014/main" id="{F0542219-8067-A622-6405-EFAC96924D80}"/>
              </a:ext>
            </a:extLst>
          </p:cNvPr>
          <p:cNvSpPr txBox="1"/>
          <p:nvPr/>
        </p:nvSpPr>
        <p:spPr>
          <a:xfrm>
            <a:off x="322800" y="505669"/>
            <a:ext cx="5220506" cy="430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20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Comparative Risk Study </a:t>
            </a:r>
            <a:endParaRPr lang="en-US" sz="2000" dirty="0">
              <a:solidFill>
                <a:srgbClr val="0000CC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F08656-0197-CCC1-D8A2-8436EE4939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0351104-AC9E-0D53-D198-90723C08B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134637"/>
            <a:ext cx="2743200" cy="365125"/>
          </a:xfrm>
        </p:spPr>
        <p:txBody>
          <a:bodyPr/>
          <a:lstStyle/>
          <a:p>
            <a:fld id="{8BF55632-4598-49F7-9B0C-28EC9759C051}" type="slidenum">
              <a:rPr lang="fr-FR" smtClean="0"/>
              <a:t>10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6C57805-1B15-DC10-7BEB-8786FD4184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65" b="543"/>
          <a:stretch/>
        </p:blipFill>
        <p:spPr>
          <a:xfrm>
            <a:off x="2689933" y="940763"/>
            <a:ext cx="7623869" cy="56598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8121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9" name="Google Shape;249;g2d5045f70c9_0_196"/>
          <p:cNvCxnSpPr/>
          <p:nvPr/>
        </p:nvCxnSpPr>
        <p:spPr>
          <a:xfrm>
            <a:off x="304800" y="5408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0" name="Google Shape;250;g2d5045f70c9_0_196"/>
          <p:cNvCxnSpPr/>
          <p:nvPr/>
        </p:nvCxnSpPr>
        <p:spPr>
          <a:xfrm>
            <a:off x="304800" y="226483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51" name="Google Shape;251;g2d5045f70c9_0_196"/>
          <p:cNvSpPr txBox="1"/>
          <p:nvPr/>
        </p:nvSpPr>
        <p:spPr>
          <a:xfrm>
            <a:off x="3209833" y="861400"/>
            <a:ext cx="434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2" name="Google Shape;252;g2d5045f70c9_0_196"/>
          <p:cNvCxnSpPr/>
          <p:nvPr/>
        </p:nvCxnSpPr>
        <p:spPr>
          <a:xfrm>
            <a:off x="304800" y="6544008"/>
            <a:ext cx="11570700" cy="165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3" name="Google Shape;253;g2d5045f70c9_0_196"/>
          <p:cNvCxnSpPr/>
          <p:nvPr/>
        </p:nvCxnSpPr>
        <p:spPr>
          <a:xfrm>
            <a:off x="322800" y="6069736"/>
            <a:ext cx="11570700" cy="309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254" name="Google Shape;254;g2d5045f70c9_0_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6115922"/>
            <a:ext cx="1750482" cy="32651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2d5045f70c9_0_196"/>
          <p:cNvSpPr txBox="1"/>
          <p:nvPr/>
        </p:nvSpPr>
        <p:spPr>
          <a:xfrm>
            <a:off x="311150" y="305858"/>
            <a:ext cx="3612000" cy="2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75" tIns="33875" rIns="33875" bIns="3387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b="0" i="0" u="none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Einstein Telescope </a:t>
            </a:r>
            <a:endParaRPr sz="900">
              <a:solidFill>
                <a:srgbClr val="0000CC"/>
              </a:solidFill>
            </a:endParaRPr>
          </a:p>
        </p:txBody>
      </p:sp>
      <p:sp>
        <p:nvSpPr>
          <p:cNvPr id="259" name="Google Shape;259;g2d5045f70c9_0_196"/>
          <p:cNvSpPr txBox="1"/>
          <p:nvPr/>
        </p:nvSpPr>
        <p:spPr>
          <a:xfrm>
            <a:off x="8465400" y="267229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XV ET Symposium | Bologna (26-30 May 2025)</a:t>
            </a:r>
          </a:p>
        </p:txBody>
      </p:sp>
      <p:sp>
        <p:nvSpPr>
          <p:cNvPr id="13" name="Google Shape;259;g2d5045f70c9_0_196">
            <a:extLst>
              <a:ext uri="{FF2B5EF4-FFF2-40B4-BE49-F238E27FC236}">
                <a16:creationId xmlns:a16="http://schemas.microsoft.com/office/drawing/2014/main" id="{CCC522FC-B4CC-45E5-A462-874A869008FB}"/>
              </a:ext>
            </a:extLst>
          </p:cNvPr>
          <p:cNvSpPr txBox="1"/>
          <p:nvPr/>
        </p:nvSpPr>
        <p:spPr>
          <a:xfrm>
            <a:off x="304800" y="6235373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Ghada Mahmoud</a:t>
            </a:r>
          </a:p>
        </p:txBody>
      </p:sp>
      <p:cxnSp>
        <p:nvCxnSpPr>
          <p:cNvPr id="14" name="Google Shape;250;g2d5045f70c9_0_196">
            <a:extLst>
              <a:ext uri="{FF2B5EF4-FFF2-40B4-BE49-F238E27FC236}">
                <a16:creationId xmlns:a16="http://schemas.microsoft.com/office/drawing/2014/main" id="{153AC05C-652C-49B5-8C61-72F684029329}"/>
              </a:ext>
            </a:extLst>
          </p:cNvPr>
          <p:cNvCxnSpPr/>
          <p:nvPr/>
        </p:nvCxnSpPr>
        <p:spPr>
          <a:xfrm>
            <a:off x="345693" y="10846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3B623C56-9732-4A19-9E0A-D94457A63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635" y="3249923"/>
            <a:ext cx="1207578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CA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CA" alt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Google Shape;257;g2d5045f70c9_0_196">
            <a:extLst>
              <a:ext uri="{FF2B5EF4-FFF2-40B4-BE49-F238E27FC236}">
                <a16:creationId xmlns:a16="http://schemas.microsoft.com/office/drawing/2014/main" id="{D231C400-E232-4B1A-8EDA-03A70E3E3045}"/>
              </a:ext>
            </a:extLst>
          </p:cNvPr>
          <p:cNvSpPr txBox="1"/>
          <p:nvPr/>
        </p:nvSpPr>
        <p:spPr>
          <a:xfrm>
            <a:off x="345693" y="619879"/>
            <a:ext cx="5220506" cy="430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20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What’s a DSM : ETO Taskforce</a:t>
            </a:r>
            <a:endParaRPr lang="en-US" sz="2000" dirty="0">
              <a:solidFill>
                <a:srgbClr val="0000CC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F8534E-E507-48F9-82A0-F5FF4F0C6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FD4EEA3-80CF-4745-BAD1-887F6E82C18E}"/>
              </a:ext>
            </a:extLst>
          </p:cNvPr>
          <p:cNvSpPr txBox="1"/>
          <p:nvPr/>
        </p:nvSpPr>
        <p:spPr>
          <a:xfrm>
            <a:off x="190190" y="948690"/>
            <a:ext cx="5015454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AU" sz="1400" b="1" dirty="0"/>
          </a:p>
          <a:p>
            <a:r>
              <a:rPr lang="en-US" sz="1400" dirty="0"/>
              <a:t>A </a:t>
            </a:r>
            <a:r>
              <a:rPr lang="en-US" sz="1400" b="1" dirty="0"/>
              <a:t>Design Structure Matrix</a:t>
            </a:r>
            <a:r>
              <a:rPr lang="en-US" sz="1400" dirty="0"/>
              <a:t> is a visual tool that maps the </a:t>
            </a:r>
            <a:r>
              <a:rPr lang="en-US" sz="1400" b="1" dirty="0"/>
              <a:t>dependencies and interactions</a:t>
            </a:r>
            <a:r>
              <a:rPr lang="en-US" sz="1400" dirty="0"/>
              <a:t> between elements of a complex system. It helps identify how different parts of a project (subsystems, components, requirements) </a:t>
            </a:r>
            <a:r>
              <a:rPr lang="en-US" sz="1400" b="1" dirty="0"/>
              <a:t>influence each other</a:t>
            </a:r>
            <a:r>
              <a:rPr lang="en-US" sz="1400" dirty="0"/>
              <a:t>, either directly or indirectly. </a:t>
            </a:r>
          </a:p>
          <a:p>
            <a:pPr>
              <a:buNone/>
            </a:pPr>
            <a:endParaRPr lang="fr-FR" sz="1400" b="1" dirty="0"/>
          </a:p>
          <a:p>
            <a:pPr>
              <a:buNone/>
            </a:pPr>
            <a:r>
              <a:rPr lang="fr-FR" sz="1400" b="1" dirty="0" err="1">
                <a:solidFill>
                  <a:srgbClr val="0070C0"/>
                </a:solidFill>
              </a:rPr>
              <a:t>Purpose</a:t>
            </a:r>
            <a:r>
              <a:rPr lang="fr-FR" sz="1400" b="1" dirty="0">
                <a:solidFill>
                  <a:srgbClr val="0070C0"/>
                </a:solidFill>
              </a:rPr>
              <a:t>:</a:t>
            </a:r>
          </a:p>
          <a:p>
            <a:pPr>
              <a:buNone/>
            </a:pPr>
            <a:endParaRPr lang="fr-F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/>
              <a:t>Understand</a:t>
            </a:r>
            <a:r>
              <a:rPr lang="fr-FR" sz="1400" dirty="0"/>
              <a:t> </a:t>
            </a:r>
            <a:r>
              <a:rPr lang="fr-FR" sz="1400" dirty="0" err="1"/>
              <a:t>interdependencies</a:t>
            </a:r>
            <a:endParaRPr lang="fr-FR" sz="1400" dirty="0"/>
          </a:p>
          <a:p>
            <a:endParaRPr lang="fr-F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Support </a:t>
            </a:r>
            <a:r>
              <a:rPr lang="fr-FR" sz="1400" dirty="0" err="1"/>
              <a:t>smarter</a:t>
            </a:r>
            <a:r>
              <a:rPr lang="fr-FR" sz="1400" dirty="0"/>
              <a:t> design and planning</a:t>
            </a:r>
          </a:p>
          <a:p>
            <a:endParaRPr lang="fr-FR" sz="1400" dirty="0"/>
          </a:p>
          <a:p>
            <a:pPr>
              <a:buNone/>
            </a:pPr>
            <a:r>
              <a:rPr lang="fr-FR" sz="1400" b="1" dirty="0" err="1">
                <a:solidFill>
                  <a:srgbClr val="00B050"/>
                </a:solidFill>
              </a:rPr>
              <a:t>Benefits</a:t>
            </a:r>
            <a:r>
              <a:rPr lang="fr-FR" sz="1400" b="1" dirty="0">
                <a:solidFill>
                  <a:srgbClr val="00B050"/>
                </a:solidFill>
              </a:rPr>
              <a:t>:</a:t>
            </a:r>
          </a:p>
          <a:p>
            <a:pPr>
              <a:buNone/>
            </a:pPr>
            <a:endParaRPr lang="fr-F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Identifies</a:t>
            </a:r>
            <a:r>
              <a:rPr lang="fr-FR" sz="1400" b="1" dirty="0"/>
              <a:t> </a:t>
            </a:r>
            <a:r>
              <a:rPr lang="fr-FR" sz="1400" b="1" dirty="0" err="1">
                <a:solidFill>
                  <a:srgbClr val="FF00FF"/>
                </a:solidFill>
              </a:rPr>
              <a:t>rigid</a:t>
            </a:r>
            <a:r>
              <a:rPr lang="fr-FR" sz="1400" b="1" dirty="0">
                <a:solidFill>
                  <a:srgbClr val="FF00FF"/>
                </a:solidFill>
              </a:rPr>
              <a:t> vs. flexible areas</a:t>
            </a:r>
          </a:p>
          <a:p>
            <a:endParaRPr lang="fr-F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/>
              <a:t>Reveals</a:t>
            </a:r>
            <a:r>
              <a:rPr lang="fr-FR" sz="1400" dirty="0"/>
              <a:t> </a:t>
            </a:r>
            <a:r>
              <a:rPr lang="fr-FR" sz="1400" b="1" dirty="0">
                <a:solidFill>
                  <a:srgbClr val="FF00FF"/>
                </a:solidFill>
              </a:rPr>
              <a:t>cross-system impacts</a:t>
            </a:r>
          </a:p>
          <a:p>
            <a:endParaRPr lang="fr-F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/>
              <a:t>Helps</a:t>
            </a:r>
            <a:r>
              <a:rPr lang="fr-FR" sz="1400" dirty="0"/>
              <a:t> </a:t>
            </a:r>
            <a:r>
              <a:rPr lang="fr-FR" sz="1400" b="1" dirty="0" err="1">
                <a:solidFill>
                  <a:srgbClr val="FF00FF"/>
                </a:solidFill>
              </a:rPr>
              <a:t>sequence</a:t>
            </a:r>
            <a:r>
              <a:rPr lang="fr-FR" sz="1400" b="1" dirty="0">
                <a:solidFill>
                  <a:srgbClr val="FF00FF"/>
                </a:solidFill>
              </a:rPr>
              <a:t> design </a:t>
            </a:r>
            <a:r>
              <a:rPr lang="fr-FR" sz="1400" b="1" dirty="0" err="1">
                <a:solidFill>
                  <a:srgbClr val="FF00FF"/>
                </a:solidFill>
              </a:rPr>
              <a:t>steps</a:t>
            </a:r>
            <a:r>
              <a:rPr lang="fr-FR" sz="1400" b="1" dirty="0">
                <a:solidFill>
                  <a:srgbClr val="FF00FF"/>
                </a:solidFill>
              </a:rPr>
              <a:t> </a:t>
            </a:r>
            <a:r>
              <a:rPr lang="fr-FR" sz="1400" b="1" dirty="0" err="1">
                <a:solidFill>
                  <a:srgbClr val="FF00FF"/>
                </a:solidFill>
              </a:rPr>
              <a:t>efficiently</a:t>
            </a:r>
            <a:endParaRPr lang="fr-FR" sz="1400" b="1" dirty="0">
              <a:solidFill>
                <a:srgbClr val="FF00FF"/>
              </a:solidFill>
            </a:endParaRPr>
          </a:p>
          <a:p>
            <a:endParaRPr lang="en-US" sz="1400" dirty="0"/>
          </a:p>
          <a:p>
            <a:endParaRPr lang="fr-FR" sz="1400" dirty="0"/>
          </a:p>
          <a:p>
            <a:r>
              <a:rPr lang="en-US" sz="1400" dirty="0"/>
              <a:t>It’s a Very efficient tool, to be implemented.</a:t>
            </a:r>
            <a:endParaRPr lang="en-AU" sz="1400" b="1" dirty="0"/>
          </a:p>
          <a:p>
            <a:endParaRPr lang="en-US" sz="1400" dirty="0"/>
          </a:p>
          <a:p>
            <a:endParaRPr lang="en-AU" sz="1400" b="1" dirty="0"/>
          </a:p>
          <a:p>
            <a:endParaRPr lang="en-AU" sz="1400" b="1" dirty="0"/>
          </a:p>
          <a:p>
            <a:endParaRPr lang="en-AU" sz="1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D7D551-0A96-90C7-C69E-4C03584401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8808" y="336418"/>
            <a:ext cx="3159939" cy="175344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496E41F-C696-578A-1D0C-9B7AD675C3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4900" y="2282872"/>
            <a:ext cx="8344870" cy="30792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9859AD4-61FE-B1A6-67B8-410F841997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9120" y="3903345"/>
            <a:ext cx="2773985" cy="232582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B0BCDCD9-5823-8674-E517-156D69DF4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154621"/>
            <a:ext cx="2743200" cy="365125"/>
          </a:xfrm>
        </p:spPr>
        <p:txBody>
          <a:bodyPr/>
          <a:lstStyle/>
          <a:p>
            <a:fld id="{8BF55632-4598-49F7-9B0C-28EC9759C051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1764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>
          <a:extLst>
            <a:ext uri="{FF2B5EF4-FFF2-40B4-BE49-F238E27FC236}">
              <a16:creationId xmlns:a16="http://schemas.microsoft.com/office/drawing/2014/main" id="{38E467F8-B452-6CDB-C6B7-014402270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9" name="Google Shape;249;g2d5045f70c9_0_196">
            <a:extLst>
              <a:ext uri="{FF2B5EF4-FFF2-40B4-BE49-F238E27FC236}">
                <a16:creationId xmlns:a16="http://schemas.microsoft.com/office/drawing/2014/main" id="{D820B8BE-EFC9-07BC-1610-08A7F73C689A}"/>
              </a:ext>
            </a:extLst>
          </p:cNvPr>
          <p:cNvCxnSpPr/>
          <p:nvPr/>
        </p:nvCxnSpPr>
        <p:spPr>
          <a:xfrm>
            <a:off x="304800" y="5408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0" name="Google Shape;250;g2d5045f70c9_0_196">
            <a:extLst>
              <a:ext uri="{FF2B5EF4-FFF2-40B4-BE49-F238E27FC236}">
                <a16:creationId xmlns:a16="http://schemas.microsoft.com/office/drawing/2014/main" id="{DCF6A802-241C-8410-9AC8-AC4663C46AFB}"/>
              </a:ext>
            </a:extLst>
          </p:cNvPr>
          <p:cNvCxnSpPr/>
          <p:nvPr/>
        </p:nvCxnSpPr>
        <p:spPr>
          <a:xfrm>
            <a:off x="304800" y="226483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51" name="Google Shape;251;g2d5045f70c9_0_196">
            <a:extLst>
              <a:ext uri="{FF2B5EF4-FFF2-40B4-BE49-F238E27FC236}">
                <a16:creationId xmlns:a16="http://schemas.microsoft.com/office/drawing/2014/main" id="{C31693C0-9403-E79C-8465-3574B20779EA}"/>
              </a:ext>
            </a:extLst>
          </p:cNvPr>
          <p:cNvSpPr txBox="1"/>
          <p:nvPr/>
        </p:nvSpPr>
        <p:spPr>
          <a:xfrm>
            <a:off x="3209833" y="861400"/>
            <a:ext cx="434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2" name="Google Shape;252;g2d5045f70c9_0_196">
            <a:extLst>
              <a:ext uri="{FF2B5EF4-FFF2-40B4-BE49-F238E27FC236}">
                <a16:creationId xmlns:a16="http://schemas.microsoft.com/office/drawing/2014/main" id="{1A310C29-78BE-5315-35CC-2D27B29D13B9}"/>
              </a:ext>
            </a:extLst>
          </p:cNvPr>
          <p:cNvCxnSpPr/>
          <p:nvPr/>
        </p:nvCxnSpPr>
        <p:spPr>
          <a:xfrm>
            <a:off x="304800" y="6544008"/>
            <a:ext cx="11570700" cy="165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3" name="Google Shape;253;g2d5045f70c9_0_196">
            <a:extLst>
              <a:ext uri="{FF2B5EF4-FFF2-40B4-BE49-F238E27FC236}">
                <a16:creationId xmlns:a16="http://schemas.microsoft.com/office/drawing/2014/main" id="{EAE64812-B085-D5E1-A382-AE80BC8CF099}"/>
              </a:ext>
            </a:extLst>
          </p:cNvPr>
          <p:cNvCxnSpPr/>
          <p:nvPr/>
        </p:nvCxnSpPr>
        <p:spPr>
          <a:xfrm>
            <a:off x="322800" y="6069736"/>
            <a:ext cx="11570700" cy="309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254" name="Google Shape;254;g2d5045f70c9_0_196">
            <a:extLst>
              <a:ext uri="{FF2B5EF4-FFF2-40B4-BE49-F238E27FC236}">
                <a16:creationId xmlns:a16="http://schemas.microsoft.com/office/drawing/2014/main" id="{E07A070D-E49B-C608-010A-EBDB639E48C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6115922"/>
            <a:ext cx="1750482" cy="326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C9EC816-FA43-E2C1-45D2-608C20D3C6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8610" y="407858"/>
            <a:ext cx="9214097" cy="5235409"/>
          </a:xfrm>
          <a:prstGeom prst="rect">
            <a:avLst/>
          </a:prstGeom>
        </p:spPr>
      </p:pic>
      <p:sp>
        <p:nvSpPr>
          <p:cNvPr id="255" name="Google Shape;255;g2d5045f70c9_0_196">
            <a:extLst>
              <a:ext uri="{FF2B5EF4-FFF2-40B4-BE49-F238E27FC236}">
                <a16:creationId xmlns:a16="http://schemas.microsoft.com/office/drawing/2014/main" id="{9254E0AE-E398-A5B8-6BD3-85E8040567F6}"/>
              </a:ext>
            </a:extLst>
          </p:cNvPr>
          <p:cNvSpPr txBox="1"/>
          <p:nvPr/>
        </p:nvSpPr>
        <p:spPr>
          <a:xfrm>
            <a:off x="311150" y="305858"/>
            <a:ext cx="3612000" cy="2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75" tIns="33875" rIns="33875" bIns="3387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b="0" i="0" u="none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Einstein Telescope </a:t>
            </a:r>
            <a:endParaRPr sz="900">
              <a:solidFill>
                <a:srgbClr val="0000CC"/>
              </a:solidFill>
            </a:endParaRPr>
          </a:p>
        </p:txBody>
      </p:sp>
      <p:sp>
        <p:nvSpPr>
          <p:cNvPr id="259" name="Google Shape;259;g2d5045f70c9_0_196">
            <a:extLst>
              <a:ext uri="{FF2B5EF4-FFF2-40B4-BE49-F238E27FC236}">
                <a16:creationId xmlns:a16="http://schemas.microsoft.com/office/drawing/2014/main" id="{5F32B4F4-43D4-C185-D4D0-0DAAEBAE5049}"/>
              </a:ext>
            </a:extLst>
          </p:cNvPr>
          <p:cNvSpPr txBox="1"/>
          <p:nvPr/>
        </p:nvSpPr>
        <p:spPr>
          <a:xfrm>
            <a:off x="8465400" y="267229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XV ET Symposium | Bologna (26-30 May 2025)</a:t>
            </a:r>
          </a:p>
        </p:txBody>
      </p:sp>
      <p:sp>
        <p:nvSpPr>
          <p:cNvPr id="13" name="Google Shape;259;g2d5045f70c9_0_196">
            <a:extLst>
              <a:ext uri="{FF2B5EF4-FFF2-40B4-BE49-F238E27FC236}">
                <a16:creationId xmlns:a16="http://schemas.microsoft.com/office/drawing/2014/main" id="{47C91B02-F82B-37E2-CB49-8D3757878F4E}"/>
              </a:ext>
            </a:extLst>
          </p:cNvPr>
          <p:cNvSpPr txBox="1"/>
          <p:nvPr/>
        </p:nvSpPr>
        <p:spPr>
          <a:xfrm>
            <a:off x="304800" y="6235373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Ghada Mahmoud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30905D-21D5-BACF-B84F-23AC04702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635" y="3249923"/>
            <a:ext cx="1207578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CA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CA" alt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Google Shape;257;g2d5045f70c9_0_196">
            <a:extLst>
              <a:ext uri="{FF2B5EF4-FFF2-40B4-BE49-F238E27FC236}">
                <a16:creationId xmlns:a16="http://schemas.microsoft.com/office/drawing/2014/main" id="{1D07BEEE-7CF8-9FFB-CDAF-0F23403A461E}"/>
              </a:ext>
            </a:extLst>
          </p:cNvPr>
          <p:cNvSpPr txBox="1"/>
          <p:nvPr/>
        </p:nvSpPr>
        <p:spPr>
          <a:xfrm>
            <a:off x="434170" y="634988"/>
            <a:ext cx="10947298" cy="430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20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TRL Study </a:t>
            </a:r>
            <a:endParaRPr lang="en-US" sz="2000" dirty="0">
              <a:solidFill>
                <a:srgbClr val="0000CC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DD3204F-CD8B-6DFE-E9AF-2DE32AC24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8B0B0B3-C253-DCCA-A6E8-B8A217F4DE84}"/>
              </a:ext>
            </a:extLst>
          </p:cNvPr>
          <p:cNvSpPr txBox="1"/>
          <p:nvPr/>
        </p:nvSpPr>
        <p:spPr>
          <a:xfrm rot="19414368">
            <a:off x="4162408" y="3199239"/>
            <a:ext cx="56249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/>
              <a:t>Work in Progress 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777495C-6D6E-3E7A-7284-709F12173708}"/>
              </a:ext>
            </a:extLst>
          </p:cNvPr>
          <p:cNvSpPr txBox="1"/>
          <p:nvPr/>
        </p:nvSpPr>
        <p:spPr>
          <a:xfrm>
            <a:off x="154183" y="1138529"/>
            <a:ext cx="278793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TRL already provides a </a:t>
            </a:r>
            <a:r>
              <a:rPr lang="en-US" sz="1400" b="1" dirty="0"/>
              <a:t>non-contextualized risk score</a:t>
            </a:r>
            <a:r>
              <a:rPr lang="en-US" sz="1400" dirty="0"/>
              <a:t> for technologies.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However, when placed within the </a:t>
            </a:r>
            <a:r>
              <a:rPr lang="en-US" sz="1400" b="1" dirty="0"/>
              <a:t>ET project context</a:t>
            </a:r>
            <a:r>
              <a:rPr lang="en-US" sz="1400" dirty="0"/>
              <a:t>, a structured </a:t>
            </a:r>
            <a:r>
              <a:rPr lang="en-US" sz="1400" b="1" dirty="0"/>
              <a:t>risk-based analysis</a:t>
            </a:r>
            <a:r>
              <a:rPr lang="en-US" sz="1400" dirty="0"/>
              <a:t> of TRLs can offer critical insights.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This approach helps identify </a:t>
            </a:r>
            <a:r>
              <a:rPr lang="en-US" sz="1400" b="1" dirty="0"/>
              <a:t>gaps, uncertainties, and dependencies</a:t>
            </a:r>
            <a:r>
              <a:rPr lang="en-US" sz="1400" dirty="0"/>
              <a:t> in technology development.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It supports the creation of a </a:t>
            </a:r>
            <a:r>
              <a:rPr lang="en-US" sz="1400" b="1" dirty="0"/>
              <a:t>realistic and informed development plan</a:t>
            </a:r>
            <a:r>
              <a:rPr lang="en-US" sz="1400" dirty="0"/>
              <a:t>, aligned with ET’s technical and scientific goals.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0B527DA-E32E-1FAF-503C-0A640B779A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4105" y="5717940"/>
            <a:ext cx="10097363" cy="93825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65A4D73-344F-22E8-99CD-742DE1EE4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128098"/>
            <a:ext cx="2743200" cy="365125"/>
          </a:xfrm>
        </p:spPr>
        <p:txBody>
          <a:bodyPr/>
          <a:lstStyle/>
          <a:p>
            <a:fld id="{8BF55632-4598-49F7-9B0C-28EC9759C051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8022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9" name="Google Shape;249;g2d5045f70c9_0_196"/>
          <p:cNvCxnSpPr/>
          <p:nvPr/>
        </p:nvCxnSpPr>
        <p:spPr>
          <a:xfrm>
            <a:off x="304800" y="5408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0" name="Google Shape;250;g2d5045f70c9_0_196"/>
          <p:cNvCxnSpPr/>
          <p:nvPr/>
        </p:nvCxnSpPr>
        <p:spPr>
          <a:xfrm>
            <a:off x="304800" y="226483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51" name="Google Shape;251;g2d5045f70c9_0_196"/>
          <p:cNvSpPr txBox="1"/>
          <p:nvPr/>
        </p:nvSpPr>
        <p:spPr>
          <a:xfrm>
            <a:off x="3209833" y="861400"/>
            <a:ext cx="434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2" name="Google Shape;252;g2d5045f70c9_0_196"/>
          <p:cNvCxnSpPr/>
          <p:nvPr/>
        </p:nvCxnSpPr>
        <p:spPr>
          <a:xfrm>
            <a:off x="304800" y="6544008"/>
            <a:ext cx="11570700" cy="165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3" name="Google Shape;253;g2d5045f70c9_0_196"/>
          <p:cNvCxnSpPr/>
          <p:nvPr/>
        </p:nvCxnSpPr>
        <p:spPr>
          <a:xfrm>
            <a:off x="322800" y="6069736"/>
            <a:ext cx="11570700" cy="309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254" name="Google Shape;254;g2d5045f70c9_0_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6115922"/>
            <a:ext cx="1750482" cy="32651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2d5045f70c9_0_196"/>
          <p:cNvSpPr txBox="1"/>
          <p:nvPr/>
        </p:nvSpPr>
        <p:spPr>
          <a:xfrm>
            <a:off x="311150" y="305858"/>
            <a:ext cx="3612000" cy="2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75" tIns="33875" rIns="33875" bIns="3387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b="0" i="0" u="none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Einstein Telescope </a:t>
            </a:r>
            <a:endParaRPr sz="900">
              <a:solidFill>
                <a:srgbClr val="0000CC"/>
              </a:solidFill>
            </a:endParaRPr>
          </a:p>
        </p:txBody>
      </p:sp>
      <p:sp>
        <p:nvSpPr>
          <p:cNvPr id="259" name="Google Shape;259;g2d5045f70c9_0_196"/>
          <p:cNvSpPr txBox="1"/>
          <p:nvPr/>
        </p:nvSpPr>
        <p:spPr>
          <a:xfrm>
            <a:off x="8465400" y="267229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XV ET Symposium | Bologna (26-30 May 2025)</a:t>
            </a:r>
          </a:p>
        </p:txBody>
      </p:sp>
      <p:sp>
        <p:nvSpPr>
          <p:cNvPr id="13" name="Google Shape;259;g2d5045f70c9_0_196">
            <a:extLst>
              <a:ext uri="{FF2B5EF4-FFF2-40B4-BE49-F238E27FC236}">
                <a16:creationId xmlns:a16="http://schemas.microsoft.com/office/drawing/2014/main" id="{CCC522FC-B4CC-45E5-A462-874A869008FB}"/>
              </a:ext>
            </a:extLst>
          </p:cNvPr>
          <p:cNvSpPr txBox="1"/>
          <p:nvPr/>
        </p:nvSpPr>
        <p:spPr>
          <a:xfrm>
            <a:off x="304800" y="6235373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Ghada Mahmoud</a:t>
            </a:r>
          </a:p>
        </p:txBody>
      </p:sp>
      <p:cxnSp>
        <p:nvCxnSpPr>
          <p:cNvPr id="14" name="Google Shape;250;g2d5045f70c9_0_196">
            <a:extLst>
              <a:ext uri="{FF2B5EF4-FFF2-40B4-BE49-F238E27FC236}">
                <a16:creationId xmlns:a16="http://schemas.microsoft.com/office/drawing/2014/main" id="{153AC05C-652C-49B5-8C61-72F684029329}"/>
              </a:ext>
            </a:extLst>
          </p:cNvPr>
          <p:cNvCxnSpPr/>
          <p:nvPr/>
        </p:nvCxnSpPr>
        <p:spPr>
          <a:xfrm>
            <a:off x="345693" y="10846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3B623C56-9732-4A19-9E0A-D94457A63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635" y="3249923"/>
            <a:ext cx="1207578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CA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CA" alt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F8534E-E507-48F9-82A0-F5FF4F0C6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Google Shape;257;g2d5045f70c9_0_196">
            <a:extLst>
              <a:ext uri="{FF2B5EF4-FFF2-40B4-BE49-F238E27FC236}">
                <a16:creationId xmlns:a16="http://schemas.microsoft.com/office/drawing/2014/main" id="{1816FB94-3579-498D-B3C6-3A942420FD3B}"/>
              </a:ext>
            </a:extLst>
          </p:cNvPr>
          <p:cNvSpPr txBox="1"/>
          <p:nvPr/>
        </p:nvSpPr>
        <p:spPr>
          <a:xfrm>
            <a:off x="239900" y="608900"/>
            <a:ext cx="11635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26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What Changed : (2025 ETO </a:t>
            </a:r>
            <a:r>
              <a:rPr lang="en-US" sz="2600" b="1" dirty="0" err="1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TaskForce</a:t>
            </a:r>
            <a:r>
              <a:rPr lang="en-US" sz="26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 Configuration- 2L and Triangle )</a:t>
            </a:r>
            <a:endParaRPr lang="en-US" sz="2100" dirty="0">
              <a:solidFill>
                <a:srgbClr val="0000CC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E87B008-062B-4317-8111-AD478D939827}"/>
              </a:ext>
            </a:extLst>
          </p:cNvPr>
          <p:cNvSpPr txBox="1"/>
          <p:nvPr/>
        </p:nvSpPr>
        <p:spPr>
          <a:xfrm>
            <a:off x="239900" y="1147386"/>
            <a:ext cx="3847891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b="1" dirty="0">
                <a:solidFill>
                  <a:srgbClr val="00B050"/>
                </a:solidFill>
              </a:rPr>
              <a:t>LF Squeezing FCs in X arm with Periscope (2m heigh for 2L ; 4m for Triangle )  routed through the LSEM Tower to the LSQI Tower </a:t>
            </a:r>
          </a:p>
          <a:p>
            <a:endParaRPr lang="en-CA" sz="1400" b="1" dirty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b="1" dirty="0"/>
              <a:t>HF   Squeezing FC in Y arm with Periscope directly routed to the HSQI Tower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b="1" dirty="0"/>
              <a:t>2- Mirror FC with reduced pipe diameter from 1m to 650 mm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b="1" dirty="0">
                <a:solidFill>
                  <a:srgbClr val="00B050"/>
                </a:solidFill>
              </a:rPr>
              <a:t>Reduced Length of LF IMC from 300 m to 120 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b="1" dirty="0"/>
              <a:t>Merging HF IMCs in same tunnel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b="1" dirty="0"/>
              <a:t>Route BHD  through BS  in LF Ifo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b="1" dirty="0"/>
              <a:t>Other reshuffling in central area to adapt to the new changes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b="1" dirty="0">
                <a:solidFill>
                  <a:srgbClr val="00B050"/>
                </a:solidFill>
              </a:rPr>
              <a:t>Reduced LF TM susp heigh from 17 m to 13 m </a:t>
            </a:r>
            <a:r>
              <a:rPr lang="en-CA" sz="1400" b="1" dirty="0"/>
              <a:t>Reduced Tower height for other HFI Optics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b="1" dirty="0"/>
              <a:t>Reduced footprint of CAT1 Benches 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E91DA4E-9A87-438E-A106-E651993E39B5}"/>
              </a:ext>
            </a:extLst>
          </p:cNvPr>
          <p:cNvSpPr txBox="1"/>
          <p:nvPr/>
        </p:nvSpPr>
        <p:spPr>
          <a:xfrm>
            <a:off x="3913862" y="3966819"/>
            <a:ext cx="406813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FF0000"/>
                </a:solidFill>
              </a:rPr>
              <a:t>Alternative Options : </a:t>
            </a:r>
          </a:p>
          <a:p>
            <a:endParaRPr lang="fr-FR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/>
              <a:t>Double </a:t>
            </a:r>
            <a:r>
              <a:rPr lang="fr-FR" sz="1400" b="1" dirty="0" err="1"/>
              <a:t>Cavern</a:t>
            </a:r>
            <a:r>
              <a:rPr lang="fr-FR" sz="1400" b="1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rgbClr val="00B0F0"/>
                </a:solidFill>
              </a:rPr>
              <a:t>No </a:t>
            </a:r>
            <a:r>
              <a:rPr lang="fr-FR" sz="1400" b="1" dirty="0" err="1">
                <a:solidFill>
                  <a:srgbClr val="00B0F0"/>
                </a:solidFill>
              </a:rPr>
              <a:t>periscope</a:t>
            </a:r>
            <a:r>
              <a:rPr lang="fr-FR" sz="1400" b="1" dirty="0">
                <a:solidFill>
                  <a:srgbClr val="00B0F0"/>
                </a:solidFill>
              </a:rPr>
              <a:t> for LF_FC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rgbClr val="00B0F0"/>
                </a:solidFill>
              </a:rPr>
              <a:t>Alternative </a:t>
            </a:r>
            <a:r>
              <a:rPr lang="fr-FR" sz="1400" b="1" dirty="0" err="1">
                <a:solidFill>
                  <a:srgbClr val="00B0F0"/>
                </a:solidFill>
              </a:rPr>
              <a:t>routing</a:t>
            </a:r>
            <a:r>
              <a:rPr lang="fr-FR" sz="1400" b="1" dirty="0">
                <a:solidFill>
                  <a:srgbClr val="00B0F0"/>
                </a:solidFill>
              </a:rPr>
              <a:t> for SQZ </a:t>
            </a:r>
            <a:r>
              <a:rPr lang="fr-FR" sz="1400" b="1" dirty="0" err="1">
                <a:solidFill>
                  <a:srgbClr val="00B0F0"/>
                </a:solidFill>
              </a:rPr>
              <a:t>beam</a:t>
            </a:r>
            <a:r>
              <a:rPr lang="fr-FR" sz="1400" b="1" dirty="0">
                <a:solidFill>
                  <a:srgbClr val="00B0F0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/>
              <a:t>Bow-tie IMC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 err="1"/>
              <a:t>Reduced</a:t>
            </a:r>
            <a:r>
              <a:rPr lang="fr-FR" sz="1400" b="1" dirty="0"/>
              <a:t> </a:t>
            </a:r>
            <a:r>
              <a:rPr lang="fr-FR" sz="1400" b="1" dirty="0" err="1"/>
              <a:t>tower</a:t>
            </a:r>
            <a:r>
              <a:rPr lang="fr-FR" sz="1400" b="1" dirty="0"/>
              <a:t> </a:t>
            </a:r>
            <a:r>
              <a:rPr lang="fr-FR" sz="1400" b="1" dirty="0" err="1"/>
              <a:t>heigh</a:t>
            </a:r>
            <a:r>
              <a:rPr lang="fr-FR" sz="1400" b="1" dirty="0"/>
              <a:t> for HF TM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 err="1"/>
              <a:t>Reduced</a:t>
            </a:r>
            <a:r>
              <a:rPr lang="fr-FR" sz="1400" b="1" dirty="0"/>
              <a:t> Tower </a:t>
            </a:r>
            <a:r>
              <a:rPr lang="fr-FR" sz="1400" b="1" dirty="0" err="1"/>
              <a:t>height</a:t>
            </a:r>
            <a:r>
              <a:rPr lang="fr-FR" sz="1400" b="1" dirty="0"/>
              <a:t> for LFI </a:t>
            </a:r>
            <a:r>
              <a:rPr lang="fr-FR" sz="1400" b="1" dirty="0" err="1"/>
              <a:t>Optics</a:t>
            </a:r>
            <a:r>
              <a:rPr lang="fr-FR" sz="1400" b="1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 err="1"/>
              <a:t>Reduced</a:t>
            </a:r>
            <a:r>
              <a:rPr lang="fr-FR" sz="1400" b="1" dirty="0"/>
              <a:t> Cryostat size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FA9C4E2-228A-47F8-3D66-A4CC781B1E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3655" b="-1"/>
          <a:stretch/>
        </p:blipFill>
        <p:spPr>
          <a:xfrm>
            <a:off x="5298324" y="984173"/>
            <a:ext cx="3059860" cy="284790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CD6246D-5E39-D752-AE76-7B74A111EA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7555" y="3133474"/>
            <a:ext cx="4146193" cy="294537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FC185E0-B6D6-C91B-9A93-4F7F387755E6}"/>
              </a:ext>
            </a:extLst>
          </p:cNvPr>
          <p:cNvSpPr txBox="1"/>
          <p:nvPr/>
        </p:nvSpPr>
        <p:spPr>
          <a:xfrm>
            <a:off x="5947927" y="1390305"/>
            <a:ext cx="40182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70C0"/>
                </a:solidFill>
              </a:rPr>
              <a:t>2024 2L </a:t>
            </a:r>
            <a:r>
              <a:rPr lang="fr-FR" sz="1400" b="1" dirty="0" err="1">
                <a:solidFill>
                  <a:srgbClr val="0070C0"/>
                </a:solidFill>
              </a:rPr>
              <a:t>Geometry</a:t>
            </a:r>
            <a:r>
              <a:rPr lang="fr-FR" sz="1400" b="1" dirty="0">
                <a:solidFill>
                  <a:srgbClr val="0070C0"/>
                </a:solidFill>
              </a:rPr>
              <a:t> - Configuration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911C6A8-7EBD-33E7-C384-36CEF7838276}"/>
              </a:ext>
            </a:extLst>
          </p:cNvPr>
          <p:cNvSpPr txBox="1"/>
          <p:nvPr/>
        </p:nvSpPr>
        <p:spPr>
          <a:xfrm>
            <a:off x="9079131" y="3255654"/>
            <a:ext cx="29724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70C0"/>
                </a:solidFill>
              </a:rPr>
              <a:t>2025 2L </a:t>
            </a:r>
            <a:r>
              <a:rPr lang="fr-FR" sz="1400" b="1" dirty="0" err="1">
                <a:solidFill>
                  <a:srgbClr val="0070C0"/>
                </a:solidFill>
              </a:rPr>
              <a:t>Geometry</a:t>
            </a:r>
            <a:r>
              <a:rPr lang="fr-FR" sz="1400" b="1" dirty="0">
                <a:solidFill>
                  <a:srgbClr val="0070C0"/>
                </a:solidFill>
              </a:rPr>
              <a:t> - Configuration 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E9D02F9-F859-61E9-2119-243D58F7E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134637"/>
            <a:ext cx="2743200" cy="365125"/>
          </a:xfrm>
        </p:spPr>
        <p:txBody>
          <a:bodyPr/>
          <a:lstStyle/>
          <a:p>
            <a:fld id="{8BF55632-4598-49F7-9B0C-28EC9759C051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2439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9" name="Google Shape;249;g2d5045f70c9_0_196"/>
          <p:cNvCxnSpPr/>
          <p:nvPr/>
        </p:nvCxnSpPr>
        <p:spPr>
          <a:xfrm>
            <a:off x="304800" y="5408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0" name="Google Shape;250;g2d5045f70c9_0_196"/>
          <p:cNvCxnSpPr/>
          <p:nvPr/>
        </p:nvCxnSpPr>
        <p:spPr>
          <a:xfrm>
            <a:off x="304800" y="226483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2" name="Google Shape;252;g2d5045f70c9_0_196"/>
          <p:cNvCxnSpPr/>
          <p:nvPr/>
        </p:nvCxnSpPr>
        <p:spPr>
          <a:xfrm>
            <a:off x="304800" y="6544008"/>
            <a:ext cx="11570700" cy="165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3" name="Google Shape;253;g2d5045f70c9_0_196"/>
          <p:cNvCxnSpPr/>
          <p:nvPr/>
        </p:nvCxnSpPr>
        <p:spPr>
          <a:xfrm>
            <a:off x="322800" y="6069736"/>
            <a:ext cx="11570700" cy="309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254" name="Google Shape;254;g2d5045f70c9_0_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6115922"/>
            <a:ext cx="1750482" cy="32651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2d5045f70c9_0_196"/>
          <p:cNvSpPr txBox="1"/>
          <p:nvPr/>
        </p:nvSpPr>
        <p:spPr>
          <a:xfrm>
            <a:off x="311150" y="305858"/>
            <a:ext cx="3612000" cy="2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75" tIns="33875" rIns="33875" bIns="3387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b="0" i="0" u="none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Einstein Telescope </a:t>
            </a:r>
            <a:endParaRPr sz="900">
              <a:solidFill>
                <a:srgbClr val="0000CC"/>
              </a:solidFill>
            </a:endParaRPr>
          </a:p>
        </p:txBody>
      </p:sp>
      <p:sp>
        <p:nvSpPr>
          <p:cNvPr id="259" name="Google Shape;259;g2d5045f70c9_0_196"/>
          <p:cNvSpPr txBox="1"/>
          <p:nvPr/>
        </p:nvSpPr>
        <p:spPr>
          <a:xfrm>
            <a:off x="8465400" y="267229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XV ET Symposium | Bologna (26-30 May 2025)</a:t>
            </a:r>
          </a:p>
        </p:txBody>
      </p:sp>
      <p:sp>
        <p:nvSpPr>
          <p:cNvPr id="13" name="Google Shape;259;g2d5045f70c9_0_196">
            <a:extLst>
              <a:ext uri="{FF2B5EF4-FFF2-40B4-BE49-F238E27FC236}">
                <a16:creationId xmlns:a16="http://schemas.microsoft.com/office/drawing/2014/main" id="{CCC522FC-B4CC-45E5-A462-874A869008FB}"/>
              </a:ext>
            </a:extLst>
          </p:cNvPr>
          <p:cNvSpPr txBox="1"/>
          <p:nvPr/>
        </p:nvSpPr>
        <p:spPr>
          <a:xfrm>
            <a:off x="304800" y="6235373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Ghada Mahmoud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623C56-9732-4A19-9E0A-D94457A63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635" y="3249923"/>
            <a:ext cx="1207578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CA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CA" alt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F8534E-E507-48F9-82A0-F5FF4F0C6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FD4EEA3-80CF-4745-BAD1-887F6E82C18E}"/>
              </a:ext>
            </a:extLst>
          </p:cNvPr>
          <p:cNvSpPr txBox="1"/>
          <p:nvPr/>
        </p:nvSpPr>
        <p:spPr>
          <a:xfrm>
            <a:off x="454589" y="2313191"/>
            <a:ext cx="109472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AU" sz="1400" b="1" dirty="0"/>
          </a:p>
          <a:p>
            <a:endParaRPr lang="en-AU" sz="1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B904D40-AFD9-4AFA-B10B-E4D5FC0A66D2}"/>
              </a:ext>
            </a:extLst>
          </p:cNvPr>
          <p:cNvSpPr txBox="1"/>
          <p:nvPr/>
        </p:nvSpPr>
        <p:spPr>
          <a:xfrm>
            <a:off x="2263694" y="2238452"/>
            <a:ext cx="76889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Risks and impact analysis in the </a:t>
            </a:r>
            <a:r>
              <a:rPr lang="en-US" sz="2800" b="1" dirty="0" err="1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TaskForce</a:t>
            </a:r>
            <a:r>
              <a:rPr lang="en-US" sz="28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lang="fr-FR" sz="2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E0C71D-6136-20C1-0A58-4F5CD29914D7}"/>
              </a:ext>
            </a:extLst>
          </p:cNvPr>
          <p:cNvSpPr/>
          <p:nvPr/>
        </p:nvSpPr>
        <p:spPr>
          <a:xfrm>
            <a:off x="449976" y="3244968"/>
            <a:ext cx="3057516" cy="2234762"/>
          </a:xfrm>
          <a:prstGeom prst="rect">
            <a:avLst/>
          </a:prstGeom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 b="1" dirty="0">
                <a:solidFill>
                  <a:srgbClr val="C00000"/>
                </a:solidFill>
              </a:rPr>
              <a:t>Infrastructure-Based Mitigations</a:t>
            </a:r>
          </a:p>
          <a:p>
            <a:pPr>
              <a:buNone/>
            </a:pPr>
            <a:endParaRPr lang="en-US" sz="1600" b="1" dirty="0">
              <a:solidFill>
                <a:srgbClr val="FF0000"/>
              </a:solidFill>
            </a:endParaRPr>
          </a:p>
          <a:p>
            <a:pPr>
              <a:buNone/>
            </a:pPr>
            <a:br>
              <a:rPr lang="en-US" sz="1600" dirty="0"/>
            </a:br>
            <a:r>
              <a:rPr lang="en-US" sz="1600" b="1" dirty="0">
                <a:solidFill>
                  <a:srgbClr val="00B050"/>
                </a:solidFill>
              </a:rPr>
              <a:t>Pros:</a:t>
            </a:r>
            <a:r>
              <a:rPr lang="en-US" sz="1600" dirty="0">
                <a:solidFill>
                  <a:srgbClr val="00B050"/>
                </a:solidFill>
              </a:rPr>
              <a:t> </a:t>
            </a:r>
            <a:r>
              <a:rPr lang="en-US" sz="1600" dirty="0"/>
              <a:t>Often straightforward and effective.</a:t>
            </a:r>
          </a:p>
          <a:p>
            <a:pPr>
              <a:buNone/>
            </a:pPr>
            <a:endParaRPr lang="en-US" sz="1600" dirty="0"/>
          </a:p>
          <a:p>
            <a:r>
              <a:rPr lang="en-US" sz="1600" b="1" dirty="0">
                <a:solidFill>
                  <a:srgbClr val="FF0000"/>
                </a:solidFill>
              </a:rPr>
              <a:t>Cons: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/>
              <a:t>Can involve </a:t>
            </a:r>
            <a:r>
              <a:rPr lang="en-US" sz="1600" b="1" dirty="0"/>
              <a:t>higher upfront costs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8744F2-751D-D44B-2412-9B2ED5AFD800}"/>
              </a:ext>
            </a:extLst>
          </p:cNvPr>
          <p:cNvSpPr/>
          <p:nvPr/>
        </p:nvSpPr>
        <p:spPr>
          <a:xfrm>
            <a:off x="8639422" y="3249923"/>
            <a:ext cx="3062056" cy="2234762"/>
          </a:xfrm>
          <a:prstGeom prst="rect">
            <a:avLst/>
          </a:prstGeom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 b="1" dirty="0">
                <a:solidFill>
                  <a:srgbClr val="C00000"/>
                </a:solidFill>
              </a:rPr>
              <a:t>Systems Design Changes and R&amp;D-Based Mitigations</a:t>
            </a:r>
          </a:p>
          <a:p>
            <a:pPr>
              <a:buNone/>
            </a:pPr>
            <a:br>
              <a:rPr lang="en-US" sz="1600" dirty="0"/>
            </a:br>
            <a:r>
              <a:rPr lang="en-US" sz="1600" b="1" dirty="0">
                <a:solidFill>
                  <a:srgbClr val="00B050"/>
                </a:solidFill>
              </a:rPr>
              <a:t>Pros:</a:t>
            </a:r>
            <a:r>
              <a:rPr lang="en-US" sz="1600" dirty="0">
                <a:solidFill>
                  <a:srgbClr val="00B050"/>
                </a:solidFill>
              </a:rPr>
              <a:t> </a:t>
            </a:r>
            <a:r>
              <a:rPr lang="en-US" sz="1600" dirty="0"/>
              <a:t>Can lead to innovative, long-term solutions.</a:t>
            </a:r>
          </a:p>
          <a:p>
            <a:pPr>
              <a:buNone/>
            </a:pPr>
            <a:endParaRPr lang="en-US" sz="1600" dirty="0"/>
          </a:p>
          <a:p>
            <a:r>
              <a:rPr lang="en-US" sz="1600" b="1" dirty="0">
                <a:solidFill>
                  <a:srgbClr val="FF0000"/>
                </a:solidFill>
              </a:rPr>
              <a:t>Cons: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/>
              <a:t>Typically require </a:t>
            </a:r>
            <a:r>
              <a:rPr lang="en-US" sz="1600" b="1" dirty="0"/>
              <a:t>additional time, cost, and resources</a:t>
            </a:r>
            <a:r>
              <a:rPr lang="en-US" sz="1600" dirty="0"/>
              <a:t>, and may introduce </a:t>
            </a:r>
            <a:r>
              <a:rPr lang="en-US" sz="1600" b="1" dirty="0"/>
              <a:t>schedule delays</a:t>
            </a:r>
            <a:r>
              <a:rPr lang="en-US" sz="1600" dirty="0"/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A530BA-39A4-22D9-B164-F23B1B451118}"/>
              </a:ext>
            </a:extLst>
          </p:cNvPr>
          <p:cNvSpPr/>
          <p:nvPr/>
        </p:nvSpPr>
        <p:spPr>
          <a:xfrm>
            <a:off x="4535205" y="3244968"/>
            <a:ext cx="3057516" cy="2234762"/>
          </a:xfrm>
          <a:prstGeom prst="rect">
            <a:avLst/>
          </a:prstGeom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 b="1" dirty="0">
                <a:solidFill>
                  <a:srgbClr val="C00000"/>
                </a:solidFill>
              </a:rPr>
              <a:t>No-Cost Mitigations with Trade-Offs</a:t>
            </a:r>
          </a:p>
          <a:p>
            <a:pPr>
              <a:buNone/>
            </a:pPr>
            <a:br>
              <a:rPr lang="en-US" sz="1600" dirty="0"/>
            </a:br>
            <a:r>
              <a:rPr lang="en-US" sz="1600" b="1" dirty="0">
                <a:solidFill>
                  <a:srgbClr val="00B050"/>
                </a:solidFill>
              </a:rPr>
              <a:t>Pros:</a:t>
            </a:r>
            <a:r>
              <a:rPr lang="en-US" sz="1600" dirty="0">
                <a:solidFill>
                  <a:srgbClr val="00B050"/>
                </a:solidFill>
              </a:rPr>
              <a:t> </a:t>
            </a:r>
            <a:r>
              <a:rPr lang="en-US" sz="1600" dirty="0"/>
              <a:t>Lower cost. </a:t>
            </a:r>
          </a:p>
          <a:p>
            <a:pPr>
              <a:buNone/>
            </a:pPr>
            <a:endParaRPr lang="en-US" sz="1600" dirty="0"/>
          </a:p>
          <a:p>
            <a:r>
              <a:rPr lang="en-US" sz="1600" b="1" dirty="0">
                <a:solidFill>
                  <a:srgbClr val="FF0000"/>
                </a:solidFill>
              </a:rPr>
              <a:t>Cons: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/>
              <a:t>could introduce </a:t>
            </a:r>
            <a:r>
              <a:rPr lang="en-US" sz="1600" b="1" dirty="0"/>
              <a:t>new technical risks or limitations</a:t>
            </a:r>
            <a:r>
              <a:rPr lang="en-US" sz="1600" dirty="0"/>
              <a:t>.</a:t>
            </a:r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BBF418D6-C96E-1654-21BF-D9146628D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139759"/>
            <a:ext cx="2743200" cy="365125"/>
          </a:xfrm>
        </p:spPr>
        <p:txBody>
          <a:bodyPr/>
          <a:lstStyle/>
          <a:p>
            <a:fld id="{8BF55632-4598-49F7-9B0C-28EC9759C051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2577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9" name="Google Shape;249;g2d5045f70c9_0_196"/>
          <p:cNvCxnSpPr/>
          <p:nvPr/>
        </p:nvCxnSpPr>
        <p:spPr>
          <a:xfrm>
            <a:off x="304800" y="5408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0" name="Google Shape;250;g2d5045f70c9_0_196"/>
          <p:cNvCxnSpPr/>
          <p:nvPr/>
        </p:nvCxnSpPr>
        <p:spPr>
          <a:xfrm>
            <a:off x="304800" y="226483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51" name="Google Shape;251;g2d5045f70c9_0_196"/>
          <p:cNvSpPr txBox="1"/>
          <p:nvPr/>
        </p:nvSpPr>
        <p:spPr>
          <a:xfrm>
            <a:off x="3209833" y="861400"/>
            <a:ext cx="434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2" name="Google Shape;252;g2d5045f70c9_0_196"/>
          <p:cNvCxnSpPr/>
          <p:nvPr/>
        </p:nvCxnSpPr>
        <p:spPr>
          <a:xfrm>
            <a:off x="304800" y="6544008"/>
            <a:ext cx="11570700" cy="165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3" name="Google Shape;253;g2d5045f70c9_0_196"/>
          <p:cNvCxnSpPr/>
          <p:nvPr/>
        </p:nvCxnSpPr>
        <p:spPr>
          <a:xfrm>
            <a:off x="304800" y="5998967"/>
            <a:ext cx="11570700" cy="309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254" name="Google Shape;254;g2d5045f70c9_0_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6115922"/>
            <a:ext cx="1750482" cy="32651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2d5045f70c9_0_196"/>
          <p:cNvSpPr txBox="1"/>
          <p:nvPr/>
        </p:nvSpPr>
        <p:spPr>
          <a:xfrm>
            <a:off x="311150" y="305858"/>
            <a:ext cx="3612000" cy="2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75" tIns="33875" rIns="33875" bIns="3387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b="0" i="0" u="none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Einstein Telescope </a:t>
            </a:r>
            <a:endParaRPr sz="900">
              <a:solidFill>
                <a:srgbClr val="0000CC"/>
              </a:solidFill>
            </a:endParaRPr>
          </a:p>
        </p:txBody>
      </p:sp>
      <p:sp>
        <p:nvSpPr>
          <p:cNvPr id="10" name="Google Shape;257;g2d5045f70c9_0_196">
            <a:extLst>
              <a:ext uri="{FF2B5EF4-FFF2-40B4-BE49-F238E27FC236}">
                <a16:creationId xmlns:a16="http://schemas.microsoft.com/office/drawing/2014/main" id="{9B5B8375-3FCF-4A3B-B7FE-A59AD37FC52D}"/>
              </a:ext>
            </a:extLst>
          </p:cNvPr>
          <p:cNvSpPr txBox="1"/>
          <p:nvPr/>
        </p:nvSpPr>
        <p:spPr>
          <a:xfrm>
            <a:off x="264635" y="509858"/>
            <a:ext cx="11750817" cy="615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16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LF Squeezing FCs in X arm with Periscope (2 m heigh for 2L ; 4 m heigh for Triangle ) routed through the LSEM Tower to the LSQI Tower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94D0CF2-963C-4032-9DC6-A2A6F724D887}"/>
              </a:ext>
            </a:extLst>
          </p:cNvPr>
          <p:cNvSpPr txBox="1"/>
          <p:nvPr/>
        </p:nvSpPr>
        <p:spPr>
          <a:xfrm>
            <a:off x="380529" y="1050452"/>
            <a:ext cx="8131954" cy="7140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Risk Description:</a:t>
            </a:r>
          </a:p>
          <a:p>
            <a:r>
              <a:rPr lang="en-US" sz="1200" b="1" dirty="0">
                <a:solidFill>
                  <a:srgbClr val="FF00FF"/>
                </a:solidFill>
              </a:rPr>
              <a:t>Risk of degraded squeezing, </a:t>
            </a:r>
          </a:p>
          <a:p>
            <a:r>
              <a:rPr lang="en-US" sz="1200" dirty="0"/>
              <a:t>Using a </a:t>
            </a:r>
            <a:r>
              <a:rPr lang="en-US" sz="1200" b="1" dirty="0"/>
              <a:t>tall (2 m or 4 m ) periscope</a:t>
            </a:r>
            <a:r>
              <a:rPr lang="en-US" sz="1200" dirty="0"/>
              <a:t> in the ET-LF filter cavity introduces </a:t>
            </a:r>
            <a:r>
              <a:rPr lang="en-US" sz="1200" b="1" dirty="0"/>
              <a:t>phase noise</a:t>
            </a:r>
            <a:r>
              <a:rPr lang="en-US" sz="1200" dirty="0"/>
              <a:t> into the squeezed light. This </a:t>
            </a:r>
            <a:r>
              <a:rPr lang="en-US" sz="1200" b="1" dirty="0"/>
              <a:t>degrades the squeezing</a:t>
            </a:r>
            <a:r>
              <a:rPr lang="en-US" sz="1200" dirty="0"/>
              <a:t> injected into the interferometer, especially at low frequencies where ET-LF is most sensitive.</a:t>
            </a:r>
          </a:p>
          <a:p>
            <a:endParaRPr lang="en-US" sz="1200" dirty="0"/>
          </a:p>
          <a:p>
            <a:r>
              <a:rPr lang="en-US" sz="1200" b="1" dirty="0">
                <a:solidFill>
                  <a:srgbClr val="FF0000"/>
                </a:solidFill>
              </a:rPr>
              <a:t>Cause:</a:t>
            </a:r>
          </a:p>
          <a:p>
            <a:r>
              <a:rPr lang="en-US" sz="1200" dirty="0"/>
              <a:t>The periscope can: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Vibrate or flex</a:t>
            </a:r>
            <a:r>
              <a:rPr lang="en-US" sz="1200" dirty="0"/>
              <a:t>, leading to </a:t>
            </a:r>
            <a:r>
              <a:rPr lang="en-US" sz="1200" b="1" dirty="0">
                <a:solidFill>
                  <a:srgbClr val="FF00FF"/>
                </a:solidFill>
              </a:rPr>
              <a:t>mechanical instability </a:t>
            </a:r>
            <a:r>
              <a:rPr lang="en-US" sz="1200" b="1" dirty="0">
                <a:sym typeface="Wingdings" panose="05000000000000000000" pitchFamily="2" charset="2"/>
              </a:rPr>
              <a:t></a:t>
            </a:r>
            <a:r>
              <a:rPr lang="en-US" sz="1200" b="1" dirty="0"/>
              <a:t> should c</a:t>
            </a:r>
            <a:r>
              <a:rPr lang="en-US" sz="1200" dirty="0"/>
              <a:t>ause </a:t>
            </a:r>
            <a:r>
              <a:rPr lang="en-US" sz="1200" b="1" dirty="0"/>
              <a:t>mirror misalignment</a:t>
            </a:r>
            <a:r>
              <a:rPr lang="en-US" sz="1200" dirty="0"/>
              <a:t> </a:t>
            </a:r>
          </a:p>
          <a:p>
            <a:r>
              <a:rPr lang="en-US" sz="1200" dirty="0">
                <a:sym typeface="Wingdings" panose="05000000000000000000" pitchFamily="2" charset="2"/>
              </a:rPr>
              <a:t> </a:t>
            </a:r>
            <a:r>
              <a:rPr lang="en-US" sz="1200" dirty="0"/>
              <a:t>Introduce </a:t>
            </a:r>
            <a:r>
              <a:rPr lang="en-US" sz="1200" b="1" dirty="0">
                <a:solidFill>
                  <a:srgbClr val="FF00FF"/>
                </a:solidFill>
              </a:rPr>
              <a:t>phase fluctuations</a:t>
            </a:r>
            <a:r>
              <a:rPr lang="en-US" sz="1200" dirty="0">
                <a:solidFill>
                  <a:srgbClr val="FF00FF"/>
                </a:solidFill>
              </a:rPr>
              <a:t> </a:t>
            </a:r>
            <a:r>
              <a:rPr lang="en-US" sz="1200" dirty="0"/>
              <a:t>in the squeezed beam path</a:t>
            </a:r>
          </a:p>
          <a:p>
            <a:r>
              <a:rPr lang="en-US" sz="1200" dirty="0"/>
              <a:t> </a:t>
            </a:r>
          </a:p>
          <a:p>
            <a:r>
              <a:rPr lang="en-US" sz="1200" dirty="0"/>
              <a:t>These effects result in </a:t>
            </a:r>
            <a:r>
              <a:rPr lang="en-US" sz="1200" b="1" dirty="0"/>
              <a:t>decoherence</a:t>
            </a:r>
            <a:r>
              <a:rPr lang="en-US" sz="1200" dirty="0"/>
              <a:t> or </a:t>
            </a:r>
            <a:r>
              <a:rPr lang="en-US" sz="1200" b="1" dirty="0"/>
              <a:t>loss of squeezing</a:t>
            </a:r>
            <a:r>
              <a:rPr lang="en-US" sz="1200" dirty="0"/>
              <a:t>.</a:t>
            </a:r>
          </a:p>
          <a:p>
            <a:endParaRPr lang="en-US" sz="1200" dirty="0"/>
          </a:p>
          <a:p>
            <a:r>
              <a:rPr lang="en-US" sz="1200" b="1" dirty="0">
                <a:solidFill>
                  <a:srgbClr val="FF0000"/>
                </a:solidFill>
              </a:rPr>
              <a:t>Impact: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Reduced squeezing means </a:t>
            </a:r>
            <a:r>
              <a:rPr lang="en-US" sz="1200" b="1" dirty="0">
                <a:solidFill>
                  <a:srgbClr val="FF00FF"/>
                </a:solidFill>
              </a:rPr>
              <a:t>higher quantum noise</a:t>
            </a:r>
            <a:r>
              <a:rPr lang="en-US" sz="1200" dirty="0">
                <a:solidFill>
                  <a:srgbClr val="FF00FF"/>
                </a:solidFill>
              </a:rPr>
              <a:t> </a:t>
            </a:r>
            <a:r>
              <a:rPr lang="en-US" sz="1200" dirty="0"/>
              <a:t>→ </a:t>
            </a:r>
            <a:r>
              <a:rPr lang="en-US" sz="1200" b="1" dirty="0">
                <a:solidFill>
                  <a:srgbClr val="FF00FF"/>
                </a:solidFill>
              </a:rPr>
              <a:t>lower sensitivity</a:t>
            </a:r>
            <a:r>
              <a:rPr lang="en-US" sz="1200" dirty="0">
                <a:solidFill>
                  <a:srgbClr val="FF00FF"/>
                </a:solidFill>
              </a:rPr>
              <a:t> of ET-LF.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This is </a:t>
            </a:r>
            <a:r>
              <a:rPr lang="en-US" sz="1200" b="1" dirty="0"/>
              <a:t>more severe at low frequencies</a:t>
            </a:r>
            <a:r>
              <a:rPr lang="en-US" sz="1200" dirty="0"/>
              <a:t> (&lt;30 Hz), which are critical for detecting </a:t>
            </a:r>
            <a:r>
              <a:rPr lang="en-US" sz="1200" b="1" dirty="0"/>
              <a:t>massive black hole mergers. </a:t>
            </a:r>
          </a:p>
          <a:p>
            <a:endParaRPr lang="en-US" sz="1200" b="1" dirty="0"/>
          </a:p>
          <a:p>
            <a:r>
              <a:rPr lang="en-US" sz="1200" b="1" dirty="0">
                <a:solidFill>
                  <a:srgbClr val="FF0000"/>
                </a:solidFill>
              </a:rPr>
              <a:t>Suggested Mitigation</a:t>
            </a:r>
          </a:p>
          <a:p>
            <a:r>
              <a:rPr lang="en-US" sz="1200" b="1" dirty="0"/>
              <a:t>1. </a:t>
            </a:r>
            <a:r>
              <a:rPr lang="en-US" sz="1200" b="1" dirty="0">
                <a:solidFill>
                  <a:srgbClr val="FF00FF"/>
                </a:solidFill>
              </a:rPr>
              <a:t>Remove the Periscope</a:t>
            </a:r>
          </a:p>
          <a:p>
            <a:r>
              <a:rPr lang="en-US" sz="1200" dirty="0"/>
              <a:t>The best mitigation is </a:t>
            </a:r>
            <a:r>
              <a:rPr lang="en-US" sz="1200" b="1" dirty="0"/>
              <a:t>architectural</a:t>
            </a:r>
            <a:r>
              <a:rPr lang="en-US" sz="1200" dirty="0"/>
              <a:t>: Place the </a:t>
            </a:r>
            <a:r>
              <a:rPr lang="en-US" sz="1200" b="1" dirty="0">
                <a:solidFill>
                  <a:srgbClr val="FF00FF"/>
                </a:solidFill>
              </a:rPr>
              <a:t>ET-LF interferometer and its squeezing/filter cavity on the same horizontal plane  </a:t>
            </a:r>
            <a:r>
              <a:rPr lang="en-US" sz="1200" b="1" dirty="0">
                <a:solidFill>
                  <a:srgbClr val="00B0F0"/>
                </a:solidFill>
              </a:rPr>
              <a:t>(Less Risky – Trade off scenarios ( from less costly to more costly ) ) </a:t>
            </a:r>
          </a:p>
          <a:p>
            <a:r>
              <a:rPr lang="en-US" sz="1200" b="1" dirty="0"/>
              <a:t>2. </a:t>
            </a:r>
            <a:r>
              <a:rPr lang="en-US" sz="1200" b="1" dirty="0">
                <a:solidFill>
                  <a:srgbClr val="FF00FF"/>
                </a:solidFill>
              </a:rPr>
              <a:t>Prototype Testing </a:t>
            </a:r>
            <a:r>
              <a:rPr lang="en-US" sz="1200" b="1" dirty="0"/>
              <a:t>(</a:t>
            </a:r>
            <a:r>
              <a:rPr lang="en-US" sz="1200" dirty="0"/>
              <a:t>Mechanical stability, Impact on squeezing ) </a:t>
            </a:r>
            <a:r>
              <a:rPr lang="en-US" sz="1200" b="1" dirty="0">
                <a:solidFill>
                  <a:srgbClr val="00B0F0"/>
                </a:solidFill>
              </a:rPr>
              <a:t>(More Risky – Delay - Cost ) </a:t>
            </a:r>
            <a:endParaRPr lang="en-US" sz="1200" b="1" dirty="0"/>
          </a:p>
          <a:p>
            <a:r>
              <a:rPr lang="en-US" sz="1200" dirty="0"/>
              <a:t>Before ruling out periscopes entirely : </a:t>
            </a:r>
            <a:r>
              <a:rPr lang="en-US" sz="1200" b="1" dirty="0"/>
              <a:t>Implement a periscope</a:t>
            </a:r>
            <a:r>
              <a:rPr lang="en-US" sz="1200" dirty="0"/>
              <a:t> in an existing gravitational-wave detector . </a:t>
            </a:r>
          </a:p>
          <a:p>
            <a:r>
              <a:rPr lang="en-US" sz="1200" dirty="0"/>
              <a:t>This helps assess whether periscopes could be made stable enough with special materials or isolation systems.</a:t>
            </a:r>
          </a:p>
          <a:p>
            <a:endParaRPr lang="en-US" sz="1200" b="1" dirty="0"/>
          </a:p>
          <a:p>
            <a:endParaRPr lang="en-US" sz="1200" b="1" dirty="0"/>
          </a:p>
          <a:p>
            <a:endParaRPr lang="en-US" sz="1400" b="1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dirty="0"/>
          </a:p>
          <a:p>
            <a:endParaRPr lang="en-US" dirty="0"/>
          </a:p>
          <a:p>
            <a:endParaRPr lang="fr-FR" dirty="0"/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6BDEBE4-0E88-409C-8FFF-D6E7C1CB71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9162" y="1651848"/>
            <a:ext cx="3406290" cy="208363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BDEC7A1-E59C-422A-B3EC-8922F7E769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5645" y="4427051"/>
            <a:ext cx="3509808" cy="142539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0E27108-60D3-455C-A40D-2BA316B8DC64}"/>
              </a:ext>
            </a:extLst>
          </p:cNvPr>
          <p:cNvSpPr txBox="1"/>
          <p:nvPr/>
        </p:nvSpPr>
        <p:spPr>
          <a:xfrm>
            <a:off x="8609162" y="1307800"/>
            <a:ext cx="3086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2024 2L Configuration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AE9AD93-EBFF-457C-B525-48CDDCCBCD44}"/>
              </a:ext>
            </a:extLst>
          </p:cNvPr>
          <p:cNvSpPr txBox="1"/>
          <p:nvPr/>
        </p:nvSpPr>
        <p:spPr>
          <a:xfrm>
            <a:off x="8493139" y="4066662"/>
            <a:ext cx="3777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2025 ETO </a:t>
            </a:r>
            <a:r>
              <a:rPr lang="fr-FR" b="1" dirty="0" err="1">
                <a:solidFill>
                  <a:srgbClr val="00B050"/>
                </a:solidFill>
              </a:rPr>
              <a:t>TaskForce</a:t>
            </a:r>
            <a:r>
              <a:rPr lang="fr-FR" b="1" dirty="0">
                <a:solidFill>
                  <a:srgbClr val="00B050"/>
                </a:solidFill>
              </a:rPr>
              <a:t> 2L Configuration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37558CC-DDEB-4CB8-AD64-D407C16AB5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7743" y="1818956"/>
            <a:ext cx="2237657" cy="1738816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F4D4ABC4-3029-45C7-B699-BC347CA1F4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892724"/>
              </p:ext>
            </p:extLst>
          </p:nvPr>
        </p:nvGraphicFramePr>
        <p:xfrm>
          <a:off x="4840916" y="5317659"/>
          <a:ext cx="3298822" cy="146304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105714">
                  <a:extLst>
                    <a:ext uri="{9D8B030D-6E8A-4147-A177-3AD203B41FA5}">
                      <a16:colId xmlns:a16="http://schemas.microsoft.com/office/drawing/2014/main" val="1681768853"/>
                    </a:ext>
                  </a:extLst>
                </a:gridCol>
                <a:gridCol w="1096554">
                  <a:extLst>
                    <a:ext uri="{9D8B030D-6E8A-4147-A177-3AD203B41FA5}">
                      <a16:colId xmlns:a16="http://schemas.microsoft.com/office/drawing/2014/main" val="2531620178"/>
                    </a:ext>
                  </a:extLst>
                </a:gridCol>
                <a:gridCol w="1096554">
                  <a:extLst>
                    <a:ext uri="{9D8B030D-6E8A-4147-A177-3AD203B41FA5}">
                      <a16:colId xmlns:a16="http://schemas.microsoft.com/office/drawing/2014/main" val="22903011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r-FR" sz="1000" b="1" dirty="0">
                          <a:solidFill>
                            <a:schemeClr val="bg1"/>
                          </a:solidFill>
                        </a:rPr>
                        <a:t>Factor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dirty="0">
                          <a:solidFill>
                            <a:schemeClr val="bg1"/>
                          </a:solidFill>
                        </a:rPr>
                        <a:t>Value 2L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dirty="0">
                          <a:solidFill>
                            <a:schemeClr val="bg1"/>
                          </a:solidFill>
                        </a:rPr>
                        <a:t>Value Triangle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274225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r>
                        <a:rPr lang="fr-FR" sz="1000" b="1"/>
                        <a:t>Severity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 dirty="0"/>
                        <a:t>5/5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 dirty="0"/>
                        <a:t>5/5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7209415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r>
                        <a:rPr lang="fr-FR" sz="1000" b="1" dirty="0" err="1"/>
                        <a:t>Likelihood</a:t>
                      </a:r>
                      <a:endParaRPr lang="fr-FR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 dirty="0"/>
                        <a:t>3/5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 dirty="0"/>
                        <a:t>4/5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1181547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r>
                        <a:rPr lang="fr-FR" sz="1000" b="1" dirty="0" err="1"/>
                        <a:t>Overall</a:t>
                      </a:r>
                      <a:r>
                        <a:rPr lang="fr-FR" sz="1000" b="1" dirty="0"/>
                        <a:t> Risk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/>
                        <a:t>High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/>
                        <a:t>High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6726258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r>
                        <a:rPr lang="fr-FR" sz="1000" b="1"/>
                        <a:t>Applies 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/>
                        <a:t>ET-LF mainly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/>
                        <a:t>ET-LF mainly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998959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r>
                        <a:rPr lang="fr-FR" sz="1000" b="1"/>
                        <a:t>Less impact 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 dirty="0"/>
                        <a:t>ET-HF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 dirty="0"/>
                        <a:t>ET-HF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3846778"/>
                  </a:ext>
                </a:extLst>
              </a:tr>
            </a:tbl>
          </a:graphicData>
        </a:graphic>
      </p:graphicFrame>
      <p:sp>
        <p:nvSpPr>
          <p:cNvPr id="19" name="Google Shape;259;g2d5045f70c9_0_196">
            <a:extLst>
              <a:ext uri="{FF2B5EF4-FFF2-40B4-BE49-F238E27FC236}">
                <a16:creationId xmlns:a16="http://schemas.microsoft.com/office/drawing/2014/main" id="{8DA3B48B-203F-4D57-ABD3-D287EB4B3643}"/>
              </a:ext>
            </a:extLst>
          </p:cNvPr>
          <p:cNvSpPr txBox="1"/>
          <p:nvPr/>
        </p:nvSpPr>
        <p:spPr>
          <a:xfrm>
            <a:off x="8465400" y="267229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XV ET Symposium | Bologna (26-30 May 2025)</a:t>
            </a:r>
          </a:p>
        </p:txBody>
      </p:sp>
      <p:sp>
        <p:nvSpPr>
          <p:cNvPr id="20" name="Google Shape;259;g2d5045f70c9_0_196">
            <a:extLst>
              <a:ext uri="{FF2B5EF4-FFF2-40B4-BE49-F238E27FC236}">
                <a16:creationId xmlns:a16="http://schemas.microsoft.com/office/drawing/2014/main" id="{562A1B37-48AA-40C5-A1AC-E0175C46E790}"/>
              </a:ext>
            </a:extLst>
          </p:cNvPr>
          <p:cNvSpPr txBox="1"/>
          <p:nvPr/>
        </p:nvSpPr>
        <p:spPr>
          <a:xfrm>
            <a:off x="304800" y="6231250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Ghada Mahmoud</a:t>
            </a:r>
          </a:p>
        </p:txBody>
      </p:sp>
      <p:pic>
        <p:nvPicPr>
          <p:cNvPr id="1026" name="Picture 2" descr="Ch 16. Reflection and Refraction">
            <a:extLst>
              <a:ext uri="{FF2B5EF4-FFF2-40B4-BE49-F238E27FC236}">
                <a16:creationId xmlns:a16="http://schemas.microsoft.com/office/drawing/2014/main" id="{B2634908-A7BD-4DC8-B83C-2D1DBB2329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592"/>
          <a:stretch/>
        </p:blipFill>
        <p:spPr bwMode="auto">
          <a:xfrm>
            <a:off x="839159" y="5260127"/>
            <a:ext cx="997573" cy="798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A6A5EAF-D6B3-0DD8-12D4-2779D1C54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108454"/>
            <a:ext cx="2743200" cy="365125"/>
          </a:xfrm>
        </p:spPr>
        <p:txBody>
          <a:bodyPr/>
          <a:lstStyle/>
          <a:p>
            <a:fld id="{8BF55632-4598-49F7-9B0C-28EC9759C051}" type="slidenum">
              <a:rPr lang="fr-FR" smtClean="0"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9839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9" name="Google Shape;249;g2d5045f70c9_0_196"/>
          <p:cNvCxnSpPr/>
          <p:nvPr/>
        </p:nvCxnSpPr>
        <p:spPr>
          <a:xfrm>
            <a:off x="304800" y="5408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0" name="Google Shape;250;g2d5045f70c9_0_196"/>
          <p:cNvCxnSpPr/>
          <p:nvPr/>
        </p:nvCxnSpPr>
        <p:spPr>
          <a:xfrm>
            <a:off x="304800" y="226483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51" name="Google Shape;251;g2d5045f70c9_0_196"/>
          <p:cNvSpPr txBox="1"/>
          <p:nvPr/>
        </p:nvSpPr>
        <p:spPr>
          <a:xfrm>
            <a:off x="3209833" y="861400"/>
            <a:ext cx="434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2" name="Google Shape;252;g2d5045f70c9_0_196"/>
          <p:cNvCxnSpPr/>
          <p:nvPr/>
        </p:nvCxnSpPr>
        <p:spPr>
          <a:xfrm>
            <a:off x="304800" y="6544008"/>
            <a:ext cx="11570700" cy="165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3" name="Google Shape;253;g2d5045f70c9_0_196"/>
          <p:cNvCxnSpPr/>
          <p:nvPr/>
        </p:nvCxnSpPr>
        <p:spPr>
          <a:xfrm>
            <a:off x="322800" y="6069736"/>
            <a:ext cx="11570700" cy="309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254" name="Google Shape;254;g2d5045f70c9_0_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6115922"/>
            <a:ext cx="1750482" cy="32651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2d5045f70c9_0_196"/>
          <p:cNvSpPr txBox="1"/>
          <p:nvPr/>
        </p:nvSpPr>
        <p:spPr>
          <a:xfrm>
            <a:off x="311150" y="305858"/>
            <a:ext cx="3612000" cy="2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75" tIns="33875" rIns="33875" bIns="3387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b="0" i="0" u="none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Einstein Telescope </a:t>
            </a:r>
            <a:endParaRPr sz="900">
              <a:solidFill>
                <a:srgbClr val="0000CC"/>
              </a:solidFill>
            </a:endParaRPr>
          </a:p>
        </p:txBody>
      </p:sp>
      <p:sp>
        <p:nvSpPr>
          <p:cNvPr id="259" name="Google Shape;259;g2d5045f70c9_0_196"/>
          <p:cNvSpPr txBox="1"/>
          <p:nvPr/>
        </p:nvSpPr>
        <p:spPr>
          <a:xfrm>
            <a:off x="8465400" y="267229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XV ET Symposium | Bologna (26-30 May 2025)</a:t>
            </a:r>
          </a:p>
        </p:txBody>
      </p:sp>
      <p:sp>
        <p:nvSpPr>
          <p:cNvPr id="13" name="Google Shape;259;g2d5045f70c9_0_196">
            <a:extLst>
              <a:ext uri="{FF2B5EF4-FFF2-40B4-BE49-F238E27FC236}">
                <a16:creationId xmlns:a16="http://schemas.microsoft.com/office/drawing/2014/main" id="{CCC522FC-B4CC-45E5-A462-874A869008FB}"/>
              </a:ext>
            </a:extLst>
          </p:cNvPr>
          <p:cNvSpPr txBox="1"/>
          <p:nvPr/>
        </p:nvSpPr>
        <p:spPr>
          <a:xfrm>
            <a:off x="304800" y="6235373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Ghada Mahmoud</a:t>
            </a:r>
          </a:p>
        </p:txBody>
      </p:sp>
      <p:cxnSp>
        <p:nvCxnSpPr>
          <p:cNvPr id="14" name="Google Shape;250;g2d5045f70c9_0_196">
            <a:extLst>
              <a:ext uri="{FF2B5EF4-FFF2-40B4-BE49-F238E27FC236}">
                <a16:creationId xmlns:a16="http://schemas.microsoft.com/office/drawing/2014/main" id="{153AC05C-652C-49B5-8C61-72F684029329}"/>
              </a:ext>
            </a:extLst>
          </p:cNvPr>
          <p:cNvCxnSpPr/>
          <p:nvPr/>
        </p:nvCxnSpPr>
        <p:spPr>
          <a:xfrm>
            <a:off x="345693" y="10846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3B623C56-9732-4A19-9E0A-D94457A63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635" y="3249923"/>
            <a:ext cx="1207578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CA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CA" alt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Google Shape;257;g2d5045f70c9_0_196">
            <a:extLst>
              <a:ext uri="{FF2B5EF4-FFF2-40B4-BE49-F238E27FC236}">
                <a16:creationId xmlns:a16="http://schemas.microsoft.com/office/drawing/2014/main" id="{D231C400-E232-4B1A-8EDA-03A70E3E3045}"/>
              </a:ext>
            </a:extLst>
          </p:cNvPr>
          <p:cNvSpPr txBox="1"/>
          <p:nvPr/>
        </p:nvSpPr>
        <p:spPr>
          <a:xfrm>
            <a:off x="453625" y="634631"/>
            <a:ext cx="10947298" cy="430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20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Example – trade off. Cost vs risk minimization  </a:t>
            </a:r>
            <a:endParaRPr lang="en-US" sz="2000" dirty="0">
              <a:solidFill>
                <a:srgbClr val="0000CC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F8534E-E507-48F9-82A0-F5FF4F0C6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3764804-2B90-466B-A68F-6FA872E4233B}"/>
              </a:ext>
            </a:extLst>
          </p:cNvPr>
          <p:cNvSpPr txBox="1"/>
          <p:nvPr/>
        </p:nvSpPr>
        <p:spPr>
          <a:xfrm>
            <a:off x="358038" y="1080784"/>
            <a:ext cx="11500223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2025 Triangle configuration but considering the 2024 configuration for the LF Filter Cavity   ( No periscope for LF FC - no change in HF FC ) </a:t>
            </a:r>
          </a:p>
          <a:p>
            <a:endParaRPr lang="en-CA" sz="1400" b="1" dirty="0">
              <a:solidFill>
                <a:srgbClr val="0070C0"/>
              </a:solidFill>
            </a:endParaRPr>
          </a:p>
          <a:p>
            <a:r>
              <a:rPr lang="en-CA" sz="1400" b="1" dirty="0">
                <a:solidFill>
                  <a:srgbClr val="0070C0"/>
                </a:solidFill>
              </a:rPr>
              <a:t>Cost Impact : Cost difference of possible </a:t>
            </a:r>
            <a:r>
              <a:rPr lang="en-CA" sz="1400" b="1" dirty="0">
                <a:solidFill>
                  <a:srgbClr val="FF00FF"/>
                </a:solidFill>
              </a:rPr>
              <a:t>+16, 24 % increase </a:t>
            </a:r>
            <a:r>
              <a:rPr lang="en-CA" sz="1400" b="1" dirty="0">
                <a:solidFill>
                  <a:srgbClr val="0070C0"/>
                </a:solidFill>
              </a:rPr>
              <a:t>of the excavated volumes with respect to the 2025 Triangle  Configuration  one. </a:t>
            </a:r>
          </a:p>
          <a:p>
            <a:endParaRPr lang="en-CA" sz="1400" b="1" dirty="0">
              <a:solidFill>
                <a:srgbClr val="0070C0"/>
              </a:solidFill>
            </a:endParaRPr>
          </a:p>
          <a:p>
            <a:r>
              <a:rPr lang="en-US" sz="1400" b="1" dirty="0">
                <a:solidFill>
                  <a:srgbClr val="FF0000"/>
                </a:solidFill>
              </a:rPr>
              <a:t>2025 2L configuration but considering the 2024 configuration for the LF Filter Cavity   ( No periscope for LF FC - no change in HF FC ) </a:t>
            </a:r>
          </a:p>
          <a:p>
            <a:endParaRPr lang="en-CA" sz="1400" b="1" dirty="0">
              <a:solidFill>
                <a:srgbClr val="0070C0"/>
              </a:solidFill>
            </a:endParaRPr>
          </a:p>
          <a:p>
            <a:r>
              <a:rPr lang="en-CA" sz="1400" b="1" dirty="0">
                <a:solidFill>
                  <a:srgbClr val="0070C0"/>
                </a:solidFill>
              </a:rPr>
              <a:t>Cost Impact : Cost difference of possible </a:t>
            </a:r>
            <a:r>
              <a:rPr lang="en-CA" sz="1400" b="1" dirty="0">
                <a:solidFill>
                  <a:srgbClr val="FF00FF"/>
                </a:solidFill>
              </a:rPr>
              <a:t>+14, 01 % increase </a:t>
            </a:r>
            <a:r>
              <a:rPr lang="en-CA" sz="1400" b="1" dirty="0">
                <a:solidFill>
                  <a:srgbClr val="0070C0"/>
                </a:solidFill>
              </a:rPr>
              <a:t>of the excavated volumes with respect to the 2025 2L  Configuration  one.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400" b="1" noProof="0" dirty="0">
              <a:solidFill>
                <a:srgbClr val="0070C0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400" b="1" dirty="0">
                <a:solidFill>
                  <a:srgbClr val="0070C0"/>
                </a:solidFill>
                <a:latin typeface="Calibri" panose="020F0502020204030204"/>
              </a:rPr>
              <a:t>Trade off should be analysed between a cost increase and the risk minimization for the performances of the squeezing cavity</a:t>
            </a:r>
            <a:endParaRPr kumimoji="0" lang="en-CA" sz="1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n-CA" sz="9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785C748-4125-D523-4633-38D3C20EB5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730" r="13857" b="17891"/>
          <a:stretch/>
        </p:blipFill>
        <p:spPr>
          <a:xfrm>
            <a:off x="727970" y="3550869"/>
            <a:ext cx="3954152" cy="2486124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57670305-8535-3429-5B8B-945239563BE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165" r="7087" b="17892"/>
          <a:stretch/>
        </p:blipFill>
        <p:spPr>
          <a:xfrm>
            <a:off x="6773663" y="3566011"/>
            <a:ext cx="4252404" cy="2452940"/>
          </a:xfrm>
          <a:prstGeom prst="rect">
            <a:avLst/>
          </a:prstGeom>
        </p:spPr>
      </p:pic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9D69F7D-DD7A-E95E-07F6-A88B9AD9E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5061" y="6124366"/>
            <a:ext cx="2743200" cy="365125"/>
          </a:xfrm>
        </p:spPr>
        <p:txBody>
          <a:bodyPr/>
          <a:lstStyle/>
          <a:p>
            <a:fld id="{8BF55632-4598-49F7-9B0C-28EC9759C051}" type="slidenum">
              <a:rPr lang="fr-FR" smtClean="0"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3188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325C771D-2132-41A1-8E58-5D9C4AEDB72A}"/>
              </a:ext>
            </a:extLst>
          </p:cNvPr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953" r="3017"/>
          <a:stretch/>
        </p:blipFill>
        <p:spPr>
          <a:xfrm>
            <a:off x="5433134" y="594898"/>
            <a:ext cx="6442366" cy="5395150"/>
          </a:xfrm>
          <a:prstGeom prst="rect">
            <a:avLst/>
          </a:prstGeom>
        </p:spPr>
      </p:pic>
      <p:cxnSp>
        <p:nvCxnSpPr>
          <p:cNvPr id="249" name="Google Shape;249;g2d5045f70c9_0_196"/>
          <p:cNvCxnSpPr/>
          <p:nvPr/>
        </p:nvCxnSpPr>
        <p:spPr>
          <a:xfrm>
            <a:off x="304800" y="5408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0" name="Google Shape;250;g2d5045f70c9_0_196"/>
          <p:cNvCxnSpPr/>
          <p:nvPr/>
        </p:nvCxnSpPr>
        <p:spPr>
          <a:xfrm>
            <a:off x="304800" y="226483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51" name="Google Shape;251;g2d5045f70c9_0_196"/>
          <p:cNvSpPr txBox="1"/>
          <p:nvPr/>
        </p:nvSpPr>
        <p:spPr>
          <a:xfrm>
            <a:off x="3209833" y="861400"/>
            <a:ext cx="434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2" name="Google Shape;252;g2d5045f70c9_0_196"/>
          <p:cNvCxnSpPr/>
          <p:nvPr/>
        </p:nvCxnSpPr>
        <p:spPr>
          <a:xfrm>
            <a:off x="304800" y="6544008"/>
            <a:ext cx="11570700" cy="165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3" name="Google Shape;253;g2d5045f70c9_0_196"/>
          <p:cNvCxnSpPr/>
          <p:nvPr/>
        </p:nvCxnSpPr>
        <p:spPr>
          <a:xfrm>
            <a:off x="304800" y="5998967"/>
            <a:ext cx="11570700" cy="309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254" name="Google Shape;254;g2d5045f70c9_0_1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800" y="6115922"/>
            <a:ext cx="1750482" cy="32651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2d5045f70c9_0_196"/>
          <p:cNvSpPr txBox="1"/>
          <p:nvPr/>
        </p:nvSpPr>
        <p:spPr>
          <a:xfrm>
            <a:off x="311150" y="305858"/>
            <a:ext cx="3612000" cy="2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75" tIns="33875" rIns="33875" bIns="3387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b="0" i="0" u="none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Einstein Telescope </a:t>
            </a:r>
            <a:endParaRPr sz="900">
              <a:solidFill>
                <a:srgbClr val="0000CC"/>
              </a:solidFill>
            </a:endParaRPr>
          </a:p>
        </p:txBody>
      </p:sp>
      <p:sp>
        <p:nvSpPr>
          <p:cNvPr id="10" name="Google Shape;257;g2d5045f70c9_0_196">
            <a:extLst>
              <a:ext uri="{FF2B5EF4-FFF2-40B4-BE49-F238E27FC236}">
                <a16:creationId xmlns:a16="http://schemas.microsoft.com/office/drawing/2014/main" id="{9B5B8375-3FCF-4A3B-B7FE-A59AD37FC52D}"/>
              </a:ext>
            </a:extLst>
          </p:cNvPr>
          <p:cNvSpPr txBox="1"/>
          <p:nvPr/>
        </p:nvSpPr>
        <p:spPr>
          <a:xfrm>
            <a:off x="261548" y="574057"/>
            <a:ext cx="11750817" cy="861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1600" b="1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Alternative design options </a:t>
            </a:r>
            <a:r>
              <a:rPr lang="en-US" sz="16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: No Periscope for LF_ FC , the LF_FC is in the main tunnel and is directly routed from the Beam Splitter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endParaRPr lang="en-US" sz="1600" b="1" dirty="0">
              <a:solidFill>
                <a:srgbClr val="0000C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94D0CF2-963C-4032-9DC6-A2A6F724D887}"/>
              </a:ext>
            </a:extLst>
          </p:cNvPr>
          <p:cNvSpPr txBox="1"/>
          <p:nvPr/>
        </p:nvSpPr>
        <p:spPr>
          <a:xfrm>
            <a:off x="261548" y="1727881"/>
            <a:ext cx="670379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b="1" dirty="0">
              <a:solidFill>
                <a:srgbClr val="FF0000"/>
              </a:solidFill>
            </a:endParaRPr>
          </a:p>
          <a:p>
            <a:r>
              <a:rPr lang="en-US" sz="1200" b="1" dirty="0">
                <a:solidFill>
                  <a:srgbClr val="FF0000"/>
                </a:solidFill>
              </a:rPr>
              <a:t>Impact or Risk Description:</a:t>
            </a:r>
          </a:p>
          <a:p>
            <a:r>
              <a:rPr lang="en-US" sz="1200" dirty="0"/>
              <a:t>Increase the astigmatism in the y arm recycling arm. Risk not to find a suitable configuration in the design. </a:t>
            </a:r>
            <a:endParaRPr lang="en-US" sz="1200" b="1" dirty="0">
              <a:solidFill>
                <a:srgbClr val="FF0000"/>
              </a:solidFill>
            </a:endParaRPr>
          </a:p>
          <a:p>
            <a:endParaRPr lang="en-US" sz="1200" b="1" dirty="0">
              <a:solidFill>
                <a:srgbClr val="FF0000"/>
              </a:solidFill>
            </a:endParaRPr>
          </a:p>
          <a:p>
            <a:endParaRPr lang="en-US" sz="1200" b="1" dirty="0">
              <a:solidFill>
                <a:srgbClr val="FF0000"/>
              </a:solidFill>
            </a:endParaRPr>
          </a:p>
          <a:p>
            <a:r>
              <a:rPr lang="en-US" sz="1200" b="1" dirty="0">
                <a:solidFill>
                  <a:srgbClr val="FF0000"/>
                </a:solidFill>
              </a:rPr>
              <a:t>Cause:</a:t>
            </a:r>
          </a:p>
          <a:p>
            <a:r>
              <a:rPr lang="en-US" sz="1200" dirty="0"/>
              <a:t>Movement of the mirror LZM2_Y to allow passage of SQI ⇄ SQZ beam through Beam Splitter</a:t>
            </a:r>
          </a:p>
          <a:p>
            <a:endParaRPr lang="en-US" sz="1200" b="1" dirty="0">
              <a:solidFill>
                <a:srgbClr val="FF0000"/>
              </a:solidFill>
            </a:endParaRPr>
          </a:p>
          <a:p>
            <a:endParaRPr lang="en-US" sz="1200" b="1" dirty="0"/>
          </a:p>
          <a:p>
            <a:r>
              <a:rPr lang="en-US" sz="1200" b="1" dirty="0">
                <a:solidFill>
                  <a:srgbClr val="FF0000"/>
                </a:solidFill>
              </a:rPr>
              <a:t>Suggested Mitigation</a:t>
            </a:r>
          </a:p>
          <a:p>
            <a:r>
              <a:rPr lang="en-US" sz="1200" dirty="0"/>
              <a:t>Optimizing the optical design of the telescope - use of freeform optics</a:t>
            </a:r>
            <a:endParaRPr lang="en-US" sz="1200" b="1" dirty="0"/>
          </a:p>
          <a:p>
            <a:endParaRPr lang="en-US" sz="1400" b="1" dirty="0"/>
          </a:p>
          <a:p>
            <a:endParaRPr lang="en-US" sz="1400" dirty="0"/>
          </a:p>
          <a:p>
            <a:endParaRPr lang="en-US" sz="1400" dirty="0"/>
          </a:p>
          <a:p>
            <a:endParaRPr lang="en-US" dirty="0"/>
          </a:p>
          <a:p>
            <a:pPr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Two scenarios for not considering the periscope in  LF : one introduce a risk of astigmatism ( to be mitigated ) and one does not increase the astigmatism ( but increase the cost)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F4D4ABC4-3029-45C7-B699-BC347CA1F4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081938"/>
              </p:ext>
            </p:extLst>
          </p:nvPr>
        </p:nvGraphicFramePr>
        <p:xfrm>
          <a:off x="2435071" y="935937"/>
          <a:ext cx="2106399" cy="112776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133233">
                  <a:extLst>
                    <a:ext uri="{9D8B030D-6E8A-4147-A177-3AD203B41FA5}">
                      <a16:colId xmlns:a16="http://schemas.microsoft.com/office/drawing/2014/main" val="1681768853"/>
                    </a:ext>
                  </a:extLst>
                </a:gridCol>
                <a:gridCol w="973166">
                  <a:extLst>
                    <a:ext uri="{9D8B030D-6E8A-4147-A177-3AD203B41FA5}">
                      <a16:colId xmlns:a16="http://schemas.microsoft.com/office/drawing/2014/main" val="2531620178"/>
                    </a:ext>
                  </a:extLst>
                </a:gridCol>
              </a:tblGrid>
              <a:tr h="330085">
                <a:tc>
                  <a:txBody>
                    <a:bodyPr/>
                    <a:lstStyle/>
                    <a:p>
                      <a:r>
                        <a:rPr lang="fr-FR" sz="1000" b="1" dirty="0">
                          <a:solidFill>
                            <a:schemeClr val="bg1"/>
                          </a:solidFill>
                        </a:rPr>
                        <a:t>Factor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dirty="0">
                          <a:solidFill>
                            <a:schemeClr val="bg1"/>
                          </a:solidFill>
                        </a:rPr>
                        <a:t>Value 2L and Triangle 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274225"/>
                  </a:ext>
                </a:extLst>
              </a:tr>
              <a:tr h="203129">
                <a:tc>
                  <a:txBody>
                    <a:bodyPr/>
                    <a:lstStyle/>
                    <a:p>
                      <a:r>
                        <a:rPr lang="fr-FR" sz="1000" b="1"/>
                        <a:t>Severity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 dirty="0"/>
                        <a:t>2/5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7209415"/>
                  </a:ext>
                </a:extLst>
              </a:tr>
              <a:tr h="203129">
                <a:tc>
                  <a:txBody>
                    <a:bodyPr/>
                    <a:lstStyle/>
                    <a:p>
                      <a:r>
                        <a:rPr lang="fr-FR" sz="1000" b="1" dirty="0" err="1"/>
                        <a:t>Likelihood</a:t>
                      </a:r>
                      <a:endParaRPr lang="fr-FR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/>
                        <a:t>5/5 </a:t>
                      </a:r>
                      <a:endParaRPr lang="en-US" sz="1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1181547"/>
                  </a:ext>
                </a:extLst>
              </a:tr>
              <a:tr h="203129">
                <a:tc>
                  <a:txBody>
                    <a:bodyPr/>
                    <a:lstStyle/>
                    <a:p>
                      <a:r>
                        <a:rPr lang="fr-FR" sz="1000" b="1" dirty="0" err="1"/>
                        <a:t>Overall</a:t>
                      </a:r>
                      <a:r>
                        <a:rPr lang="fr-FR" sz="1000" b="1" dirty="0"/>
                        <a:t> Risk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 dirty="0"/>
                        <a:t>High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6726258"/>
                  </a:ext>
                </a:extLst>
              </a:tr>
            </a:tbl>
          </a:graphicData>
        </a:graphic>
      </p:graphicFrame>
      <p:sp>
        <p:nvSpPr>
          <p:cNvPr id="13" name="Google Shape;259;g2d5045f70c9_0_196">
            <a:extLst>
              <a:ext uri="{FF2B5EF4-FFF2-40B4-BE49-F238E27FC236}">
                <a16:creationId xmlns:a16="http://schemas.microsoft.com/office/drawing/2014/main" id="{A9671202-862E-46ED-9DFD-D8E5C2A9CE8C}"/>
              </a:ext>
            </a:extLst>
          </p:cNvPr>
          <p:cNvSpPr txBox="1"/>
          <p:nvPr/>
        </p:nvSpPr>
        <p:spPr>
          <a:xfrm>
            <a:off x="8465400" y="267229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XV ET Symposium | Bologna (26-30 May 2025)</a:t>
            </a:r>
          </a:p>
        </p:txBody>
      </p:sp>
      <p:sp>
        <p:nvSpPr>
          <p:cNvPr id="14" name="Google Shape;259;g2d5045f70c9_0_196">
            <a:extLst>
              <a:ext uri="{FF2B5EF4-FFF2-40B4-BE49-F238E27FC236}">
                <a16:creationId xmlns:a16="http://schemas.microsoft.com/office/drawing/2014/main" id="{0408504E-9B29-482C-AF24-4F62CF93D9D4}"/>
              </a:ext>
            </a:extLst>
          </p:cNvPr>
          <p:cNvSpPr txBox="1"/>
          <p:nvPr/>
        </p:nvSpPr>
        <p:spPr>
          <a:xfrm>
            <a:off x="304800" y="6239201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Ghada Mahmoud</a:t>
            </a:r>
          </a:p>
        </p:txBody>
      </p:sp>
      <p:sp>
        <p:nvSpPr>
          <p:cNvPr id="2" name="Flèche : haut 1">
            <a:extLst>
              <a:ext uri="{FF2B5EF4-FFF2-40B4-BE49-F238E27FC236}">
                <a16:creationId xmlns:a16="http://schemas.microsoft.com/office/drawing/2014/main" id="{B6B26482-2B44-3112-994E-1969D03FC71C}"/>
              </a:ext>
            </a:extLst>
          </p:cNvPr>
          <p:cNvSpPr/>
          <p:nvPr/>
        </p:nvSpPr>
        <p:spPr>
          <a:xfrm>
            <a:off x="7076122" y="3399375"/>
            <a:ext cx="239697" cy="612559"/>
          </a:xfrm>
          <a:prstGeom prst="upArrow">
            <a:avLst/>
          </a:prstGeom>
          <a:solidFill>
            <a:srgbClr val="00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E15BA0CD-06D1-72E6-9C58-2913E2D7A665}"/>
              </a:ext>
            </a:extLst>
          </p:cNvPr>
          <p:cNvSpPr/>
          <p:nvPr/>
        </p:nvSpPr>
        <p:spPr>
          <a:xfrm>
            <a:off x="7555333" y="3717389"/>
            <a:ext cx="327699" cy="358726"/>
          </a:xfrm>
          <a:prstGeom prst="ellipse">
            <a:avLst/>
          </a:prstGeom>
          <a:noFill/>
          <a:ln w="28575" cap="flat" cmpd="sng" algn="ctr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136F180-F6C6-F743-D71B-A44C22A87390}"/>
              </a:ext>
            </a:extLst>
          </p:cNvPr>
          <p:cNvSpPr/>
          <p:nvPr/>
        </p:nvSpPr>
        <p:spPr>
          <a:xfrm>
            <a:off x="7883032" y="4096956"/>
            <a:ext cx="417589" cy="430797"/>
          </a:xfrm>
          <a:prstGeom prst="ellipse">
            <a:avLst/>
          </a:prstGeom>
          <a:noFill/>
          <a:ln w="28575" cap="flat" cmpd="sng" algn="ctr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 : haut 6">
            <a:extLst>
              <a:ext uri="{FF2B5EF4-FFF2-40B4-BE49-F238E27FC236}">
                <a16:creationId xmlns:a16="http://schemas.microsoft.com/office/drawing/2014/main" id="{C4DA682B-204E-41C5-155B-8A401B1F6F75}"/>
              </a:ext>
            </a:extLst>
          </p:cNvPr>
          <p:cNvSpPr/>
          <p:nvPr/>
        </p:nvSpPr>
        <p:spPr>
          <a:xfrm rot="5400000">
            <a:off x="8180772" y="4474229"/>
            <a:ext cx="239697" cy="612559"/>
          </a:xfrm>
          <a:prstGeom prst="upArrow">
            <a:avLst/>
          </a:prstGeom>
          <a:solidFill>
            <a:srgbClr val="00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 : haut 7">
            <a:extLst>
              <a:ext uri="{FF2B5EF4-FFF2-40B4-BE49-F238E27FC236}">
                <a16:creationId xmlns:a16="http://schemas.microsoft.com/office/drawing/2014/main" id="{326D4EFE-3ACB-7701-7A99-D0A22E8659B9}"/>
              </a:ext>
            </a:extLst>
          </p:cNvPr>
          <p:cNvSpPr/>
          <p:nvPr/>
        </p:nvSpPr>
        <p:spPr>
          <a:xfrm>
            <a:off x="6683438" y="1641826"/>
            <a:ext cx="327699" cy="2370108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 : haut 8">
            <a:extLst>
              <a:ext uri="{FF2B5EF4-FFF2-40B4-BE49-F238E27FC236}">
                <a16:creationId xmlns:a16="http://schemas.microsoft.com/office/drawing/2014/main" id="{0983B89F-921A-65BA-ADC0-2B7648FB3A07}"/>
              </a:ext>
            </a:extLst>
          </p:cNvPr>
          <p:cNvSpPr/>
          <p:nvPr/>
        </p:nvSpPr>
        <p:spPr>
          <a:xfrm rot="5400000">
            <a:off x="8951981" y="3829537"/>
            <a:ext cx="327699" cy="2370108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EA795B5E-AA89-EFFF-6398-68CA97066C4B}"/>
              </a:ext>
            </a:extLst>
          </p:cNvPr>
          <p:cNvSpPr/>
          <p:nvPr/>
        </p:nvSpPr>
        <p:spPr>
          <a:xfrm>
            <a:off x="7364026" y="1970340"/>
            <a:ext cx="593555" cy="2249119"/>
          </a:xfrm>
          <a:prstGeom prst="ellipse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8D261C94-D194-1AF8-D101-35E12BC23038}"/>
              </a:ext>
            </a:extLst>
          </p:cNvPr>
          <p:cNvSpPr/>
          <p:nvPr/>
        </p:nvSpPr>
        <p:spPr>
          <a:xfrm rot="5400000">
            <a:off x="8710814" y="3190751"/>
            <a:ext cx="593555" cy="2249119"/>
          </a:xfrm>
          <a:prstGeom prst="ellipse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space réservé du numéro de diapositive 18">
            <a:extLst>
              <a:ext uri="{FF2B5EF4-FFF2-40B4-BE49-F238E27FC236}">
                <a16:creationId xmlns:a16="http://schemas.microsoft.com/office/drawing/2014/main" id="{A8085E73-B732-930C-DC08-D62722664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5830" y="6108629"/>
            <a:ext cx="2743200" cy="365125"/>
          </a:xfrm>
        </p:spPr>
        <p:txBody>
          <a:bodyPr/>
          <a:lstStyle/>
          <a:p>
            <a:fld id="{8BF55632-4598-49F7-9B0C-28EC9759C051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12397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9" name="Google Shape;249;g2d5045f70c9_0_196"/>
          <p:cNvCxnSpPr/>
          <p:nvPr/>
        </p:nvCxnSpPr>
        <p:spPr>
          <a:xfrm>
            <a:off x="304800" y="5408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0" name="Google Shape;250;g2d5045f70c9_0_196"/>
          <p:cNvCxnSpPr/>
          <p:nvPr/>
        </p:nvCxnSpPr>
        <p:spPr>
          <a:xfrm>
            <a:off x="304800" y="226483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51" name="Google Shape;251;g2d5045f70c9_0_196"/>
          <p:cNvSpPr txBox="1"/>
          <p:nvPr/>
        </p:nvSpPr>
        <p:spPr>
          <a:xfrm>
            <a:off x="3209833" y="861400"/>
            <a:ext cx="434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2" name="Google Shape;252;g2d5045f70c9_0_196"/>
          <p:cNvCxnSpPr/>
          <p:nvPr/>
        </p:nvCxnSpPr>
        <p:spPr>
          <a:xfrm>
            <a:off x="304800" y="6544008"/>
            <a:ext cx="11570700" cy="165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3" name="Google Shape;253;g2d5045f70c9_0_196"/>
          <p:cNvCxnSpPr/>
          <p:nvPr/>
        </p:nvCxnSpPr>
        <p:spPr>
          <a:xfrm>
            <a:off x="304800" y="5998967"/>
            <a:ext cx="11570700" cy="309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254" name="Google Shape;254;g2d5045f70c9_0_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6115922"/>
            <a:ext cx="1750482" cy="32651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2d5045f70c9_0_196"/>
          <p:cNvSpPr txBox="1"/>
          <p:nvPr/>
        </p:nvSpPr>
        <p:spPr>
          <a:xfrm>
            <a:off x="311150" y="305858"/>
            <a:ext cx="3612000" cy="2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75" tIns="33875" rIns="33875" bIns="3387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b="0" i="0" u="none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Einstein Telescope </a:t>
            </a:r>
            <a:endParaRPr sz="900">
              <a:solidFill>
                <a:srgbClr val="0000CC"/>
              </a:solidFill>
            </a:endParaRPr>
          </a:p>
        </p:txBody>
      </p:sp>
      <p:sp>
        <p:nvSpPr>
          <p:cNvPr id="10" name="Google Shape;257;g2d5045f70c9_0_196">
            <a:extLst>
              <a:ext uri="{FF2B5EF4-FFF2-40B4-BE49-F238E27FC236}">
                <a16:creationId xmlns:a16="http://schemas.microsoft.com/office/drawing/2014/main" id="{9B5B8375-3FCF-4A3B-B7FE-A59AD37FC52D}"/>
              </a:ext>
            </a:extLst>
          </p:cNvPr>
          <p:cNvSpPr txBox="1"/>
          <p:nvPr/>
        </p:nvSpPr>
        <p:spPr>
          <a:xfrm>
            <a:off x="264635" y="509858"/>
            <a:ext cx="11750817" cy="369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16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Reduced Length of LF Input Mode Cleaner from 300 m to 120 m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94D0CF2-963C-4032-9DC6-A2A6F724D887}"/>
              </a:ext>
            </a:extLst>
          </p:cNvPr>
          <p:cNvSpPr txBox="1"/>
          <p:nvPr/>
        </p:nvSpPr>
        <p:spPr>
          <a:xfrm>
            <a:off x="261548" y="940448"/>
            <a:ext cx="9089485" cy="750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Impact or Risk Description:</a:t>
            </a:r>
          </a:p>
          <a:p>
            <a:r>
              <a:rPr lang="en-US" sz="1200" dirty="0"/>
              <a:t>If the IMC is </a:t>
            </a:r>
            <a:r>
              <a:rPr lang="en-US" sz="1200" b="1" dirty="0"/>
              <a:t>too short (120 m instead of 300 m)</a:t>
            </a:r>
            <a:r>
              <a:rPr lang="en-US" sz="1200" dirty="0"/>
              <a:t>, it may </a:t>
            </a:r>
            <a:r>
              <a:rPr lang="en-US" sz="1200" b="1" dirty="0"/>
              <a:t>not effectively filter out high-frequency and high-amplitude noise</a:t>
            </a:r>
            <a:r>
              <a:rPr lang="en-US" sz="1200" dirty="0"/>
              <a:t> in the laser beam. This noise then enters the main interferometer and </a:t>
            </a:r>
            <a:r>
              <a:rPr lang="en-US" sz="1200" b="1" dirty="0"/>
              <a:t>compromises the sensitivity</a:t>
            </a:r>
            <a:r>
              <a:rPr lang="en-US" sz="1200" dirty="0"/>
              <a:t> of the detector. </a:t>
            </a:r>
          </a:p>
          <a:p>
            <a:r>
              <a:rPr lang="en-US" sz="1200" dirty="0"/>
              <a:t>Risk of not be able to implement the design mitigation strategies to maintain the cleaner performance.</a:t>
            </a:r>
          </a:p>
          <a:p>
            <a:endParaRPr lang="en-US" sz="1200" b="1" dirty="0">
              <a:solidFill>
                <a:srgbClr val="FF0000"/>
              </a:solidFill>
            </a:endParaRPr>
          </a:p>
          <a:p>
            <a:r>
              <a:rPr lang="en-US" sz="1200" b="1" dirty="0">
                <a:solidFill>
                  <a:srgbClr val="FF0000"/>
                </a:solidFill>
              </a:rPr>
              <a:t>Cause:</a:t>
            </a:r>
          </a:p>
          <a:p>
            <a:r>
              <a:rPr lang="en-US" sz="1200" dirty="0"/>
              <a:t>A shorter IMC: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Has less </a:t>
            </a:r>
            <a:r>
              <a:rPr lang="en-US" sz="1200" b="1" dirty="0"/>
              <a:t>optical path</a:t>
            </a:r>
            <a:r>
              <a:rPr lang="en-US" sz="1200" dirty="0"/>
              <a:t> to average out fluctuations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Cannot suppress high-frequency noise as well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Is less effective at stabilizing the beam's </a:t>
            </a:r>
            <a:r>
              <a:rPr lang="en-US" sz="1200" b="1" dirty="0"/>
              <a:t>phase, amplitude, and geometry</a:t>
            </a:r>
            <a:endParaRPr lang="en-US" sz="1200" dirty="0"/>
          </a:p>
          <a:p>
            <a:endParaRPr lang="en-US" sz="1200" dirty="0"/>
          </a:p>
          <a:p>
            <a:r>
              <a:rPr lang="en-US" sz="1200" b="1" dirty="0">
                <a:solidFill>
                  <a:srgbClr val="FF0000"/>
                </a:solidFill>
              </a:rPr>
              <a:t>Impact: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1" dirty="0"/>
              <a:t>Frequency noise</a:t>
            </a:r>
            <a:r>
              <a:rPr lang="en-US" sz="1200" dirty="0"/>
              <a:t> from the laser isn't fully removed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1" dirty="0"/>
              <a:t>Amplitude noise</a:t>
            </a:r>
            <a:r>
              <a:rPr lang="en-US" sz="1200" dirty="0"/>
              <a:t> remains, adding false signals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These noise sources enter the </a:t>
            </a:r>
            <a:r>
              <a:rPr lang="en-US" sz="1200" b="1" dirty="0"/>
              <a:t>main interferometer</a:t>
            </a:r>
            <a:endParaRPr lang="en-US" sz="1200" dirty="0"/>
          </a:p>
          <a:p>
            <a:endParaRPr lang="en-US" sz="1200" b="1" dirty="0"/>
          </a:p>
          <a:p>
            <a:r>
              <a:rPr lang="en-US" sz="1200" b="1" dirty="0">
                <a:solidFill>
                  <a:srgbClr val="FF0000"/>
                </a:solidFill>
              </a:rPr>
              <a:t>Suggested Mitigation</a:t>
            </a:r>
          </a:p>
          <a:p>
            <a:r>
              <a:rPr lang="en-US" sz="1200" b="1" dirty="0">
                <a:solidFill>
                  <a:srgbClr val="FF00FF"/>
                </a:solidFill>
              </a:rPr>
              <a:t>Use a High-Finesse IMC</a:t>
            </a:r>
          </a:p>
          <a:p>
            <a:endParaRPr lang="en-US" sz="1200" b="1" dirty="0">
              <a:solidFill>
                <a:srgbClr val="FF00FF"/>
              </a:solidFill>
            </a:endParaRPr>
          </a:p>
          <a:p>
            <a:r>
              <a:rPr lang="en-US" sz="1200" dirty="0"/>
              <a:t>This comes at a cost: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FF00FF"/>
                </a:solidFill>
              </a:rPr>
              <a:t>More complex control systems</a:t>
            </a:r>
            <a:r>
              <a:rPr lang="en-US" sz="1200" dirty="0">
                <a:solidFill>
                  <a:srgbClr val="FF00FF"/>
                </a:solidFill>
              </a:rPr>
              <a:t> </a:t>
            </a:r>
            <a:r>
              <a:rPr lang="en-US" sz="1200" dirty="0"/>
              <a:t>are needed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1" dirty="0"/>
              <a:t>Thermal and optical losses</a:t>
            </a:r>
            <a:r>
              <a:rPr lang="en-US" sz="1200" dirty="0"/>
              <a:t> are more sensitive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The system becomes </a:t>
            </a:r>
            <a:r>
              <a:rPr lang="en-US" sz="1200" b="1" dirty="0"/>
              <a:t>harder to stabilize and maintain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200" dirty="0"/>
          </a:p>
          <a:p>
            <a:r>
              <a:rPr lang="en-US" sz="1200" dirty="0"/>
              <a:t>So, while it reduces the risk, it introduces new technical challenges. </a:t>
            </a:r>
            <a:r>
              <a:rPr lang="en-US" sz="1200" b="1" dirty="0">
                <a:solidFill>
                  <a:srgbClr val="00B0F0"/>
                </a:solidFill>
              </a:rPr>
              <a:t>( Delay ) </a:t>
            </a:r>
            <a:endParaRPr lang="en-US" sz="1200" b="1" dirty="0"/>
          </a:p>
          <a:p>
            <a:endParaRPr lang="en-US" sz="1200" dirty="0"/>
          </a:p>
          <a:p>
            <a:endParaRPr lang="en-US" sz="1200" b="1" dirty="0"/>
          </a:p>
          <a:p>
            <a:endParaRPr lang="en-US" sz="1200" b="1" dirty="0"/>
          </a:p>
          <a:p>
            <a:endParaRPr lang="en-US" sz="1400" b="1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dirty="0"/>
          </a:p>
          <a:p>
            <a:endParaRPr lang="en-US" dirty="0"/>
          </a:p>
          <a:p>
            <a:endParaRPr lang="fr-FR" dirty="0"/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0E27108-60D3-455C-A40D-2BA316B8DC64}"/>
              </a:ext>
            </a:extLst>
          </p:cNvPr>
          <p:cNvSpPr txBox="1"/>
          <p:nvPr/>
        </p:nvSpPr>
        <p:spPr>
          <a:xfrm>
            <a:off x="8929249" y="737165"/>
            <a:ext cx="3086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2024 2L Configuration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AE9AD93-EBFF-457C-B525-48CDDCCBCD44}"/>
              </a:ext>
            </a:extLst>
          </p:cNvPr>
          <p:cNvSpPr txBox="1"/>
          <p:nvPr/>
        </p:nvSpPr>
        <p:spPr>
          <a:xfrm>
            <a:off x="8414844" y="3376837"/>
            <a:ext cx="3777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2025 ETO </a:t>
            </a:r>
            <a:r>
              <a:rPr lang="fr-FR" b="1" dirty="0" err="1">
                <a:solidFill>
                  <a:srgbClr val="00B050"/>
                </a:solidFill>
              </a:rPr>
              <a:t>TaskForce</a:t>
            </a:r>
            <a:r>
              <a:rPr lang="fr-FR" b="1" dirty="0">
                <a:solidFill>
                  <a:srgbClr val="00B050"/>
                </a:solidFill>
              </a:rPr>
              <a:t> 2L Configuration 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F4D4ABC4-3029-45C7-B699-BC347CA1F4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968352"/>
              </p:ext>
            </p:extLst>
          </p:nvPr>
        </p:nvGraphicFramePr>
        <p:xfrm>
          <a:off x="5224097" y="4021786"/>
          <a:ext cx="3698280" cy="146304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856831">
                  <a:extLst>
                    <a:ext uri="{9D8B030D-6E8A-4147-A177-3AD203B41FA5}">
                      <a16:colId xmlns:a16="http://schemas.microsoft.com/office/drawing/2014/main" val="1681768853"/>
                    </a:ext>
                  </a:extLst>
                </a:gridCol>
                <a:gridCol w="1841449">
                  <a:extLst>
                    <a:ext uri="{9D8B030D-6E8A-4147-A177-3AD203B41FA5}">
                      <a16:colId xmlns:a16="http://schemas.microsoft.com/office/drawing/2014/main" val="2531620178"/>
                    </a:ext>
                  </a:extLst>
                </a:gridCol>
              </a:tblGrid>
              <a:tr h="219376">
                <a:tc>
                  <a:txBody>
                    <a:bodyPr/>
                    <a:lstStyle/>
                    <a:p>
                      <a:r>
                        <a:rPr lang="fr-FR" sz="1000" b="1" dirty="0">
                          <a:solidFill>
                            <a:schemeClr val="bg1"/>
                          </a:solidFill>
                        </a:rPr>
                        <a:t>Factor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dirty="0">
                          <a:solidFill>
                            <a:schemeClr val="bg1"/>
                          </a:solidFill>
                        </a:rPr>
                        <a:t>Value 2L and </a:t>
                      </a:r>
                      <a:r>
                        <a:rPr lang="fr-FR" sz="1000" b="1" dirty="0" err="1">
                          <a:solidFill>
                            <a:schemeClr val="bg1"/>
                          </a:solidFill>
                        </a:rPr>
                        <a:t>Traingle</a:t>
                      </a:r>
                      <a:r>
                        <a:rPr lang="fr-FR" sz="1000" b="1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274225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r>
                        <a:rPr lang="fr-FR" sz="1000" b="1"/>
                        <a:t>Severity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 dirty="0"/>
                        <a:t>5/5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7209415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r>
                        <a:rPr lang="fr-FR" sz="1000" b="1" dirty="0" err="1"/>
                        <a:t>Likelihood</a:t>
                      </a:r>
                      <a:endParaRPr lang="fr-FR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 dirty="0"/>
                        <a:t>2/5 – 3/ 5 </a:t>
                      </a:r>
                      <a:r>
                        <a:rPr lang="fr-FR" sz="1000" b="1" dirty="0" err="1"/>
                        <a:t>cost</a:t>
                      </a:r>
                      <a:r>
                        <a:rPr lang="fr-FR" sz="1000" b="1" dirty="0"/>
                        <a:t> of the </a:t>
                      </a:r>
                      <a:r>
                        <a:rPr lang="fr-FR" sz="1000" b="1" dirty="0" err="1"/>
                        <a:t>trade</a:t>
                      </a:r>
                      <a:r>
                        <a:rPr lang="fr-FR" sz="1000" b="1" dirty="0"/>
                        <a:t> off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1181547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r>
                        <a:rPr lang="fr-FR" sz="1000" b="1" dirty="0" err="1"/>
                        <a:t>Overall</a:t>
                      </a:r>
                      <a:r>
                        <a:rPr lang="fr-FR" sz="1000" b="1" dirty="0"/>
                        <a:t> Risk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/>
                        <a:t>High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6726258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r>
                        <a:rPr lang="fr-FR" sz="1000" b="1"/>
                        <a:t>Applies 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/>
                        <a:t>ET-LF mainly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998959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endParaRPr lang="fr-FR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3846778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C73CA050-76F4-4568-96C6-F2F82F89AB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1376" y="1158602"/>
            <a:ext cx="967860" cy="219487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731BF90-6138-40D7-81D7-7296029BB2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2115" y="3867617"/>
            <a:ext cx="2084772" cy="2178338"/>
          </a:xfrm>
          <a:prstGeom prst="rect">
            <a:avLst/>
          </a:prstGeom>
        </p:spPr>
      </p:pic>
      <p:sp>
        <p:nvSpPr>
          <p:cNvPr id="17" name="Google Shape;259;g2d5045f70c9_0_196">
            <a:extLst>
              <a:ext uri="{FF2B5EF4-FFF2-40B4-BE49-F238E27FC236}">
                <a16:creationId xmlns:a16="http://schemas.microsoft.com/office/drawing/2014/main" id="{C8956DA9-8C1A-4065-AA0F-1DFAEA6C45B1}"/>
              </a:ext>
            </a:extLst>
          </p:cNvPr>
          <p:cNvSpPr txBox="1"/>
          <p:nvPr/>
        </p:nvSpPr>
        <p:spPr>
          <a:xfrm>
            <a:off x="8465400" y="267229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XV ET Symposium | Bologna (26-30 May 2025)</a:t>
            </a:r>
          </a:p>
        </p:txBody>
      </p:sp>
      <p:sp>
        <p:nvSpPr>
          <p:cNvPr id="19" name="Google Shape;259;g2d5045f70c9_0_196">
            <a:extLst>
              <a:ext uri="{FF2B5EF4-FFF2-40B4-BE49-F238E27FC236}">
                <a16:creationId xmlns:a16="http://schemas.microsoft.com/office/drawing/2014/main" id="{9E31AC22-A579-4294-8AC7-62933ADDAD5B}"/>
              </a:ext>
            </a:extLst>
          </p:cNvPr>
          <p:cNvSpPr txBox="1"/>
          <p:nvPr/>
        </p:nvSpPr>
        <p:spPr>
          <a:xfrm>
            <a:off x="304800" y="6231250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Ghada Mahmoud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49F125B-B677-2E99-A1C2-62C2D7C95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096617"/>
            <a:ext cx="2743200" cy="365125"/>
          </a:xfrm>
        </p:spPr>
        <p:txBody>
          <a:bodyPr/>
          <a:lstStyle/>
          <a:p>
            <a:fld id="{8BF55632-4598-49F7-9B0C-28EC9759C051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0063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9" name="Google Shape;249;g2d5045f70c9_0_196"/>
          <p:cNvCxnSpPr/>
          <p:nvPr/>
        </p:nvCxnSpPr>
        <p:spPr>
          <a:xfrm>
            <a:off x="304800" y="5408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0" name="Google Shape;250;g2d5045f70c9_0_196"/>
          <p:cNvCxnSpPr/>
          <p:nvPr/>
        </p:nvCxnSpPr>
        <p:spPr>
          <a:xfrm>
            <a:off x="304800" y="226483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51" name="Google Shape;251;g2d5045f70c9_0_196"/>
          <p:cNvSpPr txBox="1"/>
          <p:nvPr/>
        </p:nvSpPr>
        <p:spPr>
          <a:xfrm>
            <a:off x="3209833" y="861400"/>
            <a:ext cx="434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2" name="Google Shape;252;g2d5045f70c9_0_196"/>
          <p:cNvCxnSpPr/>
          <p:nvPr/>
        </p:nvCxnSpPr>
        <p:spPr>
          <a:xfrm>
            <a:off x="304800" y="6544008"/>
            <a:ext cx="11570700" cy="165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3" name="Google Shape;253;g2d5045f70c9_0_196"/>
          <p:cNvCxnSpPr/>
          <p:nvPr/>
        </p:nvCxnSpPr>
        <p:spPr>
          <a:xfrm>
            <a:off x="322800" y="6069736"/>
            <a:ext cx="11570700" cy="309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254" name="Google Shape;254;g2d5045f70c9_0_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6115922"/>
            <a:ext cx="1750482" cy="32651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2d5045f70c9_0_196"/>
          <p:cNvSpPr txBox="1"/>
          <p:nvPr/>
        </p:nvSpPr>
        <p:spPr>
          <a:xfrm>
            <a:off x="311150" y="305858"/>
            <a:ext cx="3612000" cy="2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75" tIns="33875" rIns="33875" bIns="3387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b="0" i="0" u="none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Einstein Telescope </a:t>
            </a:r>
            <a:endParaRPr sz="900">
              <a:solidFill>
                <a:srgbClr val="0000CC"/>
              </a:solidFill>
            </a:endParaRPr>
          </a:p>
        </p:txBody>
      </p:sp>
      <p:sp>
        <p:nvSpPr>
          <p:cNvPr id="259" name="Google Shape;259;g2d5045f70c9_0_196"/>
          <p:cNvSpPr txBox="1"/>
          <p:nvPr/>
        </p:nvSpPr>
        <p:spPr>
          <a:xfrm>
            <a:off x="8465400" y="267229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XV ET Symposium | Bologna (26-30 May 2025)</a:t>
            </a:r>
          </a:p>
        </p:txBody>
      </p:sp>
      <p:sp>
        <p:nvSpPr>
          <p:cNvPr id="13" name="Google Shape;259;g2d5045f70c9_0_196">
            <a:extLst>
              <a:ext uri="{FF2B5EF4-FFF2-40B4-BE49-F238E27FC236}">
                <a16:creationId xmlns:a16="http://schemas.microsoft.com/office/drawing/2014/main" id="{CCC522FC-B4CC-45E5-A462-874A869008FB}"/>
              </a:ext>
            </a:extLst>
          </p:cNvPr>
          <p:cNvSpPr txBox="1"/>
          <p:nvPr/>
        </p:nvSpPr>
        <p:spPr>
          <a:xfrm>
            <a:off x="304800" y="6235373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Ghada Mahmoud</a:t>
            </a:r>
          </a:p>
        </p:txBody>
      </p:sp>
      <p:cxnSp>
        <p:nvCxnSpPr>
          <p:cNvPr id="14" name="Google Shape;250;g2d5045f70c9_0_196">
            <a:extLst>
              <a:ext uri="{FF2B5EF4-FFF2-40B4-BE49-F238E27FC236}">
                <a16:creationId xmlns:a16="http://schemas.microsoft.com/office/drawing/2014/main" id="{153AC05C-652C-49B5-8C61-72F684029329}"/>
              </a:ext>
            </a:extLst>
          </p:cNvPr>
          <p:cNvCxnSpPr/>
          <p:nvPr/>
        </p:nvCxnSpPr>
        <p:spPr>
          <a:xfrm>
            <a:off x="345693" y="10846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3B623C56-9732-4A19-9E0A-D94457A63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635" y="3249923"/>
            <a:ext cx="1207578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CA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CA" alt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Google Shape;257;g2d5045f70c9_0_196">
            <a:extLst>
              <a:ext uri="{FF2B5EF4-FFF2-40B4-BE49-F238E27FC236}">
                <a16:creationId xmlns:a16="http://schemas.microsoft.com/office/drawing/2014/main" id="{D231C400-E232-4B1A-8EDA-03A70E3E3045}"/>
              </a:ext>
            </a:extLst>
          </p:cNvPr>
          <p:cNvSpPr txBox="1"/>
          <p:nvPr/>
        </p:nvSpPr>
        <p:spPr>
          <a:xfrm>
            <a:off x="434170" y="634988"/>
            <a:ext cx="10947298" cy="430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20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Example - trade off : cost vs detector performance</a:t>
            </a:r>
            <a:endParaRPr lang="en-US" sz="2000" dirty="0">
              <a:solidFill>
                <a:srgbClr val="0000CC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F8534E-E507-48F9-82A0-F5FF4F0C6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3764804-2B90-466B-A68F-6FA872E4233B}"/>
              </a:ext>
            </a:extLst>
          </p:cNvPr>
          <p:cNvSpPr txBox="1"/>
          <p:nvPr/>
        </p:nvSpPr>
        <p:spPr>
          <a:xfrm>
            <a:off x="322800" y="1141992"/>
            <a:ext cx="11500223" cy="1210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sz="1400" b="1" dirty="0">
              <a:solidFill>
                <a:srgbClr val="0070C0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b="1" dirty="0">
                <a:solidFill>
                  <a:srgbClr val="FF0000"/>
                </a:solidFill>
              </a:rPr>
              <a:t>2025 Configuration Triangle + 300 m LF Input Mode Cleaner instead of 120m </a:t>
            </a:r>
          </a:p>
          <a:p>
            <a:endParaRPr lang="en-CA" sz="1400" b="1" dirty="0">
              <a:solidFill>
                <a:srgbClr val="0070C0"/>
              </a:solidFill>
            </a:endParaRPr>
          </a:p>
          <a:p>
            <a:r>
              <a:rPr lang="en-CA" sz="1400" b="1" dirty="0">
                <a:solidFill>
                  <a:srgbClr val="0070C0"/>
                </a:solidFill>
              </a:rPr>
              <a:t>Cost Impact : Cost difference of possible  </a:t>
            </a:r>
            <a:r>
              <a:rPr lang="en-CA" sz="1400" b="1" dirty="0">
                <a:solidFill>
                  <a:srgbClr val="FF00FF"/>
                </a:solidFill>
              </a:rPr>
              <a:t> +1, 31 % increase </a:t>
            </a:r>
            <a:r>
              <a:rPr lang="en-CA" sz="1400" b="1" dirty="0">
                <a:solidFill>
                  <a:srgbClr val="0070C0"/>
                </a:solidFill>
              </a:rPr>
              <a:t>of the excavated volumes with respect to the 2025 Triangle  Configuration  one.</a:t>
            </a:r>
          </a:p>
          <a:p>
            <a:endParaRPr lang="en-CA" sz="9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EB72E2F-F550-4C3D-BFEB-F54872E73108}"/>
              </a:ext>
            </a:extLst>
          </p:cNvPr>
          <p:cNvSpPr txBox="1"/>
          <p:nvPr/>
        </p:nvSpPr>
        <p:spPr>
          <a:xfrm>
            <a:off x="340038" y="2253257"/>
            <a:ext cx="11500223" cy="2072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sz="1400" b="1" dirty="0">
              <a:solidFill>
                <a:srgbClr val="0070C0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b="1" dirty="0">
                <a:solidFill>
                  <a:srgbClr val="FF0000"/>
                </a:solidFill>
              </a:rPr>
              <a:t>2025 Configuration 2L  + 300 m LF Input Mode Cleaner instead of 120 m </a:t>
            </a:r>
          </a:p>
          <a:p>
            <a:pPr>
              <a:defRPr/>
            </a:pPr>
            <a:endParaRPr lang="en-CA" sz="1400" b="1" dirty="0">
              <a:solidFill>
                <a:srgbClr val="0070C0"/>
              </a:solidFill>
            </a:endParaRPr>
          </a:p>
          <a:p>
            <a:pPr>
              <a:defRPr/>
            </a:pPr>
            <a:r>
              <a:rPr lang="en-CA" sz="1400" b="1" dirty="0">
                <a:solidFill>
                  <a:srgbClr val="0070C0"/>
                </a:solidFill>
              </a:rPr>
              <a:t>Cost Impact : Cost difference of possible  </a:t>
            </a:r>
            <a:r>
              <a:rPr lang="en-CA" sz="1400" b="1" dirty="0">
                <a:solidFill>
                  <a:srgbClr val="FF00FF"/>
                </a:solidFill>
              </a:rPr>
              <a:t> +0, 81 % increase </a:t>
            </a:r>
            <a:r>
              <a:rPr lang="en-CA" sz="1400" b="1" dirty="0">
                <a:solidFill>
                  <a:srgbClr val="0070C0"/>
                </a:solidFill>
              </a:rPr>
              <a:t>of the excavated volumes with respect to the 2025 2L Configuration  one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400" b="1" dirty="0">
              <a:solidFill>
                <a:srgbClr val="0070C0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400" b="1" dirty="0">
                <a:solidFill>
                  <a:srgbClr val="0070C0"/>
                </a:solidFill>
                <a:latin typeface="Calibri" panose="020F0502020204030204"/>
              </a:rPr>
              <a:t>Trade off to be analysed between the cost increase and the IMC performance (to be evaluated)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n-CA" sz="900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DAF7E4D-56F1-2A02-558D-4065079DA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125496"/>
            <a:ext cx="2743200" cy="365125"/>
          </a:xfrm>
        </p:spPr>
        <p:txBody>
          <a:bodyPr/>
          <a:lstStyle/>
          <a:p>
            <a:fld id="{8BF55632-4598-49F7-9B0C-28EC9759C051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5098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9" name="Google Shape;249;g2d5045f70c9_0_196"/>
          <p:cNvCxnSpPr/>
          <p:nvPr/>
        </p:nvCxnSpPr>
        <p:spPr>
          <a:xfrm>
            <a:off x="304800" y="5408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0" name="Google Shape;250;g2d5045f70c9_0_196"/>
          <p:cNvCxnSpPr/>
          <p:nvPr/>
        </p:nvCxnSpPr>
        <p:spPr>
          <a:xfrm>
            <a:off x="304800" y="226483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51" name="Google Shape;251;g2d5045f70c9_0_196"/>
          <p:cNvSpPr txBox="1"/>
          <p:nvPr/>
        </p:nvSpPr>
        <p:spPr>
          <a:xfrm>
            <a:off x="3209833" y="861400"/>
            <a:ext cx="434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2" name="Google Shape;252;g2d5045f70c9_0_196"/>
          <p:cNvCxnSpPr/>
          <p:nvPr/>
        </p:nvCxnSpPr>
        <p:spPr>
          <a:xfrm>
            <a:off x="304800" y="6544008"/>
            <a:ext cx="11570700" cy="165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3" name="Google Shape;253;g2d5045f70c9_0_196"/>
          <p:cNvCxnSpPr/>
          <p:nvPr/>
        </p:nvCxnSpPr>
        <p:spPr>
          <a:xfrm>
            <a:off x="304800" y="5998967"/>
            <a:ext cx="11570700" cy="309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254" name="Google Shape;254;g2d5045f70c9_0_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6115922"/>
            <a:ext cx="1750482" cy="32651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2d5045f70c9_0_196"/>
          <p:cNvSpPr txBox="1"/>
          <p:nvPr/>
        </p:nvSpPr>
        <p:spPr>
          <a:xfrm>
            <a:off x="311150" y="305858"/>
            <a:ext cx="3612000" cy="2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75" tIns="33875" rIns="33875" bIns="3387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b="0" i="0" u="none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Einstein Telescope </a:t>
            </a:r>
            <a:endParaRPr sz="900">
              <a:solidFill>
                <a:srgbClr val="0000CC"/>
              </a:solidFill>
            </a:endParaRPr>
          </a:p>
        </p:txBody>
      </p:sp>
      <p:sp>
        <p:nvSpPr>
          <p:cNvPr id="10" name="Google Shape;257;g2d5045f70c9_0_196">
            <a:extLst>
              <a:ext uri="{FF2B5EF4-FFF2-40B4-BE49-F238E27FC236}">
                <a16:creationId xmlns:a16="http://schemas.microsoft.com/office/drawing/2014/main" id="{9B5B8375-3FCF-4A3B-B7FE-A59AD37FC52D}"/>
              </a:ext>
            </a:extLst>
          </p:cNvPr>
          <p:cNvSpPr txBox="1"/>
          <p:nvPr/>
        </p:nvSpPr>
        <p:spPr>
          <a:xfrm>
            <a:off x="220591" y="492088"/>
            <a:ext cx="11750817" cy="369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16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Reduced LF TM susp heigh from 17 m to 13 m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94D0CF2-963C-4032-9DC6-A2A6F724D887}"/>
              </a:ext>
            </a:extLst>
          </p:cNvPr>
          <p:cNvSpPr txBox="1"/>
          <p:nvPr/>
        </p:nvSpPr>
        <p:spPr>
          <a:xfrm>
            <a:off x="264635" y="948416"/>
            <a:ext cx="10342405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Risk Description:</a:t>
            </a:r>
          </a:p>
          <a:p>
            <a:r>
              <a:rPr lang="en-US" sz="1200" dirty="0"/>
              <a:t>Risk of not find a suitable design fulfilling the LF TM suspension requirements, due to the cavern height available (13m tall LF TM suspension)</a:t>
            </a:r>
          </a:p>
          <a:p>
            <a:endParaRPr lang="en-US" sz="1200" b="1" dirty="0">
              <a:solidFill>
                <a:srgbClr val="FF0000"/>
              </a:solidFill>
            </a:endParaRPr>
          </a:p>
          <a:p>
            <a:r>
              <a:rPr lang="en-US" sz="1200" b="1" dirty="0">
                <a:solidFill>
                  <a:srgbClr val="FF0000"/>
                </a:solidFill>
              </a:rPr>
              <a:t>Cause:</a:t>
            </a:r>
          </a:p>
          <a:p>
            <a:r>
              <a:rPr lang="en-US" sz="1200" dirty="0"/>
              <a:t>The actual performance of the suspension is not compliant with the design one (i.e.: not enough pendulum length to observe from 1 Hz to 3 - 4 Hz)</a:t>
            </a:r>
          </a:p>
          <a:p>
            <a:endParaRPr lang="en-US" sz="1200" dirty="0"/>
          </a:p>
          <a:p>
            <a:r>
              <a:rPr lang="en-US" sz="1200" b="1" dirty="0">
                <a:solidFill>
                  <a:srgbClr val="FF0000"/>
                </a:solidFill>
              </a:rPr>
              <a:t>Impact:</a:t>
            </a:r>
            <a:endParaRPr lang="en-US" sz="1200" b="1" dirty="0"/>
          </a:p>
          <a:p>
            <a:r>
              <a:rPr lang="en-US" sz="1200" b="1" dirty="0"/>
              <a:t>Underperforming detector; Reduced scientific reach in the critical 1–10 Hz band</a:t>
            </a:r>
          </a:p>
          <a:p>
            <a:endParaRPr lang="en-US" sz="1200" b="1" dirty="0"/>
          </a:p>
          <a:p>
            <a:r>
              <a:rPr lang="en-US" sz="1200" b="1" dirty="0">
                <a:solidFill>
                  <a:srgbClr val="FF0000"/>
                </a:solidFill>
              </a:rPr>
              <a:t>Suggested Mitigation</a:t>
            </a:r>
          </a:p>
          <a:p>
            <a:r>
              <a:rPr lang="en-US" sz="1200" b="1" dirty="0"/>
              <a:t>Keep an adequate safety margin (can be going to 5m) on the caverns height / Update the design adding some active seismic filtering ( platform)</a:t>
            </a:r>
            <a:endParaRPr lang="en-US" sz="1200" dirty="0"/>
          </a:p>
          <a:p>
            <a:endParaRPr lang="en-US" sz="1200" b="1" dirty="0"/>
          </a:p>
          <a:p>
            <a:endParaRPr lang="en-US" sz="1200" b="1" dirty="0"/>
          </a:p>
          <a:p>
            <a:endParaRPr lang="en-US" sz="1400" b="1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dirty="0"/>
          </a:p>
          <a:p>
            <a:endParaRPr lang="en-US" dirty="0"/>
          </a:p>
          <a:p>
            <a:endParaRPr lang="fr-FR" dirty="0"/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F4D4ABC4-3029-45C7-B699-BC347CA1F4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069129"/>
              </p:ext>
            </p:extLst>
          </p:nvPr>
        </p:nvGraphicFramePr>
        <p:xfrm>
          <a:off x="4207428" y="3753778"/>
          <a:ext cx="6848229" cy="1805148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438356">
                  <a:extLst>
                    <a:ext uri="{9D8B030D-6E8A-4147-A177-3AD203B41FA5}">
                      <a16:colId xmlns:a16="http://schemas.microsoft.com/office/drawing/2014/main" val="1681768853"/>
                    </a:ext>
                  </a:extLst>
                </a:gridCol>
                <a:gridCol w="3409873">
                  <a:extLst>
                    <a:ext uri="{9D8B030D-6E8A-4147-A177-3AD203B41FA5}">
                      <a16:colId xmlns:a16="http://schemas.microsoft.com/office/drawing/2014/main" val="2531620178"/>
                    </a:ext>
                  </a:extLst>
                </a:gridCol>
              </a:tblGrid>
              <a:tr h="281148">
                <a:tc>
                  <a:txBody>
                    <a:bodyPr/>
                    <a:lstStyle/>
                    <a:p>
                      <a:r>
                        <a:rPr lang="fr-FR" sz="1000" b="1" dirty="0">
                          <a:solidFill>
                            <a:schemeClr val="bg1"/>
                          </a:solidFill>
                        </a:rPr>
                        <a:t>Factor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dirty="0">
                          <a:solidFill>
                            <a:schemeClr val="bg1"/>
                          </a:solidFill>
                        </a:rPr>
                        <a:t>Value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274225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r>
                        <a:rPr lang="fr-FR" sz="1000" b="1"/>
                        <a:t>Severity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 dirty="0"/>
                        <a:t>5/5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7209415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r>
                        <a:rPr lang="fr-FR" sz="1000" b="1" dirty="0" err="1"/>
                        <a:t>Likelihood</a:t>
                      </a:r>
                      <a:endParaRPr lang="fr-FR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 dirty="0"/>
                        <a:t>2/5  ( the </a:t>
                      </a:r>
                      <a:r>
                        <a:rPr lang="fr-FR" sz="1000" b="1" dirty="0" err="1"/>
                        <a:t>likelihood</a:t>
                      </a:r>
                      <a:r>
                        <a:rPr lang="fr-FR" sz="1000" b="1" dirty="0"/>
                        <a:t> </a:t>
                      </a:r>
                      <a:r>
                        <a:rPr lang="fr-FR" sz="1000" b="1" dirty="0" err="1"/>
                        <a:t>depends</a:t>
                      </a:r>
                      <a:r>
                        <a:rPr lang="fr-FR" sz="1000" b="1" dirty="0"/>
                        <a:t> on </a:t>
                      </a:r>
                      <a:r>
                        <a:rPr lang="fr-FR" sz="1000" b="1" dirty="0" err="1"/>
                        <a:t>both</a:t>
                      </a:r>
                      <a:r>
                        <a:rPr lang="fr-FR" sz="1000" b="1" dirty="0"/>
                        <a:t> the science objective (LF) and the </a:t>
                      </a:r>
                      <a:r>
                        <a:rPr lang="fr-FR" sz="1000" b="1" dirty="0" err="1"/>
                        <a:t>decision</a:t>
                      </a:r>
                      <a:r>
                        <a:rPr lang="fr-FR" sz="1000" b="1" dirty="0"/>
                        <a:t> on the </a:t>
                      </a:r>
                      <a:r>
                        <a:rPr lang="fr-FR" sz="1000" b="1" dirty="0" err="1"/>
                        <a:t>heigh</a:t>
                      </a:r>
                      <a:r>
                        <a:rPr lang="fr-FR" sz="1000" b="1" dirty="0"/>
                        <a:t> of the </a:t>
                      </a:r>
                      <a:r>
                        <a:rPr lang="fr-FR" sz="1000" b="1" dirty="0" err="1"/>
                        <a:t>cavern</a:t>
                      </a:r>
                      <a:r>
                        <a:rPr lang="fr-FR" sz="1000" b="1" dirty="0"/>
                        <a:t> ) the </a:t>
                      </a:r>
                      <a:r>
                        <a:rPr lang="fr-FR" sz="1000" b="1" dirty="0" err="1"/>
                        <a:t>likelihood</a:t>
                      </a:r>
                      <a:r>
                        <a:rPr lang="fr-FR" sz="1000" b="1" dirty="0"/>
                        <a:t> </a:t>
                      </a:r>
                      <a:r>
                        <a:rPr lang="fr-FR" sz="1000" b="1" dirty="0" err="1"/>
                        <a:t>may</a:t>
                      </a:r>
                      <a:r>
                        <a:rPr lang="fr-FR" sz="1000" b="1" dirty="0"/>
                        <a:t> </a:t>
                      </a:r>
                      <a:r>
                        <a:rPr lang="fr-FR" sz="1000" b="1" dirty="0" err="1"/>
                        <a:t>increase</a:t>
                      </a:r>
                      <a:r>
                        <a:rPr lang="fr-FR" sz="1000" b="1" dirty="0"/>
                        <a:t> to 3 or 4 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1181547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r>
                        <a:rPr lang="fr-FR" sz="1000" b="1" dirty="0" err="1"/>
                        <a:t>Overall</a:t>
                      </a:r>
                      <a:r>
                        <a:rPr lang="fr-FR" sz="1000" b="1" dirty="0"/>
                        <a:t> Risk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/>
                        <a:t>High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6726258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r>
                        <a:rPr lang="fr-FR" sz="1000" b="1"/>
                        <a:t>Applies 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 dirty="0"/>
                        <a:t>ET-LF </a:t>
                      </a:r>
                      <a:r>
                        <a:rPr lang="fr-FR" sz="1000" b="1" dirty="0" err="1"/>
                        <a:t>mainly</a:t>
                      </a:r>
                      <a:r>
                        <a:rPr lang="fr-FR" sz="1000" b="1" dirty="0"/>
                        <a:t> / TM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998959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endParaRPr lang="fr-FR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3846778"/>
                  </a:ext>
                </a:extLst>
              </a:tr>
            </a:tbl>
          </a:graphicData>
        </a:graphic>
      </p:graphicFrame>
      <p:sp>
        <p:nvSpPr>
          <p:cNvPr id="13" name="Google Shape;259;g2d5045f70c9_0_196">
            <a:extLst>
              <a:ext uri="{FF2B5EF4-FFF2-40B4-BE49-F238E27FC236}">
                <a16:creationId xmlns:a16="http://schemas.microsoft.com/office/drawing/2014/main" id="{224DCFCE-9B6B-4C86-8F6B-F507ADC27CFE}"/>
              </a:ext>
            </a:extLst>
          </p:cNvPr>
          <p:cNvSpPr txBox="1"/>
          <p:nvPr/>
        </p:nvSpPr>
        <p:spPr>
          <a:xfrm>
            <a:off x="8465400" y="267229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XV ET Symposium | Bologna (26-30 May 2025)</a:t>
            </a:r>
          </a:p>
        </p:txBody>
      </p:sp>
      <p:sp>
        <p:nvSpPr>
          <p:cNvPr id="14" name="Google Shape;259;g2d5045f70c9_0_196">
            <a:extLst>
              <a:ext uri="{FF2B5EF4-FFF2-40B4-BE49-F238E27FC236}">
                <a16:creationId xmlns:a16="http://schemas.microsoft.com/office/drawing/2014/main" id="{6827355B-759D-47F5-BF26-97F85767E6E6}"/>
              </a:ext>
            </a:extLst>
          </p:cNvPr>
          <p:cNvSpPr txBox="1"/>
          <p:nvPr/>
        </p:nvSpPr>
        <p:spPr>
          <a:xfrm>
            <a:off x="304800" y="6231250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Ghada Mahmoud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57A9C6E-A486-EB2E-752F-8C2182605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2300" y="6077313"/>
            <a:ext cx="2743200" cy="365125"/>
          </a:xfrm>
        </p:spPr>
        <p:txBody>
          <a:bodyPr/>
          <a:lstStyle/>
          <a:p>
            <a:fld id="{8BF55632-4598-49F7-9B0C-28EC9759C051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3806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9" name="Google Shape;249;g2d5045f70c9_0_196"/>
          <p:cNvCxnSpPr/>
          <p:nvPr/>
        </p:nvCxnSpPr>
        <p:spPr>
          <a:xfrm>
            <a:off x="304800" y="5408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0" name="Google Shape;250;g2d5045f70c9_0_196"/>
          <p:cNvCxnSpPr/>
          <p:nvPr/>
        </p:nvCxnSpPr>
        <p:spPr>
          <a:xfrm>
            <a:off x="304800" y="226483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51" name="Google Shape;251;g2d5045f70c9_0_196"/>
          <p:cNvSpPr txBox="1"/>
          <p:nvPr/>
        </p:nvSpPr>
        <p:spPr>
          <a:xfrm>
            <a:off x="3209833" y="861400"/>
            <a:ext cx="434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2" name="Google Shape;252;g2d5045f70c9_0_196"/>
          <p:cNvCxnSpPr/>
          <p:nvPr/>
        </p:nvCxnSpPr>
        <p:spPr>
          <a:xfrm>
            <a:off x="304800" y="6544008"/>
            <a:ext cx="11570700" cy="165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3" name="Google Shape;253;g2d5045f70c9_0_196"/>
          <p:cNvCxnSpPr/>
          <p:nvPr/>
        </p:nvCxnSpPr>
        <p:spPr>
          <a:xfrm>
            <a:off x="322800" y="6069736"/>
            <a:ext cx="11570700" cy="309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254" name="Google Shape;254;g2d5045f70c9_0_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6115922"/>
            <a:ext cx="1750482" cy="32651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2d5045f70c9_0_196"/>
          <p:cNvSpPr txBox="1"/>
          <p:nvPr/>
        </p:nvSpPr>
        <p:spPr>
          <a:xfrm>
            <a:off x="311150" y="305858"/>
            <a:ext cx="3612000" cy="2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75" tIns="33875" rIns="33875" bIns="3387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b="0" i="0" u="none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Einstein Telescope </a:t>
            </a:r>
            <a:endParaRPr sz="900">
              <a:solidFill>
                <a:srgbClr val="0000CC"/>
              </a:solidFill>
            </a:endParaRPr>
          </a:p>
        </p:txBody>
      </p:sp>
      <p:sp>
        <p:nvSpPr>
          <p:cNvPr id="259" name="Google Shape;259;g2d5045f70c9_0_196"/>
          <p:cNvSpPr txBox="1"/>
          <p:nvPr/>
        </p:nvSpPr>
        <p:spPr>
          <a:xfrm>
            <a:off x="8465400" y="267229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XV ET Symposium | Bologna (26-30 May 2025)</a:t>
            </a:r>
          </a:p>
        </p:txBody>
      </p:sp>
      <p:sp>
        <p:nvSpPr>
          <p:cNvPr id="13" name="Google Shape;259;g2d5045f70c9_0_196">
            <a:extLst>
              <a:ext uri="{FF2B5EF4-FFF2-40B4-BE49-F238E27FC236}">
                <a16:creationId xmlns:a16="http://schemas.microsoft.com/office/drawing/2014/main" id="{CCC522FC-B4CC-45E5-A462-874A869008FB}"/>
              </a:ext>
            </a:extLst>
          </p:cNvPr>
          <p:cNvSpPr txBox="1"/>
          <p:nvPr/>
        </p:nvSpPr>
        <p:spPr>
          <a:xfrm>
            <a:off x="304800" y="6235373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Ghada Mahmoud</a:t>
            </a:r>
          </a:p>
        </p:txBody>
      </p:sp>
      <p:cxnSp>
        <p:nvCxnSpPr>
          <p:cNvPr id="14" name="Google Shape;250;g2d5045f70c9_0_196">
            <a:extLst>
              <a:ext uri="{FF2B5EF4-FFF2-40B4-BE49-F238E27FC236}">
                <a16:creationId xmlns:a16="http://schemas.microsoft.com/office/drawing/2014/main" id="{153AC05C-652C-49B5-8C61-72F684029329}"/>
              </a:ext>
            </a:extLst>
          </p:cNvPr>
          <p:cNvCxnSpPr/>
          <p:nvPr/>
        </p:nvCxnSpPr>
        <p:spPr>
          <a:xfrm>
            <a:off x="345693" y="10846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3B623C56-9732-4A19-9E0A-D94457A63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635" y="3249923"/>
            <a:ext cx="1207578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CA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CA" alt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Google Shape;257;g2d5045f70c9_0_196">
            <a:extLst>
              <a:ext uri="{FF2B5EF4-FFF2-40B4-BE49-F238E27FC236}">
                <a16:creationId xmlns:a16="http://schemas.microsoft.com/office/drawing/2014/main" id="{D231C400-E232-4B1A-8EDA-03A70E3E3045}"/>
              </a:ext>
            </a:extLst>
          </p:cNvPr>
          <p:cNvSpPr txBox="1"/>
          <p:nvPr/>
        </p:nvSpPr>
        <p:spPr>
          <a:xfrm>
            <a:off x="434170" y="634988"/>
            <a:ext cx="10947298" cy="430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20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Trade off : cost vs risk mitigation</a:t>
            </a:r>
            <a:endParaRPr lang="en-US" sz="2000" dirty="0">
              <a:solidFill>
                <a:srgbClr val="0000CC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F8534E-E507-48F9-82A0-F5FF4F0C6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3764804-2B90-466B-A68F-6FA872E4233B}"/>
              </a:ext>
            </a:extLst>
          </p:cNvPr>
          <p:cNvSpPr txBox="1"/>
          <p:nvPr/>
        </p:nvSpPr>
        <p:spPr>
          <a:xfrm>
            <a:off x="322800" y="1141992"/>
            <a:ext cx="11500223" cy="994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sz="1400" b="1" dirty="0">
              <a:solidFill>
                <a:srgbClr val="0070C0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b="1" dirty="0">
                <a:solidFill>
                  <a:srgbClr val="FF0000"/>
                </a:solidFill>
              </a:rPr>
              <a:t>2025 Configuration Triangle + 12 Caverns are affected : LF TM Cavern : 5m safety margin  </a:t>
            </a:r>
            <a:r>
              <a:rPr lang="en-US" sz="1400" b="1" dirty="0">
                <a:solidFill>
                  <a:srgbClr val="FF00FF"/>
                </a:solidFill>
              </a:rPr>
              <a:t>( + 3 m ) </a:t>
            </a:r>
          </a:p>
          <a:p>
            <a:r>
              <a:rPr lang="en-CA" sz="1400" b="1" dirty="0">
                <a:solidFill>
                  <a:srgbClr val="0070C0"/>
                </a:solidFill>
              </a:rPr>
              <a:t>Cost Impact : Cost difference of possible  </a:t>
            </a:r>
            <a:r>
              <a:rPr lang="en-CA" sz="1400" b="1" dirty="0">
                <a:solidFill>
                  <a:srgbClr val="FF00FF"/>
                </a:solidFill>
              </a:rPr>
              <a:t>  +0,78 % increase </a:t>
            </a:r>
            <a:r>
              <a:rPr lang="en-CA" sz="1400" b="1" dirty="0">
                <a:solidFill>
                  <a:srgbClr val="0070C0"/>
                </a:solidFill>
              </a:rPr>
              <a:t>of the excavated volumes with respect to the 2025 Triangle Configuration  one</a:t>
            </a:r>
          </a:p>
          <a:p>
            <a:endParaRPr lang="en-CA" sz="9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EB72E2F-F550-4C3D-BFEB-F54872E73108}"/>
              </a:ext>
            </a:extLst>
          </p:cNvPr>
          <p:cNvSpPr txBox="1"/>
          <p:nvPr/>
        </p:nvSpPr>
        <p:spPr>
          <a:xfrm>
            <a:off x="368977" y="2085821"/>
            <a:ext cx="11500223" cy="1641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sz="1400" b="1" dirty="0">
              <a:solidFill>
                <a:srgbClr val="0070C0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b="1" dirty="0">
                <a:solidFill>
                  <a:srgbClr val="FF0000"/>
                </a:solidFill>
              </a:rPr>
              <a:t>2025 Configuration 2L + 8 Caverns are affected : LF TM Cavern : 5m safety margin </a:t>
            </a:r>
            <a:r>
              <a:rPr lang="en-US" sz="1400" b="1" dirty="0">
                <a:solidFill>
                  <a:srgbClr val="FF00FF"/>
                </a:solidFill>
              </a:rPr>
              <a:t> ( + 3 m ) </a:t>
            </a:r>
          </a:p>
          <a:p>
            <a:pPr>
              <a:defRPr/>
            </a:pPr>
            <a:r>
              <a:rPr lang="en-CA" sz="1400" b="1" dirty="0">
                <a:solidFill>
                  <a:srgbClr val="0070C0"/>
                </a:solidFill>
              </a:rPr>
              <a:t>Cost Impact : Cost difference of possible  </a:t>
            </a:r>
            <a:r>
              <a:rPr lang="en-CA" sz="1400" b="1" dirty="0">
                <a:solidFill>
                  <a:srgbClr val="FF00FF"/>
                </a:solidFill>
              </a:rPr>
              <a:t>   +0, 42 % increase </a:t>
            </a:r>
            <a:r>
              <a:rPr lang="en-CA" sz="1400" b="1" dirty="0">
                <a:solidFill>
                  <a:srgbClr val="0070C0"/>
                </a:solidFill>
              </a:rPr>
              <a:t>of the excavated volumes with respect to the 2025 Triangle Configuration  one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400" b="1" dirty="0">
              <a:solidFill>
                <a:srgbClr val="0070C0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400" b="1" dirty="0">
                <a:solidFill>
                  <a:srgbClr val="0070C0"/>
                </a:solidFill>
                <a:latin typeface="Calibri" panose="020F0502020204030204"/>
              </a:rPr>
              <a:t>Trade off between cost increase and minimization of the risk associated to the suspensions system technical design</a:t>
            </a:r>
            <a:endParaRPr kumimoji="0" lang="en-CA" sz="1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n-CA" sz="900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0B92FC2-17BD-6C0F-5942-DF88C077E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1193" y="6139759"/>
            <a:ext cx="2743200" cy="365125"/>
          </a:xfrm>
        </p:spPr>
        <p:txBody>
          <a:bodyPr/>
          <a:lstStyle/>
          <a:p>
            <a:fld id="{8BF55632-4598-49F7-9B0C-28EC9759C051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52582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>
          <a:extLst>
            <a:ext uri="{FF2B5EF4-FFF2-40B4-BE49-F238E27FC236}">
              <a16:creationId xmlns:a16="http://schemas.microsoft.com/office/drawing/2014/main" id="{14EC7B7A-0A59-4CE4-5ECD-FCD6038AF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9" name="Google Shape;249;g2d5045f70c9_0_196">
            <a:extLst>
              <a:ext uri="{FF2B5EF4-FFF2-40B4-BE49-F238E27FC236}">
                <a16:creationId xmlns:a16="http://schemas.microsoft.com/office/drawing/2014/main" id="{EB7597AD-8EB3-23F1-5E7A-46E777E06962}"/>
              </a:ext>
            </a:extLst>
          </p:cNvPr>
          <p:cNvCxnSpPr/>
          <p:nvPr/>
        </p:nvCxnSpPr>
        <p:spPr>
          <a:xfrm>
            <a:off x="304800" y="5408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0" name="Google Shape;250;g2d5045f70c9_0_196">
            <a:extLst>
              <a:ext uri="{FF2B5EF4-FFF2-40B4-BE49-F238E27FC236}">
                <a16:creationId xmlns:a16="http://schemas.microsoft.com/office/drawing/2014/main" id="{90C78877-FA91-026E-9E84-5D1ABF127BF6}"/>
              </a:ext>
            </a:extLst>
          </p:cNvPr>
          <p:cNvCxnSpPr/>
          <p:nvPr/>
        </p:nvCxnSpPr>
        <p:spPr>
          <a:xfrm>
            <a:off x="304800" y="226483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51" name="Google Shape;251;g2d5045f70c9_0_196">
            <a:extLst>
              <a:ext uri="{FF2B5EF4-FFF2-40B4-BE49-F238E27FC236}">
                <a16:creationId xmlns:a16="http://schemas.microsoft.com/office/drawing/2014/main" id="{43C73B70-5658-D9B6-FD31-E1BCB6D17473}"/>
              </a:ext>
            </a:extLst>
          </p:cNvPr>
          <p:cNvSpPr txBox="1"/>
          <p:nvPr/>
        </p:nvSpPr>
        <p:spPr>
          <a:xfrm>
            <a:off x="3209833" y="861400"/>
            <a:ext cx="434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2" name="Google Shape;252;g2d5045f70c9_0_196">
            <a:extLst>
              <a:ext uri="{FF2B5EF4-FFF2-40B4-BE49-F238E27FC236}">
                <a16:creationId xmlns:a16="http://schemas.microsoft.com/office/drawing/2014/main" id="{6431C282-12F6-4CBD-8752-F3BA6B34DF9A}"/>
              </a:ext>
            </a:extLst>
          </p:cNvPr>
          <p:cNvCxnSpPr/>
          <p:nvPr/>
        </p:nvCxnSpPr>
        <p:spPr>
          <a:xfrm>
            <a:off x="304800" y="6544008"/>
            <a:ext cx="11570700" cy="165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3" name="Google Shape;253;g2d5045f70c9_0_196">
            <a:extLst>
              <a:ext uri="{FF2B5EF4-FFF2-40B4-BE49-F238E27FC236}">
                <a16:creationId xmlns:a16="http://schemas.microsoft.com/office/drawing/2014/main" id="{DE1EDE77-16D3-2955-1FFF-7820D34C8525}"/>
              </a:ext>
            </a:extLst>
          </p:cNvPr>
          <p:cNvCxnSpPr/>
          <p:nvPr/>
        </p:nvCxnSpPr>
        <p:spPr>
          <a:xfrm>
            <a:off x="322800" y="6069736"/>
            <a:ext cx="11570700" cy="309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254" name="Google Shape;254;g2d5045f70c9_0_196">
            <a:extLst>
              <a:ext uri="{FF2B5EF4-FFF2-40B4-BE49-F238E27FC236}">
                <a16:creationId xmlns:a16="http://schemas.microsoft.com/office/drawing/2014/main" id="{54EC33C3-3B44-CFF7-6B76-B51B0A30AEF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6115922"/>
            <a:ext cx="1750482" cy="32651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2d5045f70c9_0_196">
            <a:extLst>
              <a:ext uri="{FF2B5EF4-FFF2-40B4-BE49-F238E27FC236}">
                <a16:creationId xmlns:a16="http://schemas.microsoft.com/office/drawing/2014/main" id="{960AB7C9-6625-6FC2-7179-7C226B9E4651}"/>
              </a:ext>
            </a:extLst>
          </p:cNvPr>
          <p:cNvSpPr txBox="1"/>
          <p:nvPr/>
        </p:nvSpPr>
        <p:spPr>
          <a:xfrm>
            <a:off x="311150" y="305858"/>
            <a:ext cx="3612000" cy="2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75" tIns="33875" rIns="33875" bIns="3387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b="0" i="0" u="none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Einstein Telescope </a:t>
            </a:r>
            <a:endParaRPr sz="900">
              <a:solidFill>
                <a:srgbClr val="0000CC"/>
              </a:solidFill>
            </a:endParaRPr>
          </a:p>
        </p:txBody>
      </p:sp>
      <p:sp>
        <p:nvSpPr>
          <p:cNvPr id="259" name="Google Shape;259;g2d5045f70c9_0_196">
            <a:extLst>
              <a:ext uri="{FF2B5EF4-FFF2-40B4-BE49-F238E27FC236}">
                <a16:creationId xmlns:a16="http://schemas.microsoft.com/office/drawing/2014/main" id="{1BFB9035-0951-D523-B90D-384627803B4F}"/>
              </a:ext>
            </a:extLst>
          </p:cNvPr>
          <p:cNvSpPr txBox="1"/>
          <p:nvPr/>
        </p:nvSpPr>
        <p:spPr>
          <a:xfrm>
            <a:off x="8465400" y="267229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XV ET Symposium | Bologna (26-30 May 2025)</a:t>
            </a:r>
          </a:p>
        </p:txBody>
      </p:sp>
      <p:sp>
        <p:nvSpPr>
          <p:cNvPr id="13" name="Google Shape;259;g2d5045f70c9_0_196">
            <a:extLst>
              <a:ext uri="{FF2B5EF4-FFF2-40B4-BE49-F238E27FC236}">
                <a16:creationId xmlns:a16="http://schemas.microsoft.com/office/drawing/2014/main" id="{5F0F284A-979B-EA7E-3966-5D8CEEEAAC45}"/>
              </a:ext>
            </a:extLst>
          </p:cNvPr>
          <p:cNvSpPr txBox="1"/>
          <p:nvPr/>
        </p:nvSpPr>
        <p:spPr>
          <a:xfrm>
            <a:off x="304800" y="6235373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Ghada Mahmoud</a:t>
            </a:r>
          </a:p>
        </p:txBody>
      </p:sp>
      <p:cxnSp>
        <p:nvCxnSpPr>
          <p:cNvPr id="14" name="Google Shape;250;g2d5045f70c9_0_196">
            <a:extLst>
              <a:ext uri="{FF2B5EF4-FFF2-40B4-BE49-F238E27FC236}">
                <a16:creationId xmlns:a16="http://schemas.microsoft.com/office/drawing/2014/main" id="{38DA7319-9213-96A2-AEB3-25E36B627C8B}"/>
              </a:ext>
            </a:extLst>
          </p:cNvPr>
          <p:cNvCxnSpPr/>
          <p:nvPr/>
        </p:nvCxnSpPr>
        <p:spPr>
          <a:xfrm>
            <a:off x="345693" y="10846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2FE8CF47-56AC-3E81-650A-E679139AB4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635" y="3249923"/>
            <a:ext cx="1207578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CA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CA" alt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Google Shape;257;g2d5045f70c9_0_196">
            <a:extLst>
              <a:ext uri="{FF2B5EF4-FFF2-40B4-BE49-F238E27FC236}">
                <a16:creationId xmlns:a16="http://schemas.microsoft.com/office/drawing/2014/main" id="{8782E7F0-C801-FB44-ABE5-4AF50562942D}"/>
              </a:ext>
            </a:extLst>
          </p:cNvPr>
          <p:cNvSpPr txBox="1"/>
          <p:nvPr/>
        </p:nvSpPr>
        <p:spPr>
          <a:xfrm>
            <a:off x="4837557" y="602315"/>
            <a:ext cx="2185813" cy="430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20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Outlook</a:t>
            </a:r>
            <a:endParaRPr lang="en-US" sz="2000" dirty="0">
              <a:solidFill>
                <a:srgbClr val="0000CC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8945E5-78FA-A2A1-B928-9DA908CBF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26B9A76-82EE-582D-67AD-10B609FB130C}"/>
              </a:ext>
            </a:extLst>
          </p:cNvPr>
          <p:cNvSpPr txBox="1"/>
          <p:nvPr/>
        </p:nvSpPr>
        <p:spPr>
          <a:xfrm>
            <a:off x="862285" y="1851599"/>
            <a:ext cx="101363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0070C0"/>
                </a:solidFill>
              </a:rPr>
              <a:t>The ETO PO Risk </a:t>
            </a:r>
            <a:r>
              <a:rPr lang="it-IT" b="1" dirty="0" err="1">
                <a:solidFill>
                  <a:srgbClr val="0070C0"/>
                </a:solidFill>
              </a:rPr>
              <a:t>Campaign</a:t>
            </a:r>
            <a:r>
              <a:rPr lang="it-IT" b="1" dirty="0">
                <a:solidFill>
                  <a:srgbClr val="0070C0"/>
                </a:solidFill>
              </a:rPr>
              <a:t> </a:t>
            </a:r>
            <a:r>
              <a:rPr lang="it-IT" b="1" dirty="0" err="1">
                <a:solidFill>
                  <a:srgbClr val="0070C0"/>
                </a:solidFill>
              </a:rPr>
              <a:t>will</a:t>
            </a:r>
            <a:r>
              <a:rPr lang="it-IT" b="1" dirty="0">
                <a:solidFill>
                  <a:srgbClr val="0070C0"/>
                </a:solidFill>
              </a:rPr>
              <a:t> be </a:t>
            </a:r>
            <a:r>
              <a:rPr lang="it-IT" b="1" dirty="0" err="1">
                <a:solidFill>
                  <a:srgbClr val="0070C0"/>
                </a:solidFill>
              </a:rPr>
              <a:t>continued</a:t>
            </a:r>
            <a:r>
              <a:rPr lang="it-IT" b="1" dirty="0">
                <a:solidFill>
                  <a:srgbClr val="0070C0"/>
                </a:solidFill>
              </a:rPr>
              <a:t>, </a:t>
            </a:r>
            <a:r>
              <a:rPr lang="it-IT" b="1" dirty="0" err="1">
                <a:solidFill>
                  <a:srgbClr val="0070C0"/>
                </a:solidFill>
              </a:rPr>
              <a:t>involving</a:t>
            </a:r>
            <a:r>
              <a:rPr lang="it-IT" b="1" dirty="0">
                <a:solidFill>
                  <a:srgbClr val="0070C0"/>
                </a:solidFill>
              </a:rPr>
              <a:t> </a:t>
            </a:r>
            <a:r>
              <a:rPr lang="it-IT" b="1" dirty="0" err="1">
                <a:solidFill>
                  <a:srgbClr val="0070C0"/>
                </a:solidFill>
              </a:rPr>
              <a:t>different</a:t>
            </a:r>
            <a:r>
              <a:rPr lang="it-IT" b="1" dirty="0">
                <a:solidFill>
                  <a:srgbClr val="0070C0"/>
                </a:solidFill>
              </a:rPr>
              <a:t> </a:t>
            </a:r>
            <a:r>
              <a:rPr lang="it-IT" b="1" dirty="0" err="1">
                <a:solidFill>
                  <a:srgbClr val="0070C0"/>
                </a:solidFill>
              </a:rPr>
              <a:t>identified</a:t>
            </a:r>
            <a:r>
              <a:rPr lang="it-IT" b="1" dirty="0">
                <a:solidFill>
                  <a:srgbClr val="0070C0"/>
                </a:solidFill>
              </a:rPr>
              <a:t> and </a:t>
            </a:r>
            <a:r>
              <a:rPr lang="it-IT" b="1" dirty="0" err="1">
                <a:solidFill>
                  <a:srgbClr val="0070C0"/>
                </a:solidFill>
              </a:rPr>
              <a:t>selected</a:t>
            </a:r>
            <a:r>
              <a:rPr lang="it-IT" b="1" dirty="0">
                <a:solidFill>
                  <a:srgbClr val="0070C0"/>
                </a:solidFill>
              </a:rPr>
              <a:t> stakeholders</a:t>
            </a:r>
          </a:p>
          <a:p>
            <a:endParaRPr lang="it-IT" b="1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0070C0"/>
                </a:solidFill>
              </a:rPr>
              <a:t>DSM and TRL </a:t>
            </a:r>
            <a:r>
              <a:rPr lang="it-IT" b="1" dirty="0" err="1">
                <a:solidFill>
                  <a:srgbClr val="0070C0"/>
                </a:solidFill>
              </a:rPr>
              <a:t>analysis</a:t>
            </a:r>
            <a:r>
              <a:rPr lang="it-IT" b="1" dirty="0">
                <a:solidFill>
                  <a:srgbClr val="0070C0"/>
                </a:solidFill>
              </a:rPr>
              <a:t> </a:t>
            </a:r>
            <a:r>
              <a:rPr lang="it-IT" b="1" dirty="0" err="1">
                <a:solidFill>
                  <a:srgbClr val="0070C0"/>
                </a:solidFill>
              </a:rPr>
              <a:t>will</a:t>
            </a:r>
            <a:r>
              <a:rPr lang="it-IT" b="1" dirty="0">
                <a:solidFill>
                  <a:srgbClr val="0070C0"/>
                </a:solidFill>
              </a:rPr>
              <a:t> be </a:t>
            </a:r>
            <a:r>
              <a:rPr lang="it-IT" b="1" dirty="0" err="1">
                <a:solidFill>
                  <a:srgbClr val="0070C0"/>
                </a:solidFill>
              </a:rPr>
              <a:t>expanded</a:t>
            </a:r>
            <a:r>
              <a:rPr lang="it-IT" b="1" dirty="0">
                <a:solidFill>
                  <a:srgbClr val="0070C0"/>
                </a:solidFill>
              </a:rPr>
              <a:t> out of the </a:t>
            </a:r>
            <a:r>
              <a:rPr lang="it-IT" b="1" dirty="0" err="1">
                <a:solidFill>
                  <a:srgbClr val="0070C0"/>
                </a:solidFill>
              </a:rPr>
              <a:t>TaskForce</a:t>
            </a:r>
            <a:r>
              <a:rPr lang="it-IT" b="1" dirty="0">
                <a:solidFill>
                  <a:srgbClr val="0070C0"/>
                </a:solidFill>
              </a:rPr>
              <a:t> </a:t>
            </a:r>
            <a:r>
              <a:rPr lang="it-IT" b="1" dirty="0" err="1">
                <a:solidFill>
                  <a:srgbClr val="0070C0"/>
                </a:solidFill>
              </a:rPr>
              <a:t>context</a:t>
            </a:r>
            <a:endParaRPr lang="it-IT" b="1" dirty="0">
              <a:solidFill>
                <a:srgbClr val="0070C0"/>
              </a:solidFill>
            </a:endParaRPr>
          </a:p>
          <a:p>
            <a:endParaRPr lang="it-IT" b="1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0070C0"/>
                </a:solidFill>
              </a:rPr>
              <a:t>For </a:t>
            </a:r>
            <a:r>
              <a:rPr lang="it-IT" b="1" dirty="0" err="1">
                <a:solidFill>
                  <a:srgbClr val="0070C0"/>
                </a:solidFill>
              </a:rPr>
              <a:t>professional</a:t>
            </a:r>
            <a:r>
              <a:rPr lang="it-IT" b="1" dirty="0">
                <a:solidFill>
                  <a:srgbClr val="0070C0"/>
                </a:solidFill>
              </a:rPr>
              <a:t> risk management and risk </a:t>
            </a:r>
            <a:r>
              <a:rPr lang="it-IT" b="1" dirty="0" err="1">
                <a:solidFill>
                  <a:srgbClr val="0070C0"/>
                </a:solidFill>
              </a:rPr>
              <a:t>traceability</a:t>
            </a:r>
            <a:r>
              <a:rPr lang="it-IT" b="1" dirty="0">
                <a:solidFill>
                  <a:srgbClr val="0070C0"/>
                </a:solidFill>
              </a:rPr>
              <a:t> the risk data </a:t>
            </a:r>
            <a:r>
              <a:rPr lang="it-IT" b="1" dirty="0" err="1">
                <a:solidFill>
                  <a:srgbClr val="0070C0"/>
                </a:solidFill>
              </a:rPr>
              <a:t>will</a:t>
            </a:r>
            <a:r>
              <a:rPr lang="it-IT" b="1" dirty="0">
                <a:solidFill>
                  <a:srgbClr val="0070C0"/>
                </a:solidFill>
              </a:rPr>
              <a:t> be </a:t>
            </a:r>
            <a:r>
              <a:rPr lang="it-IT" b="1" dirty="0" err="1">
                <a:solidFill>
                  <a:srgbClr val="0070C0"/>
                </a:solidFill>
              </a:rPr>
              <a:t>inserted</a:t>
            </a:r>
            <a:r>
              <a:rPr lang="it-IT" b="1" dirty="0">
                <a:solidFill>
                  <a:srgbClr val="0070C0"/>
                </a:solidFill>
              </a:rPr>
              <a:t> in JAMA and 3DX in </a:t>
            </a:r>
            <a:r>
              <a:rPr lang="it-IT" b="1" dirty="0" err="1">
                <a:solidFill>
                  <a:srgbClr val="0070C0"/>
                </a:solidFill>
              </a:rPr>
              <a:t>collaboration</a:t>
            </a:r>
            <a:r>
              <a:rPr lang="it-IT" b="1" dirty="0">
                <a:solidFill>
                  <a:srgbClr val="0070C0"/>
                </a:solidFill>
              </a:rPr>
              <a:t> with Aachen University</a:t>
            </a:r>
          </a:p>
          <a:p>
            <a:endParaRPr lang="en-CA" b="1" dirty="0">
              <a:solidFill>
                <a:srgbClr val="0070C0"/>
              </a:solidFill>
            </a:endParaRPr>
          </a:p>
          <a:p>
            <a:endParaRPr lang="en-C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2A1E97F-9139-207E-6A31-41B20A029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2300" y="6144925"/>
            <a:ext cx="2743200" cy="365125"/>
          </a:xfrm>
        </p:spPr>
        <p:txBody>
          <a:bodyPr/>
          <a:lstStyle/>
          <a:p>
            <a:fld id="{8BF55632-4598-49F7-9B0C-28EC9759C051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2170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>
            <a:extLst>
              <a:ext uri="{FF2B5EF4-FFF2-40B4-BE49-F238E27FC236}">
                <a16:creationId xmlns:a16="http://schemas.microsoft.com/office/drawing/2014/main" id="{777A335D-9684-4092-BC16-44C66AC619C0}"/>
              </a:ext>
            </a:extLst>
          </p:cNvPr>
          <p:cNvSpPr>
            <a:spLocks/>
          </p:cNvSpPr>
          <p:nvPr/>
        </p:nvSpPr>
        <p:spPr bwMode="auto">
          <a:xfrm>
            <a:off x="-123032" y="-92869"/>
            <a:ext cx="12813507" cy="7179469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algn="ctr" eaLnBrk="1"/>
            <a:endParaRPr lang="it-IT" altLang="it-IT" sz="1600" b="0">
              <a:solidFill>
                <a:srgbClr val="FFFFFF"/>
              </a:solidFill>
              <a:latin typeface="Helvetica Neue Medium" charset="0"/>
              <a:ea typeface="Helvetica Neue Medium" charset="0"/>
              <a:cs typeface="Helvetica Neue Medium" charset="0"/>
              <a:sym typeface="Helvetica Neue Medium" charset="0"/>
            </a:endParaRPr>
          </a:p>
        </p:txBody>
      </p:sp>
      <p:pic>
        <p:nvPicPr>
          <p:cNvPr id="26626" name="Picture 2" descr="Voxel Burst.jpg">
            <a:extLst>
              <a:ext uri="{FF2B5EF4-FFF2-40B4-BE49-F238E27FC236}">
                <a16:creationId xmlns:a16="http://schemas.microsoft.com/office/drawing/2014/main" id="{0B275FE8-0111-472F-A78E-75DE8F9713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34" y="471777"/>
            <a:ext cx="12055326" cy="4856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27" name="Text Box 3">
            <a:extLst>
              <a:ext uri="{FF2B5EF4-FFF2-40B4-BE49-F238E27FC236}">
                <a16:creationId xmlns:a16="http://schemas.microsoft.com/office/drawing/2014/main" id="{DE8A1243-7200-4CD3-838E-88B76066F489}"/>
              </a:ext>
            </a:extLst>
          </p:cNvPr>
          <p:cNvSpPr txBox="1">
            <a:spLocks/>
          </p:cNvSpPr>
          <p:nvPr/>
        </p:nvSpPr>
        <p:spPr bwMode="auto">
          <a:xfrm>
            <a:off x="4517087" y="5643967"/>
            <a:ext cx="7410595" cy="808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25400" tIns="25400" rIns="25400" bIns="25400">
            <a:spAutoFit/>
          </a:bodyPr>
          <a:lstStyle>
            <a:lvl1pPr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742950" indent="-28575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1143000" indent="-22860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600200" indent="-22860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2057400" indent="-22860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5146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9718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4290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8862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eaLnBrk="1">
              <a:lnSpc>
                <a:spcPct val="80000"/>
              </a:lnSpc>
            </a:pPr>
            <a:r>
              <a:rPr lang="en-BZ" altLang="it-IT" sz="6000" b="0" dirty="0">
                <a:solidFill>
                  <a:srgbClr val="FFFFFF"/>
                </a:solidFill>
                <a:latin typeface="Schibsted Grotesk Regular Regul" charset="0"/>
                <a:ea typeface="Schibsted Grotesk Regular Regul" charset="0"/>
                <a:cs typeface="Schibsted Grotesk Regular Regul" charset="0"/>
                <a:sym typeface="Schibsted Grotesk Regular Regul" charset="0"/>
              </a:rPr>
              <a:t>Thank you !</a:t>
            </a:r>
          </a:p>
        </p:txBody>
      </p:sp>
      <p:pic>
        <p:nvPicPr>
          <p:cNvPr id="26628" name="Picture 4" descr="08_ET_horizontal_RGB.pdf">
            <a:extLst>
              <a:ext uri="{FF2B5EF4-FFF2-40B4-BE49-F238E27FC236}">
                <a16:creationId xmlns:a16="http://schemas.microsoft.com/office/drawing/2014/main" id="{1EB11F87-015C-4A99-A28F-118A9F0A28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18" y="5636494"/>
            <a:ext cx="2836069" cy="801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29" name="Text Box 5">
            <a:extLst>
              <a:ext uri="{FF2B5EF4-FFF2-40B4-BE49-F238E27FC236}">
                <a16:creationId xmlns:a16="http://schemas.microsoft.com/office/drawing/2014/main" id="{6D17CFAD-C2EF-40C8-A8E2-A32E94F1A688}"/>
              </a:ext>
            </a:extLst>
          </p:cNvPr>
          <p:cNvSpPr txBox="1">
            <a:spLocks/>
          </p:cNvSpPr>
          <p:nvPr/>
        </p:nvSpPr>
        <p:spPr bwMode="auto">
          <a:xfrm>
            <a:off x="233363" y="191294"/>
            <a:ext cx="2709069" cy="158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>
            <a:spAutoFit/>
          </a:bodyPr>
          <a:lstStyle>
            <a:lvl1pPr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742950" indent="-28575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1143000" indent="-22860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600200" indent="-22860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2057400" indent="-22860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5146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9718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4290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8862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eaLnBrk="1">
              <a:lnSpc>
                <a:spcPct val="80000"/>
              </a:lnSpc>
            </a:pPr>
            <a:r>
              <a:rPr lang="it-IT" altLang="it-IT" sz="850" b="0">
                <a:solidFill>
                  <a:srgbClr val="FFFFFF"/>
                </a:solidFill>
                <a:latin typeface="Schibsted Grotesk Regular Regul" charset="0"/>
                <a:ea typeface="Schibsted Grotesk Regular Regul" charset="0"/>
                <a:cs typeface="Schibsted Grotesk Regular Regul" charset="0"/>
                <a:sym typeface="Schibsted Grotesk Regular Regul" charset="0"/>
              </a:rPr>
              <a:t>Einstein Telescope </a:t>
            </a:r>
          </a:p>
        </p:txBody>
      </p:sp>
      <p:sp>
        <p:nvSpPr>
          <p:cNvPr id="26630" name="Text Box 6">
            <a:extLst>
              <a:ext uri="{FF2B5EF4-FFF2-40B4-BE49-F238E27FC236}">
                <a16:creationId xmlns:a16="http://schemas.microsoft.com/office/drawing/2014/main" id="{51D2AC32-39C3-437B-940A-854D7B037074}"/>
              </a:ext>
            </a:extLst>
          </p:cNvPr>
          <p:cNvSpPr txBox="1">
            <a:spLocks/>
          </p:cNvSpPr>
          <p:nvPr/>
        </p:nvSpPr>
        <p:spPr bwMode="auto">
          <a:xfrm>
            <a:off x="9370219" y="203200"/>
            <a:ext cx="2557463" cy="140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3547" tIns="13547" rIns="13547" bIns="13547">
            <a:spAutoFit/>
          </a:bodyPr>
          <a:lstStyle>
            <a:lvl1pPr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742950" indent="-28575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1143000" indent="-22860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600200" indent="-22860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2057400" indent="-22860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5146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9718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4290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8862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algn="r" eaLnBrk="1">
              <a:lnSpc>
                <a:spcPct val="80000"/>
              </a:lnSpc>
            </a:pPr>
            <a:r>
              <a:rPr lang="it-IT" altLang="it-IT" sz="900" b="0" dirty="0">
                <a:solidFill>
                  <a:srgbClr val="FFFFFF"/>
                </a:solidFill>
                <a:latin typeface="Schibsted Grotesk Regular Regul" charset="0"/>
                <a:ea typeface="Schibsted Grotesk Regular Regul" charset="0"/>
                <a:cs typeface="Schibsted Grotesk Regular Regul" charset="0"/>
                <a:sym typeface="Schibsted Grotesk Regular Regul" charset="0"/>
              </a:rPr>
              <a:t>XV ET Symposium | Bologna (26-30 </a:t>
            </a:r>
            <a:r>
              <a:rPr lang="it-IT" altLang="it-IT" sz="900" b="0" dirty="0" err="1">
                <a:solidFill>
                  <a:srgbClr val="FFFFFF"/>
                </a:solidFill>
                <a:latin typeface="Schibsted Grotesk Regular Regul" charset="0"/>
                <a:ea typeface="Schibsted Grotesk Regular Regul" charset="0"/>
                <a:cs typeface="Schibsted Grotesk Regular Regul" charset="0"/>
                <a:sym typeface="Schibsted Grotesk Regular Regul" charset="0"/>
              </a:rPr>
              <a:t>May</a:t>
            </a:r>
            <a:r>
              <a:rPr lang="it-IT" altLang="it-IT" sz="900" b="0" dirty="0">
                <a:solidFill>
                  <a:srgbClr val="FFFFFF"/>
                </a:solidFill>
                <a:latin typeface="Schibsted Grotesk Regular Regul" charset="0"/>
                <a:ea typeface="Schibsted Grotesk Regular Regul" charset="0"/>
                <a:cs typeface="Schibsted Grotesk Regular Regul" charset="0"/>
                <a:sym typeface="Schibsted Grotesk Regular Regul" charset="0"/>
              </a:rPr>
              <a:t> 2025</a:t>
            </a:r>
            <a:endParaRPr lang="it-IT" altLang="it-IT" sz="850" b="0" dirty="0">
              <a:solidFill>
                <a:srgbClr val="FFFFFF"/>
              </a:solidFill>
              <a:latin typeface="Schibsted Grotesk Regular Regul" charset="0"/>
              <a:ea typeface="Schibsted Grotesk Regular Regul" charset="0"/>
              <a:cs typeface="Schibsted Grotesk Regular Regul" charset="0"/>
              <a:sym typeface="Schibsted Grotesk Regular Regul" charset="0"/>
            </a:endParaRPr>
          </a:p>
        </p:txBody>
      </p:sp>
      <p:sp>
        <p:nvSpPr>
          <p:cNvPr id="26631" name="Line 7">
            <a:extLst>
              <a:ext uri="{FF2B5EF4-FFF2-40B4-BE49-F238E27FC236}">
                <a16:creationId xmlns:a16="http://schemas.microsoft.com/office/drawing/2014/main" id="{BA916377-E738-4DFF-AE41-48FAA9A89023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405607"/>
            <a:ext cx="11685588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fr-FR" sz="900"/>
          </a:p>
        </p:txBody>
      </p:sp>
      <p:sp>
        <p:nvSpPr>
          <p:cNvPr id="26632" name="Line 8">
            <a:extLst>
              <a:ext uri="{FF2B5EF4-FFF2-40B4-BE49-F238E27FC236}">
                <a16:creationId xmlns:a16="http://schemas.microsoft.com/office/drawing/2014/main" id="{FD9E7480-EBCF-4264-923E-7F61AA41C3B9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169863"/>
            <a:ext cx="11685588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fr-FR" sz="900"/>
          </a:p>
        </p:txBody>
      </p:sp>
      <p:sp>
        <p:nvSpPr>
          <p:cNvPr id="26633" name="Line 9">
            <a:extLst>
              <a:ext uri="{FF2B5EF4-FFF2-40B4-BE49-F238E27FC236}">
                <a16:creationId xmlns:a16="http://schemas.microsoft.com/office/drawing/2014/main" id="{9FD05630-A25E-411A-B60E-D02989C376B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056" y="6696944"/>
            <a:ext cx="11685588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fr-FR" sz="900"/>
          </a:p>
        </p:txBody>
      </p:sp>
      <p:sp>
        <p:nvSpPr>
          <p:cNvPr id="26634" name="Line 10">
            <a:extLst>
              <a:ext uri="{FF2B5EF4-FFF2-40B4-BE49-F238E27FC236}">
                <a16:creationId xmlns:a16="http://schemas.microsoft.com/office/drawing/2014/main" id="{6D78DF1B-6CE4-4B93-97CB-9C3D2103E9C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9904" y="5350486"/>
            <a:ext cx="11685588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fr-FR" sz="900"/>
          </a:p>
        </p:txBody>
      </p:sp>
      <p:sp>
        <p:nvSpPr>
          <p:cNvPr id="26635" name="Text Box 11">
            <a:extLst>
              <a:ext uri="{FF2B5EF4-FFF2-40B4-BE49-F238E27FC236}">
                <a16:creationId xmlns:a16="http://schemas.microsoft.com/office/drawing/2014/main" id="{48AD2E11-7C61-40DD-8111-54CDE353FB68}"/>
              </a:ext>
            </a:extLst>
          </p:cNvPr>
          <p:cNvSpPr txBox="1">
            <a:spLocks/>
          </p:cNvSpPr>
          <p:nvPr/>
        </p:nvSpPr>
        <p:spPr bwMode="auto">
          <a:xfrm>
            <a:off x="3905547" y="5109907"/>
            <a:ext cx="3671326" cy="240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25400" tIns="25400" rIns="25400" bIns="25400">
            <a:spAutoFit/>
          </a:bodyPr>
          <a:lstStyle>
            <a:lvl1pPr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742950" indent="-28575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1143000" indent="-22860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600200" indent="-22860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2057400" indent="-228600" defTabSz="3238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5146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9718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4290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886200" indent="-228600" defTabSz="32385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eaLnBrk="1">
              <a:lnSpc>
                <a:spcPct val="80000"/>
              </a:lnSpc>
            </a:pPr>
            <a:r>
              <a:rPr lang="it-IT" altLang="it-IT" sz="1500" b="0" dirty="0">
                <a:solidFill>
                  <a:srgbClr val="FFFFFF"/>
                </a:solidFill>
                <a:latin typeface="Schibsted Grotesk Regular Regul" charset="0"/>
                <a:ea typeface="Schibsted Grotesk Regular Regul" charset="0"/>
                <a:cs typeface="Schibsted Grotesk Regular Regul" charset="0"/>
                <a:sym typeface="Schibsted Grotesk Regular Regul" charset="0"/>
              </a:rPr>
              <a:t>XV ET Symposium | Bologna (26-30 </a:t>
            </a:r>
            <a:r>
              <a:rPr lang="it-IT" altLang="it-IT" sz="1500" b="0" dirty="0" err="1">
                <a:solidFill>
                  <a:srgbClr val="FFFFFF"/>
                </a:solidFill>
                <a:latin typeface="Schibsted Grotesk Regular Regul" charset="0"/>
                <a:ea typeface="Schibsted Grotesk Regular Regul" charset="0"/>
                <a:cs typeface="Schibsted Grotesk Regular Regul" charset="0"/>
                <a:sym typeface="Schibsted Grotesk Regular Regul" charset="0"/>
              </a:rPr>
              <a:t>May</a:t>
            </a:r>
            <a:r>
              <a:rPr lang="it-IT" altLang="it-IT" sz="1500" b="0" dirty="0">
                <a:solidFill>
                  <a:srgbClr val="FFFFFF"/>
                </a:solidFill>
                <a:latin typeface="Schibsted Grotesk Regular Regul" charset="0"/>
                <a:ea typeface="Schibsted Grotesk Regular Regul" charset="0"/>
                <a:cs typeface="Schibsted Grotesk Regular Regul" charset="0"/>
                <a:sym typeface="Schibsted Grotesk Regular Regul" charset="0"/>
              </a:rPr>
              <a:t> 2025)</a:t>
            </a:r>
          </a:p>
        </p:txBody>
      </p:sp>
      <p:sp>
        <p:nvSpPr>
          <p:cNvPr id="26636" name="Line 12">
            <a:extLst>
              <a:ext uri="{FF2B5EF4-FFF2-40B4-BE49-F238E27FC236}">
                <a16:creationId xmlns:a16="http://schemas.microsoft.com/office/drawing/2014/main" id="{D601FFB2-689C-408C-863F-7BE99E086139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056" y="5045944"/>
            <a:ext cx="11685588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fr-FR" sz="90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020DB2-A253-C507-835E-83683314D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55632-4598-49F7-9B0C-28EC9759C051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8570439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9" name="Google Shape;249;g2d5045f70c9_0_196"/>
          <p:cNvCxnSpPr/>
          <p:nvPr/>
        </p:nvCxnSpPr>
        <p:spPr>
          <a:xfrm>
            <a:off x="304800" y="5408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0" name="Google Shape;250;g2d5045f70c9_0_196"/>
          <p:cNvCxnSpPr/>
          <p:nvPr/>
        </p:nvCxnSpPr>
        <p:spPr>
          <a:xfrm>
            <a:off x="304800" y="226483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51" name="Google Shape;251;g2d5045f70c9_0_196"/>
          <p:cNvSpPr txBox="1"/>
          <p:nvPr/>
        </p:nvSpPr>
        <p:spPr>
          <a:xfrm>
            <a:off x="3209833" y="861400"/>
            <a:ext cx="434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2" name="Google Shape;252;g2d5045f70c9_0_196"/>
          <p:cNvCxnSpPr/>
          <p:nvPr/>
        </p:nvCxnSpPr>
        <p:spPr>
          <a:xfrm>
            <a:off x="304800" y="6544008"/>
            <a:ext cx="11570700" cy="165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3" name="Google Shape;253;g2d5045f70c9_0_196"/>
          <p:cNvCxnSpPr/>
          <p:nvPr/>
        </p:nvCxnSpPr>
        <p:spPr>
          <a:xfrm>
            <a:off x="322800" y="6069736"/>
            <a:ext cx="11570700" cy="309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254" name="Google Shape;254;g2d5045f70c9_0_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6115922"/>
            <a:ext cx="1750482" cy="32651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2d5045f70c9_0_196"/>
          <p:cNvSpPr txBox="1"/>
          <p:nvPr/>
        </p:nvSpPr>
        <p:spPr>
          <a:xfrm>
            <a:off x="311150" y="305858"/>
            <a:ext cx="3612000" cy="2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75" tIns="33875" rIns="33875" bIns="3387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b="0" i="0" u="none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Einstein Telescope </a:t>
            </a:r>
            <a:endParaRPr sz="900">
              <a:solidFill>
                <a:srgbClr val="0000CC"/>
              </a:solidFill>
            </a:endParaRPr>
          </a:p>
        </p:txBody>
      </p:sp>
      <p:sp>
        <p:nvSpPr>
          <p:cNvPr id="259" name="Google Shape;259;g2d5045f70c9_0_196"/>
          <p:cNvSpPr txBox="1"/>
          <p:nvPr/>
        </p:nvSpPr>
        <p:spPr>
          <a:xfrm>
            <a:off x="8465400" y="267229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XV ET Symposium | Bologna (26-30 May 2025)</a:t>
            </a:r>
          </a:p>
        </p:txBody>
      </p:sp>
      <p:sp>
        <p:nvSpPr>
          <p:cNvPr id="13" name="Google Shape;259;g2d5045f70c9_0_196">
            <a:extLst>
              <a:ext uri="{FF2B5EF4-FFF2-40B4-BE49-F238E27FC236}">
                <a16:creationId xmlns:a16="http://schemas.microsoft.com/office/drawing/2014/main" id="{CCC522FC-B4CC-45E5-A462-874A869008FB}"/>
              </a:ext>
            </a:extLst>
          </p:cNvPr>
          <p:cNvSpPr txBox="1"/>
          <p:nvPr/>
        </p:nvSpPr>
        <p:spPr>
          <a:xfrm>
            <a:off x="304800" y="6231250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Ghada Mahmoud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623C56-9732-4A19-9E0A-D94457A63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635" y="3249923"/>
            <a:ext cx="1207578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CA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CA" alt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F8534E-E507-48F9-82A0-F5FF4F0C6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Google Shape;251;g2d5045f70c9_0_196">
            <a:extLst>
              <a:ext uri="{FF2B5EF4-FFF2-40B4-BE49-F238E27FC236}">
                <a16:creationId xmlns:a16="http://schemas.microsoft.com/office/drawing/2014/main" id="{8CC45151-631E-40DF-BDB1-4FF190057075}"/>
              </a:ext>
            </a:extLst>
          </p:cNvPr>
          <p:cNvSpPr txBox="1"/>
          <p:nvPr/>
        </p:nvSpPr>
        <p:spPr>
          <a:xfrm>
            <a:off x="3209833" y="861400"/>
            <a:ext cx="434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251;g2d5045f70c9_0_196">
            <a:extLst>
              <a:ext uri="{FF2B5EF4-FFF2-40B4-BE49-F238E27FC236}">
                <a16:creationId xmlns:a16="http://schemas.microsoft.com/office/drawing/2014/main" id="{F5693491-FB2E-46A2-9D22-6D4F7337EBF6}"/>
              </a:ext>
            </a:extLst>
          </p:cNvPr>
          <p:cNvSpPr txBox="1"/>
          <p:nvPr/>
        </p:nvSpPr>
        <p:spPr>
          <a:xfrm>
            <a:off x="3209833" y="861400"/>
            <a:ext cx="434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09A0DD6-FFE4-4D2B-8089-405844B90223}"/>
              </a:ext>
            </a:extLst>
          </p:cNvPr>
          <p:cNvSpPr txBox="1"/>
          <p:nvPr/>
        </p:nvSpPr>
        <p:spPr>
          <a:xfrm>
            <a:off x="7337079" y="899934"/>
            <a:ext cx="4018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2025 Triangle </a:t>
            </a:r>
            <a:r>
              <a:rPr lang="fr-FR" b="1" dirty="0" err="1">
                <a:solidFill>
                  <a:srgbClr val="0070C0"/>
                </a:solidFill>
              </a:rPr>
              <a:t>Geometry</a:t>
            </a:r>
            <a:r>
              <a:rPr lang="fr-FR" b="1" dirty="0">
                <a:solidFill>
                  <a:srgbClr val="0070C0"/>
                </a:solidFill>
              </a:rPr>
              <a:t> - Configuration 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C123931-2B15-4D12-AC99-EDBC64FD7BEB}"/>
              </a:ext>
            </a:extLst>
          </p:cNvPr>
          <p:cNvSpPr txBox="1"/>
          <p:nvPr/>
        </p:nvSpPr>
        <p:spPr>
          <a:xfrm>
            <a:off x="1180041" y="855117"/>
            <a:ext cx="4018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2024 Triangle  </a:t>
            </a:r>
            <a:r>
              <a:rPr lang="fr-FR" b="1" dirty="0" err="1">
                <a:solidFill>
                  <a:srgbClr val="0070C0"/>
                </a:solidFill>
              </a:rPr>
              <a:t>Geometry</a:t>
            </a:r>
            <a:r>
              <a:rPr lang="fr-FR" b="1" dirty="0">
                <a:solidFill>
                  <a:srgbClr val="0070C0"/>
                </a:solidFill>
              </a:rPr>
              <a:t> - Configuration 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58094366-2CBB-43EE-89BE-D37CBE6AFF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607" y="1628399"/>
            <a:ext cx="5195784" cy="3937512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856F3E0-149E-40A5-881B-95C23261DC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8812" y="1628399"/>
            <a:ext cx="5376676" cy="396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0084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9" name="Google Shape;249;g2d5045f70c9_0_196"/>
          <p:cNvCxnSpPr/>
          <p:nvPr/>
        </p:nvCxnSpPr>
        <p:spPr>
          <a:xfrm>
            <a:off x="304800" y="5408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0" name="Google Shape;250;g2d5045f70c9_0_196"/>
          <p:cNvCxnSpPr/>
          <p:nvPr/>
        </p:nvCxnSpPr>
        <p:spPr>
          <a:xfrm>
            <a:off x="304800" y="226483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51" name="Google Shape;251;g2d5045f70c9_0_196"/>
          <p:cNvSpPr txBox="1"/>
          <p:nvPr/>
        </p:nvSpPr>
        <p:spPr>
          <a:xfrm>
            <a:off x="3209833" y="861400"/>
            <a:ext cx="434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2" name="Google Shape;252;g2d5045f70c9_0_196"/>
          <p:cNvCxnSpPr/>
          <p:nvPr/>
        </p:nvCxnSpPr>
        <p:spPr>
          <a:xfrm>
            <a:off x="304800" y="6544008"/>
            <a:ext cx="11570700" cy="165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3" name="Google Shape;253;g2d5045f70c9_0_196"/>
          <p:cNvCxnSpPr/>
          <p:nvPr/>
        </p:nvCxnSpPr>
        <p:spPr>
          <a:xfrm>
            <a:off x="304800" y="5998967"/>
            <a:ext cx="11570700" cy="309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254" name="Google Shape;254;g2d5045f70c9_0_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6115922"/>
            <a:ext cx="1750482" cy="32651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2d5045f70c9_0_196"/>
          <p:cNvSpPr txBox="1"/>
          <p:nvPr/>
        </p:nvSpPr>
        <p:spPr>
          <a:xfrm>
            <a:off x="311150" y="305858"/>
            <a:ext cx="3612000" cy="2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75" tIns="33875" rIns="33875" bIns="3387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b="0" i="0" u="none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Einstein Telescope </a:t>
            </a:r>
            <a:endParaRPr sz="900">
              <a:solidFill>
                <a:srgbClr val="0000CC"/>
              </a:solidFill>
            </a:endParaRPr>
          </a:p>
        </p:txBody>
      </p:sp>
      <p:sp>
        <p:nvSpPr>
          <p:cNvPr id="10" name="Google Shape;257;g2d5045f70c9_0_196">
            <a:extLst>
              <a:ext uri="{FF2B5EF4-FFF2-40B4-BE49-F238E27FC236}">
                <a16:creationId xmlns:a16="http://schemas.microsoft.com/office/drawing/2014/main" id="{9B5B8375-3FCF-4A3B-B7FE-A59AD37FC52D}"/>
              </a:ext>
            </a:extLst>
          </p:cNvPr>
          <p:cNvSpPr txBox="1"/>
          <p:nvPr/>
        </p:nvSpPr>
        <p:spPr>
          <a:xfrm>
            <a:off x="264635" y="509858"/>
            <a:ext cx="11750817" cy="369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16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Reduced footprint of CAT1 Benches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94D0CF2-963C-4032-9DC6-A2A6F724D887}"/>
              </a:ext>
            </a:extLst>
          </p:cNvPr>
          <p:cNvSpPr txBox="1"/>
          <p:nvPr/>
        </p:nvSpPr>
        <p:spPr>
          <a:xfrm>
            <a:off x="501063" y="1005112"/>
            <a:ext cx="908948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Risk Description:</a:t>
            </a:r>
          </a:p>
          <a:p>
            <a:r>
              <a:rPr lang="en-US" sz="1200" dirty="0"/>
              <a:t>The optical Layout ( Flexibility of choice ) is limited by the super-attenuators capacities / Design no mature</a:t>
            </a:r>
          </a:p>
          <a:p>
            <a:endParaRPr lang="en-US" sz="1200" b="1" dirty="0">
              <a:solidFill>
                <a:srgbClr val="FF0000"/>
              </a:solidFill>
            </a:endParaRPr>
          </a:p>
          <a:p>
            <a:r>
              <a:rPr lang="en-US" sz="1200" b="1" dirty="0">
                <a:solidFill>
                  <a:srgbClr val="FF0000"/>
                </a:solidFill>
              </a:rPr>
              <a:t>Cause:</a:t>
            </a:r>
          </a:p>
          <a:p>
            <a:r>
              <a:rPr lang="en-US" sz="1200" dirty="0"/>
              <a:t>Unable to locate sub-modular suspended optics within a single interferometer node.</a:t>
            </a:r>
          </a:p>
          <a:p>
            <a:endParaRPr lang="en-US" sz="1200" dirty="0"/>
          </a:p>
          <a:p>
            <a:r>
              <a:rPr lang="en-US" sz="1200" b="1" dirty="0">
                <a:solidFill>
                  <a:srgbClr val="FF0000"/>
                </a:solidFill>
              </a:rPr>
              <a:t>Impact:</a:t>
            </a:r>
          </a:p>
          <a:p>
            <a:endParaRPr lang="en-US" sz="1200" b="1" dirty="0"/>
          </a:p>
          <a:p>
            <a:r>
              <a:rPr lang="en-US" sz="1200" dirty="0"/>
              <a:t>Reduced flexibility for optical layout.</a:t>
            </a:r>
          </a:p>
          <a:p>
            <a:endParaRPr lang="en-US" sz="1200" b="1" dirty="0"/>
          </a:p>
          <a:p>
            <a:r>
              <a:rPr lang="en-US" sz="1200" b="1" dirty="0">
                <a:solidFill>
                  <a:srgbClr val="FF0000"/>
                </a:solidFill>
              </a:rPr>
              <a:t>Suggested Mitigation</a:t>
            </a:r>
          </a:p>
          <a:p>
            <a:r>
              <a:rPr lang="en-US" sz="1200" dirty="0"/>
              <a:t>Significant R&amp;D needed to understand IF it is possible to </a:t>
            </a:r>
            <a:r>
              <a:rPr lang="en-US" sz="1200" dirty="0" err="1"/>
              <a:t>colocate</a:t>
            </a:r>
            <a:r>
              <a:rPr lang="en-US" sz="1200" dirty="0"/>
              <a:t> sub-modularly suspended optics within a single node / May need to Redesign suspension or split the optics into two  groups with the </a:t>
            </a:r>
            <a:r>
              <a:rPr lang="en-US" sz="1200" dirty="0" err="1"/>
              <a:t>seperate</a:t>
            </a:r>
            <a:r>
              <a:rPr lang="en-US" sz="1200" dirty="0"/>
              <a:t> vacuum </a:t>
            </a:r>
          </a:p>
          <a:p>
            <a:endParaRPr lang="en-US" sz="1200" b="1" dirty="0"/>
          </a:p>
          <a:p>
            <a:endParaRPr lang="en-US" sz="1200" b="1" dirty="0"/>
          </a:p>
          <a:p>
            <a:endParaRPr lang="en-US" sz="1400" b="1" dirty="0"/>
          </a:p>
          <a:p>
            <a:endParaRPr lang="en-US" sz="1400" dirty="0"/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F4D4ABC4-3029-45C7-B699-BC347CA1F44A}"/>
              </a:ext>
            </a:extLst>
          </p:cNvPr>
          <p:cNvGraphicFramePr>
            <a:graphicFrameLocks noGrp="1"/>
          </p:cNvGraphicFramePr>
          <p:nvPr/>
        </p:nvGraphicFramePr>
        <p:xfrm>
          <a:off x="5167223" y="4033731"/>
          <a:ext cx="6848229" cy="176784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438356">
                  <a:extLst>
                    <a:ext uri="{9D8B030D-6E8A-4147-A177-3AD203B41FA5}">
                      <a16:colId xmlns:a16="http://schemas.microsoft.com/office/drawing/2014/main" val="1681768853"/>
                    </a:ext>
                  </a:extLst>
                </a:gridCol>
                <a:gridCol w="3409873">
                  <a:extLst>
                    <a:ext uri="{9D8B030D-6E8A-4147-A177-3AD203B41FA5}">
                      <a16:colId xmlns:a16="http://schemas.microsoft.com/office/drawing/2014/main" val="25316201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r-FR" sz="1000" b="1" dirty="0">
                          <a:solidFill>
                            <a:schemeClr val="bg1"/>
                          </a:solidFill>
                        </a:rPr>
                        <a:t>Factor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dirty="0">
                          <a:solidFill>
                            <a:schemeClr val="bg1"/>
                          </a:solidFill>
                        </a:rPr>
                        <a:t>Value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274225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r>
                        <a:rPr lang="fr-FR" sz="1000" b="1"/>
                        <a:t>Severity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 dirty="0"/>
                        <a:t>4/5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7209415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r>
                        <a:rPr lang="fr-FR" sz="1000" b="1" dirty="0" err="1"/>
                        <a:t>Likelihood</a:t>
                      </a:r>
                      <a:endParaRPr lang="fr-FR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/>
                        <a:t>5/5  (</a:t>
                      </a:r>
                      <a:r>
                        <a:rPr lang="en-US" sz="1000" b="1" dirty="0"/>
                        <a:t>Likelihood depends on the results of the R&amp;D needed to verify if we can </a:t>
                      </a:r>
                      <a:r>
                        <a:rPr lang="en-US" sz="1000" b="1" dirty="0" err="1"/>
                        <a:t>colocate</a:t>
                      </a:r>
                      <a:r>
                        <a:rPr lang="en-US" sz="1000" b="1" dirty="0"/>
                        <a:t> more optics on the suspended benches</a:t>
                      </a:r>
                      <a:r>
                        <a:rPr lang="fr-FR" sz="1000" b="1" dirty="0"/>
                        <a:t>) </a:t>
                      </a:r>
                      <a:endParaRPr lang="en-US" sz="1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1181547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r>
                        <a:rPr lang="fr-FR" sz="1000" b="1" dirty="0" err="1"/>
                        <a:t>Overall</a:t>
                      </a:r>
                      <a:r>
                        <a:rPr lang="fr-FR" sz="1000" b="1" dirty="0"/>
                        <a:t> Risk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/>
                        <a:t>High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6726258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endParaRPr lang="fr-FR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998959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endParaRPr lang="fr-FR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3846778"/>
                  </a:ext>
                </a:extLst>
              </a:tr>
            </a:tbl>
          </a:graphicData>
        </a:graphic>
      </p:graphicFrame>
      <p:sp>
        <p:nvSpPr>
          <p:cNvPr id="13" name="Google Shape;259;g2d5045f70c9_0_196">
            <a:extLst>
              <a:ext uri="{FF2B5EF4-FFF2-40B4-BE49-F238E27FC236}">
                <a16:creationId xmlns:a16="http://schemas.microsoft.com/office/drawing/2014/main" id="{E542CC27-05EE-4833-AC97-286DCE1B4A7E}"/>
              </a:ext>
            </a:extLst>
          </p:cNvPr>
          <p:cNvSpPr txBox="1"/>
          <p:nvPr/>
        </p:nvSpPr>
        <p:spPr>
          <a:xfrm>
            <a:off x="8465400" y="267229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XV ET Symposium | Bologna (26-30 May 2025)</a:t>
            </a:r>
          </a:p>
        </p:txBody>
      </p:sp>
      <p:sp>
        <p:nvSpPr>
          <p:cNvPr id="14" name="Google Shape;259;g2d5045f70c9_0_196">
            <a:extLst>
              <a:ext uri="{FF2B5EF4-FFF2-40B4-BE49-F238E27FC236}">
                <a16:creationId xmlns:a16="http://schemas.microsoft.com/office/drawing/2014/main" id="{4CE69CDC-0636-42FF-A1E9-43B63EEFE062}"/>
              </a:ext>
            </a:extLst>
          </p:cNvPr>
          <p:cNvSpPr txBox="1"/>
          <p:nvPr/>
        </p:nvSpPr>
        <p:spPr>
          <a:xfrm>
            <a:off x="304800" y="6231250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Ghada Mahmoud</a:t>
            </a:r>
          </a:p>
        </p:txBody>
      </p:sp>
    </p:spTree>
    <p:extLst>
      <p:ext uri="{BB962C8B-B14F-4D97-AF65-F5344CB8AC3E}">
        <p14:creationId xmlns:p14="http://schemas.microsoft.com/office/powerpoint/2010/main" val="14016936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9" name="Google Shape;249;g2d5045f70c9_0_196"/>
          <p:cNvCxnSpPr/>
          <p:nvPr/>
        </p:nvCxnSpPr>
        <p:spPr>
          <a:xfrm>
            <a:off x="304800" y="5408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0" name="Google Shape;250;g2d5045f70c9_0_196"/>
          <p:cNvCxnSpPr/>
          <p:nvPr/>
        </p:nvCxnSpPr>
        <p:spPr>
          <a:xfrm>
            <a:off x="304800" y="226483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51" name="Google Shape;251;g2d5045f70c9_0_196"/>
          <p:cNvSpPr txBox="1"/>
          <p:nvPr/>
        </p:nvSpPr>
        <p:spPr>
          <a:xfrm>
            <a:off x="3209833" y="861400"/>
            <a:ext cx="434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2" name="Google Shape;252;g2d5045f70c9_0_196"/>
          <p:cNvCxnSpPr/>
          <p:nvPr/>
        </p:nvCxnSpPr>
        <p:spPr>
          <a:xfrm>
            <a:off x="304800" y="6544008"/>
            <a:ext cx="11570700" cy="165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3" name="Google Shape;253;g2d5045f70c9_0_196"/>
          <p:cNvCxnSpPr/>
          <p:nvPr/>
        </p:nvCxnSpPr>
        <p:spPr>
          <a:xfrm>
            <a:off x="304800" y="5998967"/>
            <a:ext cx="11570700" cy="309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254" name="Google Shape;254;g2d5045f70c9_0_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6115922"/>
            <a:ext cx="1750482" cy="32651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2d5045f70c9_0_196"/>
          <p:cNvSpPr txBox="1"/>
          <p:nvPr/>
        </p:nvSpPr>
        <p:spPr>
          <a:xfrm>
            <a:off x="311150" y="305858"/>
            <a:ext cx="3612000" cy="2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75" tIns="33875" rIns="33875" bIns="3387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b="0" i="0" u="none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Einstein Telescope </a:t>
            </a:r>
            <a:endParaRPr sz="900">
              <a:solidFill>
                <a:srgbClr val="0000CC"/>
              </a:solidFill>
            </a:endParaRPr>
          </a:p>
        </p:txBody>
      </p:sp>
      <p:sp>
        <p:nvSpPr>
          <p:cNvPr id="10" name="Google Shape;257;g2d5045f70c9_0_196">
            <a:extLst>
              <a:ext uri="{FF2B5EF4-FFF2-40B4-BE49-F238E27FC236}">
                <a16:creationId xmlns:a16="http://schemas.microsoft.com/office/drawing/2014/main" id="{9B5B8375-3FCF-4A3B-B7FE-A59AD37FC52D}"/>
              </a:ext>
            </a:extLst>
          </p:cNvPr>
          <p:cNvSpPr txBox="1"/>
          <p:nvPr/>
        </p:nvSpPr>
        <p:spPr>
          <a:xfrm>
            <a:off x="264635" y="509858"/>
            <a:ext cx="11750817" cy="615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16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Alternative options analysis</a:t>
            </a:r>
            <a:r>
              <a:rPr lang="en-US" sz="1600" b="1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: Bow-Tie IMC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endParaRPr lang="en-US" sz="1600" b="1" dirty="0">
              <a:solidFill>
                <a:srgbClr val="0000C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94D0CF2-963C-4032-9DC6-A2A6F724D887}"/>
              </a:ext>
            </a:extLst>
          </p:cNvPr>
          <p:cNvSpPr txBox="1"/>
          <p:nvPr/>
        </p:nvSpPr>
        <p:spPr>
          <a:xfrm>
            <a:off x="451952" y="1169371"/>
            <a:ext cx="971948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Risk Description (design not mature):</a:t>
            </a:r>
          </a:p>
          <a:p>
            <a:r>
              <a:rPr lang="en-US" sz="1200" dirty="0"/>
              <a:t>Use of bow-tie cavity induced shorter tunnel length / No demonstration of long bow-tie cavity for IMC</a:t>
            </a:r>
            <a:endParaRPr lang="en-US" sz="1200" b="1" dirty="0">
              <a:solidFill>
                <a:srgbClr val="FF0000"/>
              </a:solidFill>
            </a:endParaRPr>
          </a:p>
          <a:p>
            <a:r>
              <a:rPr lang="en-US" sz="1200" b="1" dirty="0">
                <a:solidFill>
                  <a:srgbClr val="FF0000"/>
                </a:solidFill>
              </a:rPr>
              <a:t>Cause:</a:t>
            </a:r>
          </a:p>
          <a:p>
            <a:r>
              <a:rPr lang="en-US" sz="1200" dirty="0"/>
              <a:t>4 mirrors cavities allows more compact IMC / All current interferometers use linear 3 mirrors cavities for IMC</a:t>
            </a:r>
            <a:endParaRPr lang="en-US" sz="1200" b="1" dirty="0">
              <a:solidFill>
                <a:srgbClr val="FF0000"/>
              </a:solidFill>
            </a:endParaRPr>
          </a:p>
          <a:p>
            <a:r>
              <a:rPr lang="en-US" sz="1200" b="1" dirty="0">
                <a:solidFill>
                  <a:srgbClr val="FF0000"/>
                </a:solidFill>
              </a:rPr>
              <a:t>Impact:</a:t>
            </a:r>
          </a:p>
          <a:p>
            <a:endParaRPr lang="en-US" sz="1200" b="1" dirty="0"/>
          </a:p>
          <a:p>
            <a:r>
              <a:rPr lang="en-US" sz="1200" dirty="0"/>
              <a:t>Limitation of the </a:t>
            </a:r>
            <a:r>
              <a:rPr lang="en-US" sz="1200" dirty="0" err="1"/>
              <a:t>upgradibility</a:t>
            </a:r>
            <a:r>
              <a:rPr lang="en-US" sz="1200" dirty="0"/>
              <a:t> if tunnel too short. Not possible to go back to linear 2 cavities. /  Degradation of the input beam quality, low transmission due to higher losses</a:t>
            </a:r>
          </a:p>
          <a:p>
            <a:endParaRPr lang="en-US" sz="1200" b="1" dirty="0"/>
          </a:p>
          <a:p>
            <a:r>
              <a:rPr lang="en-US" sz="1200" b="1" dirty="0">
                <a:solidFill>
                  <a:srgbClr val="FF0000"/>
                </a:solidFill>
              </a:rPr>
              <a:t>Suggested Mitigation</a:t>
            </a:r>
          </a:p>
          <a:p>
            <a:r>
              <a:rPr lang="en-US" sz="1200" dirty="0"/>
              <a:t>Optical simulations of the performances </a:t>
            </a:r>
            <a:endParaRPr lang="en-US" sz="1200" b="1" dirty="0"/>
          </a:p>
          <a:p>
            <a:endParaRPr lang="en-US" sz="1400" b="1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dirty="0"/>
          </a:p>
          <a:p>
            <a:endParaRPr lang="en-US" dirty="0"/>
          </a:p>
          <a:p>
            <a:endParaRPr lang="fr-FR" dirty="0"/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F4D4ABC4-3029-45C7-B699-BC347CA1F4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07502"/>
              </p:ext>
            </p:extLst>
          </p:nvPr>
        </p:nvGraphicFramePr>
        <p:xfrm>
          <a:off x="5167223" y="4033731"/>
          <a:ext cx="6848229" cy="146304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438356">
                  <a:extLst>
                    <a:ext uri="{9D8B030D-6E8A-4147-A177-3AD203B41FA5}">
                      <a16:colId xmlns:a16="http://schemas.microsoft.com/office/drawing/2014/main" val="1681768853"/>
                    </a:ext>
                  </a:extLst>
                </a:gridCol>
                <a:gridCol w="3409873">
                  <a:extLst>
                    <a:ext uri="{9D8B030D-6E8A-4147-A177-3AD203B41FA5}">
                      <a16:colId xmlns:a16="http://schemas.microsoft.com/office/drawing/2014/main" val="25316201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r-FR" sz="1000" b="1" dirty="0">
                          <a:solidFill>
                            <a:schemeClr val="bg1"/>
                          </a:solidFill>
                        </a:rPr>
                        <a:t>Factor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dirty="0">
                          <a:solidFill>
                            <a:schemeClr val="bg1"/>
                          </a:solidFill>
                        </a:rPr>
                        <a:t>Value 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274225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r>
                        <a:rPr lang="fr-FR" sz="1000" b="1"/>
                        <a:t>Severity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 dirty="0"/>
                        <a:t>4/5 – 5/5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7209415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r>
                        <a:rPr lang="fr-FR" sz="1000" b="1" dirty="0" err="1"/>
                        <a:t>Likelihood</a:t>
                      </a:r>
                      <a:endParaRPr lang="fr-FR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/>
                        <a:t>4/5 – 3/5 </a:t>
                      </a:r>
                      <a:endParaRPr lang="en-US" sz="1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1181547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r>
                        <a:rPr lang="fr-FR" sz="1000" b="1" dirty="0" err="1"/>
                        <a:t>Overall</a:t>
                      </a:r>
                      <a:r>
                        <a:rPr lang="fr-FR" sz="1000" b="1" dirty="0"/>
                        <a:t> Risk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/>
                        <a:t>High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6726258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endParaRPr lang="fr-FR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998959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endParaRPr lang="fr-FR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3846778"/>
                  </a:ext>
                </a:extLst>
              </a:tr>
            </a:tbl>
          </a:graphicData>
        </a:graphic>
      </p:graphicFrame>
      <p:sp>
        <p:nvSpPr>
          <p:cNvPr id="13" name="Google Shape;259;g2d5045f70c9_0_196">
            <a:extLst>
              <a:ext uri="{FF2B5EF4-FFF2-40B4-BE49-F238E27FC236}">
                <a16:creationId xmlns:a16="http://schemas.microsoft.com/office/drawing/2014/main" id="{EFC6DC5A-75E5-4190-9135-C914C4A0E2DA}"/>
              </a:ext>
            </a:extLst>
          </p:cNvPr>
          <p:cNvSpPr txBox="1"/>
          <p:nvPr/>
        </p:nvSpPr>
        <p:spPr>
          <a:xfrm>
            <a:off x="8465400" y="267229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XV ET Symposium | Bologna (26-30 May 2025)</a:t>
            </a:r>
          </a:p>
        </p:txBody>
      </p:sp>
      <p:sp>
        <p:nvSpPr>
          <p:cNvPr id="14" name="Google Shape;259;g2d5045f70c9_0_196">
            <a:extLst>
              <a:ext uri="{FF2B5EF4-FFF2-40B4-BE49-F238E27FC236}">
                <a16:creationId xmlns:a16="http://schemas.microsoft.com/office/drawing/2014/main" id="{F6BB9162-8837-43E5-B5A9-0B578AE85CE6}"/>
              </a:ext>
            </a:extLst>
          </p:cNvPr>
          <p:cNvSpPr txBox="1"/>
          <p:nvPr/>
        </p:nvSpPr>
        <p:spPr>
          <a:xfrm>
            <a:off x="304800" y="6231250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Ghada Mahmoud</a:t>
            </a:r>
          </a:p>
        </p:txBody>
      </p:sp>
    </p:spTree>
    <p:extLst>
      <p:ext uri="{BB962C8B-B14F-4D97-AF65-F5344CB8AC3E}">
        <p14:creationId xmlns:p14="http://schemas.microsoft.com/office/powerpoint/2010/main" val="19156359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9" name="Google Shape;249;g2d5045f70c9_0_196"/>
          <p:cNvCxnSpPr/>
          <p:nvPr/>
        </p:nvCxnSpPr>
        <p:spPr>
          <a:xfrm>
            <a:off x="304800" y="5408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0" name="Google Shape;250;g2d5045f70c9_0_196"/>
          <p:cNvCxnSpPr/>
          <p:nvPr/>
        </p:nvCxnSpPr>
        <p:spPr>
          <a:xfrm>
            <a:off x="304800" y="226483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51" name="Google Shape;251;g2d5045f70c9_0_196"/>
          <p:cNvSpPr txBox="1"/>
          <p:nvPr/>
        </p:nvSpPr>
        <p:spPr>
          <a:xfrm>
            <a:off x="3209833" y="861400"/>
            <a:ext cx="434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2" name="Google Shape;252;g2d5045f70c9_0_196"/>
          <p:cNvCxnSpPr/>
          <p:nvPr/>
        </p:nvCxnSpPr>
        <p:spPr>
          <a:xfrm>
            <a:off x="304800" y="6544008"/>
            <a:ext cx="11570700" cy="165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3" name="Google Shape;253;g2d5045f70c9_0_196"/>
          <p:cNvCxnSpPr/>
          <p:nvPr/>
        </p:nvCxnSpPr>
        <p:spPr>
          <a:xfrm>
            <a:off x="304800" y="5998967"/>
            <a:ext cx="11570700" cy="309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254" name="Google Shape;254;g2d5045f70c9_0_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6115922"/>
            <a:ext cx="1750482" cy="32651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2d5045f70c9_0_196"/>
          <p:cNvSpPr txBox="1"/>
          <p:nvPr/>
        </p:nvSpPr>
        <p:spPr>
          <a:xfrm>
            <a:off x="311150" y="305858"/>
            <a:ext cx="3612000" cy="2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75" tIns="33875" rIns="33875" bIns="3387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b="0" i="0" u="none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Einstein Telescope </a:t>
            </a:r>
            <a:endParaRPr sz="900">
              <a:solidFill>
                <a:srgbClr val="0000CC"/>
              </a:solidFill>
            </a:endParaRPr>
          </a:p>
        </p:txBody>
      </p:sp>
      <p:sp>
        <p:nvSpPr>
          <p:cNvPr id="10" name="Google Shape;257;g2d5045f70c9_0_196">
            <a:extLst>
              <a:ext uri="{FF2B5EF4-FFF2-40B4-BE49-F238E27FC236}">
                <a16:creationId xmlns:a16="http://schemas.microsoft.com/office/drawing/2014/main" id="{9B5B8375-3FCF-4A3B-B7FE-A59AD37FC52D}"/>
              </a:ext>
            </a:extLst>
          </p:cNvPr>
          <p:cNvSpPr txBox="1"/>
          <p:nvPr/>
        </p:nvSpPr>
        <p:spPr>
          <a:xfrm>
            <a:off x="264635" y="509858"/>
            <a:ext cx="11750817" cy="615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16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Alternative options analysis </a:t>
            </a:r>
            <a:r>
              <a:rPr lang="en-US" sz="16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: Reduced Cryostat size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endParaRPr lang="en-US" sz="1600" b="1" dirty="0">
              <a:solidFill>
                <a:srgbClr val="0000C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94D0CF2-963C-4032-9DC6-A2A6F724D887}"/>
              </a:ext>
            </a:extLst>
          </p:cNvPr>
          <p:cNvSpPr txBox="1"/>
          <p:nvPr/>
        </p:nvSpPr>
        <p:spPr>
          <a:xfrm>
            <a:off x="261548" y="940448"/>
            <a:ext cx="9089485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Risk (design not mature) :</a:t>
            </a:r>
          </a:p>
          <a:p>
            <a:r>
              <a:rPr lang="en-US" sz="1200" dirty="0"/>
              <a:t>Risk of Not having enough space for the attenuation system within the integrated tower  - Reducing the cryostat size reduce the performance of the cryogenic </a:t>
            </a:r>
          </a:p>
          <a:p>
            <a:endParaRPr lang="en-US" sz="1200" b="1" dirty="0">
              <a:solidFill>
                <a:srgbClr val="FF0000"/>
              </a:solidFill>
            </a:endParaRPr>
          </a:p>
          <a:p>
            <a:r>
              <a:rPr lang="en-US" sz="1200" b="1" dirty="0">
                <a:solidFill>
                  <a:srgbClr val="FF0000"/>
                </a:solidFill>
              </a:rPr>
              <a:t>Cause:</a:t>
            </a:r>
          </a:p>
          <a:p>
            <a:r>
              <a:rPr lang="en-US" sz="1200" dirty="0"/>
              <a:t>Reducing the cryostat size limits thermal shielding, increases heat load density, restricts cryocooler capacity, and reduces space for vibration isolation and suspension systems</a:t>
            </a:r>
          </a:p>
          <a:p>
            <a:endParaRPr lang="en-US" sz="1200" b="1" dirty="0">
              <a:solidFill>
                <a:srgbClr val="FF0000"/>
              </a:solidFill>
            </a:endParaRPr>
          </a:p>
          <a:p>
            <a:r>
              <a:rPr lang="en-US" sz="1200" b="1" dirty="0">
                <a:solidFill>
                  <a:srgbClr val="FF0000"/>
                </a:solidFill>
              </a:rPr>
              <a:t>Impact:</a:t>
            </a:r>
          </a:p>
          <a:p>
            <a:endParaRPr lang="en-US" sz="1200" b="1" dirty="0"/>
          </a:p>
          <a:p>
            <a:r>
              <a:rPr lang="en-US" sz="1200" dirty="0"/>
              <a:t>This leads to higher thermal noise, reduced cooling efficiency, increased mechanical vibrations, and overall degradation of detector sensitivity</a:t>
            </a:r>
          </a:p>
          <a:p>
            <a:endParaRPr lang="en-US" sz="1200" b="1" dirty="0"/>
          </a:p>
          <a:p>
            <a:r>
              <a:rPr lang="en-US" sz="1200" b="1" dirty="0">
                <a:solidFill>
                  <a:srgbClr val="FF0000"/>
                </a:solidFill>
              </a:rPr>
              <a:t>Suggested Mitigation</a:t>
            </a:r>
          </a:p>
          <a:p>
            <a:r>
              <a:rPr lang="en-US" sz="1200" dirty="0"/>
              <a:t>Redesign and Prototype of the cryostat ( and maybe the integrated tower ) - Reducing size is possible if the design / prototyping / testing are took into consideration  , it requires an adapted design to increase the performance  ( R&amp;D )</a:t>
            </a:r>
            <a:endParaRPr lang="en-US" sz="1200" b="1" dirty="0"/>
          </a:p>
          <a:p>
            <a:endParaRPr lang="en-US" sz="1200" b="1" dirty="0"/>
          </a:p>
          <a:p>
            <a:endParaRPr lang="en-US" sz="1400" b="1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dirty="0"/>
          </a:p>
          <a:p>
            <a:endParaRPr lang="en-US" dirty="0"/>
          </a:p>
          <a:p>
            <a:endParaRPr lang="fr-FR" dirty="0"/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F4D4ABC4-3029-45C7-B699-BC347CA1F44A}"/>
              </a:ext>
            </a:extLst>
          </p:cNvPr>
          <p:cNvGraphicFramePr>
            <a:graphicFrameLocks noGrp="1"/>
          </p:cNvGraphicFramePr>
          <p:nvPr/>
        </p:nvGraphicFramePr>
        <p:xfrm>
          <a:off x="5167223" y="4033731"/>
          <a:ext cx="6848229" cy="146304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438356">
                  <a:extLst>
                    <a:ext uri="{9D8B030D-6E8A-4147-A177-3AD203B41FA5}">
                      <a16:colId xmlns:a16="http://schemas.microsoft.com/office/drawing/2014/main" val="1681768853"/>
                    </a:ext>
                  </a:extLst>
                </a:gridCol>
                <a:gridCol w="3409873">
                  <a:extLst>
                    <a:ext uri="{9D8B030D-6E8A-4147-A177-3AD203B41FA5}">
                      <a16:colId xmlns:a16="http://schemas.microsoft.com/office/drawing/2014/main" val="25316201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r-FR" sz="1000" b="1" dirty="0">
                          <a:solidFill>
                            <a:schemeClr val="bg1"/>
                          </a:solidFill>
                        </a:rPr>
                        <a:t>Factor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dirty="0">
                          <a:solidFill>
                            <a:schemeClr val="bg1"/>
                          </a:solidFill>
                        </a:rPr>
                        <a:t>Value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274225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r>
                        <a:rPr lang="fr-FR" sz="1000" b="1"/>
                        <a:t>Severity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 dirty="0"/>
                        <a:t>4/5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7209415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r>
                        <a:rPr lang="fr-FR" sz="1000" b="1" dirty="0" err="1"/>
                        <a:t>Likelihood</a:t>
                      </a:r>
                      <a:endParaRPr lang="fr-FR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/>
                        <a:t>5/5 </a:t>
                      </a:r>
                      <a:endParaRPr lang="en-US" sz="1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1181547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r>
                        <a:rPr lang="fr-FR" sz="1000" b="1" dirty="0" err="1"/>
                        <a:t>Overall</a:t>
                      </a:r>
                      <a:r>
                        <a:rPr lang="fr-FR" sz="1000" b="1" dirty="0"/>
                        <a:t> Risk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/>
                        <a:t>High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6726258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endParaRPr lang="fr-FR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998959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endParaRPr lang="fr-FR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3846778"/>
                  </a:ext>
                </a:extLst>
              </a:tr>
            </a:tbl>
          </a:graphicData>
        </a:graphic>
      </p:graphicFrame>
      <p:sp>
        <p:nvSpPr>
          <p:cNvPr id="13" name="Google Shape;259;g2d5045f70c9_0_196">
            <a:extLst>
              <a:ext uri="{FF2B5EF4-FFF2-40B4-BE49-F238E27FC236}">
                <a16:creationId xmlns:a16="http://schemas.microsoft.com/office/drawing/2014/main" id="{FE1BA822-2913-4BE2-ABE8-559308015719}"/>
              </a:ext>
            </a:extLst>
          </p:cNvPr>
          <p:cNvSpPr txBox="1"/>
          <p:nvPr/>
        </p:nvSpPr>
        <p:spPr>
          <a:xfrm>
            <a:off x="8465400" y="267229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XV ET Symposium | Bologna (26-30 May 2025)</a:t>
            </a:r>
          </a:p>
        </p:txBody>
      </p:sp>
      <p:sp>
        <p:nvSpPr>
          <p:cNvPr id="14" name="Google Shape;259;g2d5045f70c9_0_196">
            <a:extLst>
              <a:ext uri="{FF2B5EF4-FFF2-40B4-BE49-F238E27FC236}">
                <a16:creationId xmlns:a16="http://schemas.microsoft.com/office/drawing/2014/main" id="{72D15865-4AF3-44B4-B20D-FB6C018BFFC0}"/>
              </a:ext>
            </a:extLst>
          </p:cNvPr>
          <p:cNvSpPr txBox="1"/>
          <p:nvPr/>
        </p:nvSpPr>
        <p:spPr>
          <a:xfrm>
            <a:off x="304800" y="6231250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Ghada Mahmoud</a:t>
            </a:r>
          </a:p>
        </p:txBody>
      </p:sp>
    </p:spTree>
    <p:extLst>
      <p:ext uri="{BB962C8B-B14F-4D97-AF65-F5344CB8AC3E}">
        <p14:creationId xmlns:p14="http://schemas.microsoft.com/office/powerpoint/2010/main" val="32432362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9" name="Google Shape;249;g2d5045f70c9_0_196"/>
          <p:cNvCxnSpPr/>
          <p:nvPr/>
        </p:nvCxnSpPr>
        <p:spPr>
          <a:xfrm>
            <a:off x="304800" y="540800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0" name="Google Shape;250;g2d5045f70c9_0_196"/>
          <p:cNvCxnSpPr/>
          <p:nvPr/>
        </p:nvCxnSpPr>
        <p:spPr>
          <a:xfrm>
            <a:off x="304800" y="226483"/>
            <a:ext cx="11588700" cy="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51" name="Google Shape;251;g2d5045f70c9_0_196"/>
          <p:cNvSpPr txBox="1"/>
          <p:nvPr/>
        </p:nvSpPr>
        <p:spPr>
          <a:xfrm>
            <a:off x="3209833" y="861400"/>
            <a:ext cx="434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2" name="Google Shape;252;g2d5045f70c9_0_196"/>
          <p:cNvCxnSpPr/>
          <p:nvPr/>
        </p:nvCxnSpPr>
        <p:spPr>
          <a:xfrm>
            <a:off x="304800" y="6544008"/>
            <a:ext cx="11570700" cy="165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3" name="Google Shape;253;g2d5045f70c9_0_196"/>
          <p:cNvCxnSpPr/>
          <p:nvPr/>
        </p:nvCxnSpPr>
        <p:spPr>
          <a:xfrm>
            <a:off x="304800" y="5998967"/>
            <a:ext cx="11570700" cy="30900"/>
          </a:xfrm>
          <a:prstGeom prst="straightConnector1">
            <a:avLst/>
          </a:prstGeom>
          <a:noFill/>
          <a:ln w="9525" cap="flat" cmpd="sng">
            <a:solidFill>
              <a:srgbClr val="0000CC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254" name="Google Shape;254;g2d5045f70c9_0_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6115922"/>
            <a:ext cx="1750482" cy="32651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2d5045f70c9_0_196"/>
          <p:cNvSpPr txBox="1"/>
          <p:nvPr/>
        </p:nvSpPr>
        <p:spPr>
          <a:xfrm>
            <a:off x="311150" y="305858"/>
            <a:ext cx="3612000" cy="2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75" tIns="33875" rIns="33875" bIns="3387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b="0" i="0" u="none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Einstein Telescope </a:t>
            </a:r>
            <a:endParaRPr sz="900">
              <a:solidFill>
                <a:srgbClr val="0000CC"/>
              </a:solidFill>
            </a:endParaRPr>
          </a:p>
        </p:txBody>
      </p:sp>
      <p:sp>
        <p:nvSpPr>
          <p:cNvPr id="10" name="Google Shape;257;g2d5045f70c9_0_196">
            <a:extLst>
              <a:ext uri="{FF2B5EF4-FFF2-40B4-BE49-F238E27FC236}">
                <a16:creationId xmlns:a16="http://schemas.microsoft.com/office/drawing/2014/main" id="{9B5B8375-3FCF-4A3B-B7FE-A59AD37FC52D}"/>
              </a:ext>
            </a:extLst>
          </p:cNvPr>
          <p:cNvSpPr txBox="1"/>
          <p:nvPr/>
        </p:nvSpPr>
        <p:spPr>
          <a:xfrm>
            <a:off x="223741" y="641610"/>
            <a:ext cx="11750817" cy="615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16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Alternative options analysis </a:t>
            </a:r>
            <a:r>
              <a:rPr lang="en-US" sz="1600" b="1" dirty="0">
                <a:solidFill>
                  <a:srgbClr val="0000CC"/>
                </a:solidFill>
                <a:latin typeface="Open Sans"/>
                <a:ea typeface="Open Sans"/>
                <a:cs typeface="Open Sans"/>
                <a:sym typeface="Open Sans"/>
              </a:rPr>
              <a:t>: Double Cavern ( TM LF)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endParaRPr lang="en-US" sz="1600" b="1" dirty="0">
              <a:solidFill>
                <a:srgbClr val="0000C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94D0CF2-963C-4032-9DC6-A2A6F724D887}"/>
              </a:ext>
            </a:extLst>
          </p:cNvPr>
          <p:cNvSpPr txBox="1"/>
          <p:nvPr/>
        </p:nvSpPr>
        <p:spPr>
          <a:xfrm>
            <a:off x="264635" y="1292428"/>
            <a:ext cx="8235471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Issue:</a:t>
            </a:r>
          </a:p>
          <a:p>
            <a:r>
              <a:rPr lang="en-US" sz="1200" dirty="0"/>
              <a:t>Increase in cost</a:t>
            </a:r>
          </a:p>
          <a:p>
            <a:endParaRPr lang="en-US" sz="1200" b="1" dirty="0">
              <a:solidFill>
                <a:srgbClr val="FF0000"/>
              </a:solidFill>
            </a:endParaRPr>
          </a:p>
          <a:p>
            <a:r>
              <a:rPr lang="en-US" sz="1200" b="1" dirty="0">
                <a:solidFill>
                  <a:srgbClr val="FF0000"/>
                </a:solidFill>
              </a:rPr>
              <a:t>Cause:</a:t>
            </a:r>
          </a:p>
          <a:p>
            <a:r>
              <a:rPr lang="en-US" sz="1200" dirty="0"/>
              <a:t>the construction of double cavern / and the access to the top cavern is technically more complex and increase the cost because it needs additional volume to be excavated </a:t>
            </a:r>
            <a:endParaRPr lang="en-US" sz="1200" b="1" dirty="0">
              <a:solidFill>
                <a:srgbClr val="FF0000"/>
              </a:solidFill>
            </a:endParaRPr>
          </a:p>
          <a:p>
            <a:endParaRPr lang="en-US" sz="1200" b="1" dirty="0"/>
          </a:p>
          <a:p>
            <a:endParaRPr lang="en-US" sz="1200" b="1" dirty="0"/>
          </a:p>
          <a:p>
            <a:r>
              <a:rPr lang="en-US" sz="1200" b="1" dirty="0">
                <a:solidFill>
                  <a:srgbClr val="FF0000"/>
                </a:solidFill>
              </a:rPr>
              <a:t>Comment </a:t>
            </a:r>
          </a:p>
          <a:p>
            <a:r>
              <a:rPr lang="en-US" sz="1200" dirty="0"/>
              <a:t>Double cavern or compact cryostat is the solution for Mechanical Interference between inverted pendulum and cryostat Affecting the sensitivity due to vibrational noise especially in the  low frequency </a:t>
            </a:r>
            <a:endParaRPr lang="en-US" sz="1200" b="1" dirty="0"/>
          </a:p>
          <a:p>
            <a:endParaRPr lang="en-US" sz="1400" b="1" dirty="0"/>
          </a:p>
          <a:p>
            <a:endParaRPr lang="en-US" sz="1400" dirty="0"/>
          </a:p>
          <a:p>
            <a:endParaRPr lang="en-US" dirty="0"/>
          </a:p>
          <a:p>
            <a:endParaRPr lang="en-US" dirty="0"/>
          </a:p>
          <a:p>
            <a:endParaRPr lang="fr-FR" dirty="0"/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F4D4ABC4-3029-45C7-B699-BC347CA1F44A}"/>
              </a:ext>
            </a:extLst>
          </p:cNvPr>
          <p:cNvGraphicFramePr>
            <a:graphicFrameLocks noGrp="1"/>
          </p:cNvGraphicFramePr>
          <p:nvPr/>
        </p:nvGraphicFramePr>
        <p:xfrm>
          <a:off x="9094709" y="1609123"/>
          <a:ext cx="2323052" cy="146304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305135">
                  <a:extLst>
                    <a:ext uri="{9D8B030D-6E8A-4147-A177-3AD203B41FA5}">
                      <a16:colId xmlns:a16="http://schemas.microsoft.com/office/drawing/2014/main" val="1681768853"/>
                    </a:ext>
                  </a:extLst>
                </a:gridCol>
                <a:gridCol w="1017917">
                  <a:extLst>
                    <a:ext uri="{9D8B030D-6E8A-4147-A177-3AD203B41FA5}">
                      <a16:colId xmlns:a16="http://schemas.microsoft.com/office/drawing/2014/main" val="25316201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r-FR" sz="1000" b="1" dirty="0">
                          <a:solidFill>
                            <a:schemeClr val="bg1"/>
                          </a:solidFill>
                        </a:rPr>
                        <a:t>Factor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dirty="0">
                          <a:solidFill>
                            <a:schemeClr val="bg1"/>
                          </a:solidFill>
                        </a:rPr>
                        <a:t>Value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274225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r>
                        <a:rPr lang="fr-FR" sz="1000" b="1"/>
                        <a:t>Severity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 dirty="0"/>
                        <a:t>3/5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7209415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r>
                        <a:rPr lang="fr-FR" sz="1000" b="1" dirty="0" err="1"/>
                        <a:t>Likelihood</a:t>
                      </a:r>
                      <a:endParaRPr lang="fr-FR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/>
                        <a:t>4/5 </a:t>
                      </a:r>
                      <a:endParaRPr lang="en-US" sz="1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1181547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r>
                        <a:rPr lang="fr-FR" sz="1000" b="1" dirty="0" err="1"/>
                        <a:t>Overall</a:t>
                      </a:r>
                      <a:r>
                        <a:rPr lang="fr-FR" sz="1000" b="1" dirty="0"/>
                        <a:t> Risk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000" b="1"/>
                        <a:t>High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6726258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endParaRPr lang="fr-FR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998959"/>
                  </a:ext>
                </a:extLst>
              </a:tr>
              <a:tr h="219376">
                <a:tc>
                  <a:txBody>
                    <a:bodyPr/>
                    <a:lstStyle/>
                    <a:p>
                      <a:endParaRPr lang="fr-FR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3846778"/>
                  </a:ext>
                </a:extLst>
              </a:tr>
            </a:tbl>
          </a:graphicData>
        </a:graphic>
      </p:graphicFrame>
      <p:sp>
        <p:nvSpPr>
          <p:cNvPr id="13" name="Google Shape;259;g2d5045f70c9_0_196">
            <a:extLst>
              <a:ext uri="{FF2B5EF4-FFF2-40B4-BE49-F238E27FC236}">
                <a16:creationId xmlns:a16="http://schemas.microsoft.com/office/drawing/2014/main" id="{388AA552-A346-4BA4-A840-DAE6C9C11828}"/>
              </a:ext>
            </a:extLst>
          </p:cNvPr>
          <p:cNvSpPr txBox="1"/>
          <p:nvPr/>
        </p:nvSpPr>
        <p:spPr>
          <a:xfrm>
            <a:off x="8465400" y="267229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XV ET Symposium | Bologna (26-30 May 2025)</a:t>
            </a:r>
          </a:p>
        </p:txBody>
      </p:sp>
      <p:sp>
        <p:nvSpPr>
          <p:cNvPr id="14" name="Google Shape;259;g2d5045f70c9_0_196">
            <a:extLst>
              <a:ext uri="{FF2B5EF4-FFF2-40B4-BE49-F238E27FC236}">
                <a16:creationId xmlns:a16="http://schemas.microsoft.com/office/drawing/2014/main" id="{CC197EE1-CDA7-4BF8-B07F-BFC1A5E81D8A}"/>
              </a:ext>
            </a:extLst>
          </p:cNvPr>
          <p:cNvSpPr txBox="1"/>
          <p:nvPr/>
        </p:nvSpPr>
        <p:spPr>
          <a:xfrm>
            <a:off x="304800" y="6231250"/>
            <a:ext cx="34101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50" tIns="18050" rIns="18050" bIns="1805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Schibsted Grotesk"/>
              <a:buNone/>
            </a:pPr>
            <a:r>
              <a:rPr lang="en-US" sz="1100" dirty="0">
                <a:solidFill>
                  <a:srgbClr val="0000CC"/>
                </a:solidFill>
                <a:latin typeface="Schibsted Grotesk"/>
                <a:ea typeface="Schibsted Grotesk"/>
                <a:cs typeface="Schibsted Grotesk"/>
                <a:sym typeface="Schibsted Grotesk"/>
              </a:rPr>
              <a:t>Ghada Mahmoud</a:t>
            </a:r>
          </a:p>
        </p:txBody>
      </p:sp>
    </p:spTree>
    <p:extLst>
      <p:ext uri="{BB962C8B-B14F-4D97-AF65-F5344CB8AC3E}">
        <p14:creationId xmlns:p14="http://schemas.microsoft.com/office/powerpoint/2010/main" val="100598575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49ba3cb8-cc0f-4e2b-a2c3-49ceef2415f5">
      <Terms xmlns="http://schemas.microsoft.com/office/infopath/2007/PartnerControls"/>
    </lcf76f155ced4ddcb4097134ff3c332f>
    <_ip_UnifiedCompliancePolicyProperties xmlns="http://schemas.microsoft.com/sharepoint/v3" xsi:nil="true"/>
    <TaxCatchAll xmlns="4687aa80-790d-490d-bf5c-1a23927abbc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1B3E1DCC50AD948B027AC4F8981153B" ma:contentTypeVersion="17" ma:contentTypeDescription="Creare un nuovo documento." ma:contentTypeScope="" ma:versionID="07d7d371e049680c71faa1bf3699a36b">
  <xsd:schema xmlns:xsd="http://www.w3.org/2001/XMLSchema" xmlns:xs="http://www.w3.org/2001/XMLSchema" xmlns:p="http://schemas.microsoft.com/office/2006/metadata/properties" xmlns:ns1="http://schemas.microsoft.com/sharepoint/v3" xmlns:ns2="49ba3cb8-cc0f-4e2b-a2c3-49ceef2415f5" xmlns:ns3="4687aa80-790d-490d-bf5c-1a23927abbc5" targetNamespace="http://schemas.microsoft.com/office/2006/metadata/properties" ma:root="true" ma:fieldsID="d2b8373dee65d74c7156c4cd46c5fb0d" ns1:_="" ns2:_="" ns3:_="">
    <xsd:import namespace="http://schemas.microsoft.com/sharepoint/v3"/>
    <xsd:import namespace="49ba3cb8-cc0f-4e2b-a2c3-49ceef2415f5"/>
    <xsd:import namespace="4687aa80-790d-490d-bf5c-1a23927abb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Proprietà criteri di conformità unificati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Azione interfaccia utente criteri di conformità unificati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ba3cb8-cc0f-4e2b-a2c3-49ceef2415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Tag immagine" ma:readOnly="false" ma:fieldId="{5cf76f15-5ced-4ddc-b409-7134ff3c332f}" ma:taxonomyMulti="true" ma:sspId="5655b07b-e106-434b-8e42-295331486e4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87aa80-790d-490d-bf5c-1a23927abbc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efc3a8d9-fe06-4317-b932-e1540083f133}" ma:internalName="TaxCatchAll" ma:showField="CatchAllData" ma:web="4687aa80-790d-490d-bf5c-1a23927abb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ABF6CD5-75D9-4CB6-97F5-EA64C051F68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49ba3cb8-cc0f-4e2b-a2c3-49ceef2415f5"/>
    <ds:schemaRef ds:uri="4687aa80-790d-490d-bf5c-1a23927abbc5"/>
  </ds:schemaRefs>
</ds:datastoreItem>
</file>

<file path=customXml/itemProps2.xml><?xml version="1.0" encoding="utf-8"?>
<ds:datastoreItem xmlns:ds="http://schemas.openxmlformats.org/officeDocument/2006/customXml" ds:itemID="{0912A911-61EF-4870-9CC1-24AA86D271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9ba3cb8-cc0f-4e2b-a2c3-49ceef2415f5"/>
    <ds:schemaRef ds:uri="4687aa80-790d-490d-bf5c-1a23927abb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667202E-281F-4507-94F7-A3F82957762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3648</Words>
  <Application>Microsoft Office PowerPoint</Application>
  <PresentationFormat>Grand écran</PresentationFormat>
  <Paragraphs>664</Paragraphs>
  <Slides>28</Slides>
  <Notes>28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7" baseType="lpstr">
      <vt:lpstr>Arial</vt:lpstr>
      <vt:lpstr>Calibri</vt:lpstr>
      <vt:lpstr>Calibri Light</vt:lpstr>
      <vt:lpstr>Helvetica Neue Medium</vt:lpstr>
      <vt:lpstr>Open Sans</vt:lpstr>
      <vt:lpstr>Schibsted Grotesk</vt:lpstr>
      <vt:lpstr>Schibsted Grotesk Regular Regul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Ghada Mahmoud</dc:creator>
  <cp:lastModifiedBy>Ghada Mahmoud</cp:lastModifiedBy>
  <cp:revision>122</cp:revision>
  <dcterms:created xsi:type="dcterms:W3CDTF">2025-05-19T12:24:46Z</dcterms:created>
  <dcterms:modified xsi:type="dcterms:W3CDTF">2025-05-26T23:41:53Z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0x010100C1B3E1DCC50AD948B027AC4F8981153B</vt:lpwstr>
  </property>
</Properties>
</file>