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62" r:id="rId2"/>
    <p:sldId id="1174" r:id="rId3"/>
    <p:sldId id="1186" r:id="rId4"/>
    <p:sldId id="1175" r:id="rId5"/>
    <p:sldId id="1176" r:id="rId6"/>
    <p:sldId id="1190" r:id="rId7"/>
    <p:sldId id="1191" r:id="rId8"/>
    <p:sldId id="1192" r:id="rId9"/>
    <p:sldId id="1184" r:id="rId10"/>
    <p:sldId id="1183" r:id="rId11"/>
    <p:sldId id="1187" r:id="rId12"/>
    <p:sldId id="1189" r:id="rId13"/>
    <p:sldId id="1182" r:id="rId14"/>
    <p:sldId id="1188" r:id="rId15"/>
    <p:sldId id="1193" r:id="rId16"/>
  </p:sldIdLst>
  <p:sldSz cx="9144000" cy="5143500" type="screen16x9"/>
  <p:notesSz cx="6858000" cy="9144000"/>
  <p:defaultTextStyle>
    <a:defPPr marL="0" marR="0" indent="0" algn="l" defTabSz="57374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143434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286870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430305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573740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717175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860609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004046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147480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270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60171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1pPr>
    <a:lvl2pPr indent="143434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2pPr>
    <a:lvl3pPr indent="286870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3pPr>
    <a:lvl4pPr indent="430305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4pPr>
    <a:lvl5pPr indent="573740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5pPr>
    <a:lvl6pPr indent="717175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6pPr>
    <a:lvl7pPr indent="860609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7pPr>
    <a:lvl8pPr indent="1004046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8pPr>
    <a:lvl9pPr indent="1147480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09D5F425-26AD-484E-997D-DB74041619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491"/>
            <a:ext cx="9144000" cy="521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43F0D8B-2C85-495F-95DB-2FC430A5C283}"/>
              </a:ext>
            </a:extLst>
          </p:cNvPr>
          <p:cNvSpPr/>
          <p:nvPr userDrawn="1"/>
        </p:nvSpPr>
        <p:spPr>
          <a:xfrm>
            <a:off x="1474076" y="3442428"/>
            <a:ext cx="5856889" cy="918281"/>
          </a:xfrm>
          <a:prstGeom prst="round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A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67875" y="924947"/>
            <a:ext cx="7358063" cy="639977"/>
          </a:xfrm>
          <a:prstGeom prst="rect">
            <a:avLst/>
          </a:prstGeom>
        </p:spPr>
        <p:txBody>
          <a:bodyPr anchor="b"/>
          <a:lstStyle>
            <a:lvl1pPr>
              <a:defRPr sz="38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44250" y="1860550"/>
            <a:ext cx="4405313" cy="407988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>
                <a:latin typeface="Open Sans"/>
              </a:defRPr>
            </a:lvl1pPr>
            <a:lvl5pPr>
              <a:defRPr/>
            </a:lvl5pPr>
          </a:lstStyle>
          <a:p>
            <a:pPr lvl="0"/>
            <a:r>
              <a:rPr lang="en-GB" dirty="0"/>
              <a:t>Authors/sub-title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016" y="3442428"/>
            <a:ext cx="1983145" cy="8992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72" y="3470732"/>
            <a:ext cx="2738847" cy="81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8064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67873" y="924945"/>
            <a:ext cx="7358063" cy="639977"/>
          </a:xfrm>
          <a:prstGeom prst="rect">
            <a:avLst/>
          </a:prstGeom>
        </p:spPr>
        <p:txBody>
          <a:bodyPr anchor="b"/>
          <a:lstStyle>
            <a:lvl1pPr>
              <a:defRPr sz="38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44248" y="1860550"/>
            <a:ext cx="4405313" cy="407988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>
                <a:latin typeface="Open Sans"/>
              </a:defRPr>
            </a:lvl1pPr>
            <a:lvl5pPr>
              <a:defRPr/>
            </a:lvl5pPr>
          </a:lstStyle>
          <a:p>
            <a:pPr lvl="0"/>
            <a:r>
              <a:rPr lang="en-GB" dirty="0"/>
              <a:t>Authors/sub-title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014" y="3442426"/>
            <a:ext cx="1983145" cy="8992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71" y="3423432"/>
            <a:ext cx="2738847" cy="81404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669727" y="64871"/>
            <a:ext cx="7804548" cy="654100"/>
          </a:xfrm>
          <a:prstGeom prst="rect">
            <a:avLst/>
          </a:prstGeom>
        </p:spPr>
        <p:txBody>
          <a:bodyPr/>
          <a:lstStyle/>
          <a:p>
            <a:r>
              <a:rPr dirty="0"/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69727" y="816253"/>
            <a:ext cx="7804547" cy="3619181"/>
          </a:xfrm>
          <a:prstGeom prst="rect">
            <a:avLst/>
          </a:prstGeom>
        </p:spPr>
        <p:txBody>
          <a:bodyPr anchor="t"/>
          <a:lstStyle>
            <a:lvl1pPr>
              <a:spcBef>
                <a:spcPts val="0"/>
              </a:spcBef>
              <a:spcAft>
                <a:spcPts val="600"/>
              </a:spcAft>
              <a:buSzPct val="120000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557802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800">
                <a:latin typeface="Open Sans"/>
                <a:ea typeface="Open Sans"/>
                <a:cs typeface="Open Sans"/>
                <a:sym typeface="Open Sans"/>
              </a:defRPr>
            </a:lvl2pPr>
            <a:lvl3pPr marL="836704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marL="1115606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400">
                <a:latin typeface="Open Sans"/>
                <a:ea typeface="Open Sans"/>
                <a:cs typeface="Open Sans"/>
                <a:sym typeface="Open Sans"/>
              </a:defRPr>
            </a:lvl4pPr>
            <a:lvl5pPr marL="1394507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400">
                <a:latin typeface="Open Sans"/>
                <a:ea typeface="Open Sans"/>
                <a:cs typeface="Open Sans"/>
                <a:sym typeface="Open Sans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  <a:endParaRPr lang="en-US" dirty="0"/>
          </a:p>
          <a:p>
            <a:pPr lvl="2"/>
            <a:r>
              <a:rPr dirty="0"/>
              <a:t>Body Level Three</a:t>
            </a:r>
            <a:endParaRPr lang="en-US" dirty="0"/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5152"/>
            <a:ext cx="1458506" cy="6613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824" y="4511025"/>
            <a:ext cx="2138176" cy="635509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B718A417-C800-5F39-9392-A1FCC8F6A8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89B741-AF8A-CC1B-482B-1D64D0F399D2}"/>
              </a:ext>
            </a:extLst>
          </p:cNvPr>
          <p:cNvSpPr/>
          <p:nvPr userDrawn="1"/>
        </p:nvSpPr>
        <p:spPr>
          <a:xfrm>
            <a:off x="6967538" y="4478807"/>
            <a:ext cx="2176462" cy="664693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A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669727" y="64871"/>
            <a:ext cx="7804548" cy="6541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0594"/>
            <a:ext cx="1458506" cy="6613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824" y="4505310"/>
            <a:ext cx="2138176" cy="635509"/>
          </a:xfrm>
          <a:prstGeom prst="rect">
            <a:avLst/>
          </a:prstGeom>
        </p:spPr>
      </p:pic>
      <p:sp>
        <p:nvSpPr>
          <p:cNvPr id="5" name="Body Level One…">
            <a:extLst>
              <a:ext uri="{FF2B5EF4-FFF2-40B4-BE49-F238E27FC236}">
                <a16:creationId xmlns:a16="http://schemas.microsoft.com/office/drawing/2014/main" id="{13BF200A-317C-7B84-FA07-5FCA194E327C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669727" y="816253"/>
            <a:ext cx="7804547" cy="3619181"/>
          </a:xfrm>
          <a:prstGeom prst="rect">
            <a:avLst/>
          </a:prstGeom>
        </p:spPr>
        <p:txBody>
          <a:bodyPr anchor="t"/>
          <a:lstStyle>
            <a:lvl1pPr>
              <a:spcBef>
                <a:spcPts val="0"/>
              </a:spcBef>
              <a:spcAft>
                <a:spcPts val="600"/>
              </a:spcAft>
              <a:buSzPct val="120000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557802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800">
                <a:latin typeface="Open Sans"/>
                <a:ea typeface="Open Sans"/>
                <a:cs typeface="Open Sans"/>
                <a:sym typeface="Open Sans"/>
              </a:defRPr>
            </a:lvl2pPr>
            <a:lvl3pPr marL="836704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marL="1115606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400">
                <a:latin typeface="Open Sans"/>
                <a:ea typeface="Open Sans"/>
                <a:cs typeface="Open Sans"/>
                <a:sym typeface="Open Sans"/>
              </a:defRPr>
            </a:lvl4pPr>
            <a:lvl5pPr marL="1394507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400">
                <a:latin typeface="Open Sans"/>
                <a:ea typeface="Open Sans"/>
                <a:cs typeface="Open Sans"/>
                <a:sym typeface="Open Sans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  <a:endParaRPr lang="en-US" dirty="0"/>
          </a:p>
          <a:p>
            <a:pPr lvl="2"/>
            <a:r>
              <a:rPr dirty="0"/>
              <a:t>Body Level Three</a:t>
            </a:r>
            <a:endParaRPr lang="en-US" dirty="0"/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14686576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Title &amp; Bullets, whi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669727" y="64871"/>
            <a:ext cx="7804548" cy="654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69727" y="816253"/>
            <a:ext cx="7804547" cy="3619181"/>
          </a:xfrm>
          <a:prstGeom prst="rect">
            <a:avLst/>
          </a:prstGeom>
        </p:spPr>
        <p:txBody>
          <a:bodyPr anchor="t"/>
          <a:lstStyle>
            <a:lvl1pPr>
              <a:spcBef>
                <a:spcPts val="0"/>
              </a:spcBef>
              <a:spcAft>
                <a:spcPts val="600"/>
              </a:spcAft>
              <a:buSzPct val="120000"/>
              <a:defRPr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557802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80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836704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115606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40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394507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40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  <a:endParaRPr lang="en-US" dirty="0"/>
          </a:p>
          <a:p>
            <a:pPr lvl="2"/>
            <a:r>
              <a:rPr dirty="0"/>
              <a:t>Body Level Three</a:t>
            </a:r>
            <a:endParaRPr lang="en-US" dirty="0"/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53012729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Title &amp; Bullets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669727" y="64871"/>
            <a:ext cx="7804548" cy="654100"/>
          </a:xfrm>
          <a:prstGeom prst="rect">
            <a:avLst/>
          </a:prstGeom>
        </p:spPr>
        <p:txBody>
          <a:bodyPr/>
          <a:lstStyle/>
          <a:p>
            <a:r>
              <a:rPr dirty="0"/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69727" y="816253"/>
            <a:ext cx="7804547" cy="3619181"/>
          </a:xfrm>
          <a:prstGeom prst="rect">
            <a:avLst/>
          </a:prstGeom>
        </p:spPr>
        <p:txBody>
          <a:bodyPr anchor="t"/>
          <a:lstStyle>
            <a:lvl1pPr>
              <a:spcBef>
                <a:spcPts val="0"/>
              </a:spcBef>
              <a:spcAft>
                <a:spcPts val="600"/>
              </a:spcAft>
              <a:buSzPct val="120000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557802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800">
                <a:latin typeface="Open Sans"/>
                <a:ea typeface="Open Sans"/>
                <a:cs typeface="Open Sans"/>
                <a:sym typeface="Open Sans"/>
              </a:defRPr>
            </a:lvl2pPr>
            <a:lvl3pPr marL="836704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marL="1115606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400">
                <a:latin typeface="Open Sans"/>
                <a:ea typeface="Open Sans"/>
                <a:cs typeface="Open Sans"/>
                <a:sym typeface="Open Sans"/>
              </a:defRPr>
            </a:lvl4pPr>
            <a:lvl5pPr marL="1394507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400">
                <a:latin typeface="Open Sans"/>
                <a:ea typeface="Open Sans"/>
                <a:cs typeface="Open Sans"/>
                <a:sym typeface="Open Sans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  <a:endParaRPr lang="en-US" dirty="0"/>
          </a:p>
          <a:p>
            <a:pPr lvl="2"/>
            <a:r>
              <a:rPr dirty="0"/>
              <a:t>Body Level Three</a:t>
            </a:r>
            <a:endParaRPr lang="en-US" dirty="0"/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05420489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69727" y="133945"/>
            <a:ext cx="7804547" cy="1138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ctr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1366242"/>
            <a:ext cx="7804547" cy="3315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ctr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49" r:id="rId2"/>
    <p:sldLayoutId id="2147483653" r:id="rId3"/>
    <p:sldLayoutId id="2147483658" r:id="rId4"/>
    <p:sldLayoutId id="2147483661" r:id="rId5"/>
    <p:sldLayoutId id="2147483660" r:id="rId6"/>
  </p:sldLayoutIdLst>
  <p:transition spd="med"/>
  <p:txStyles>
    <p:titleStyle>
      <a:lvl1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1pPr>
      <a:lvl2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2pPr>
      <a:lvl3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3pPr>
      <a:lvl4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4pPr>
      <a:lvl5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5pPr>
      <a:lvl6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6pPr>
      <a:lvl7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7pPr>
      <a:lvl8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8pPr>
      <a:lvl9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9pPr>
    </p:titleStyle>
    <p:bodyStyle>
      <a:lvl1pPr marL="278902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557802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836704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115606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394507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673408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952310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231211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510112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43434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8687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30305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57374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717175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860609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004046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14748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i.adsabs.harvard.edu/link_gateway/2025PhRvD.111f2002C/doi:10.48550/arXiv.2411.14607" TargetMode="External"/><Relationship Id="rId2" Type="http://schemas.openxmlformats.org/officeDocument/2006/relationships/hyperlink" Target="https://ui.adsabs.harvard.edu/link_gateway/2025PhRvD.111f2002C/doi:10.1103/PhysRevD.111.062002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ET-LF Test-mass towers:</a:t>
            </a:r>
            <a:br>
              <a:rPr lang="en-GB" dirty="0"/>
            </a:br>
            <a:r>
              <a:rPr lang="en-GB" dirty="0"/>
              <a:t>A single-cavern solution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91146" y="1581776"/>
            <a:ext cx="7361708" cy="194557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GB" dirty="0"/>
              <a:t>Conor Mow-Lowry, Robin Cornelissen, Michele Valentini, Nathan Holland, Henk-Jan </a:t>
            </a:r>
            <a:r>
              <a:rPr lang="en-GB" dirty="0" err="1"/>
              <a:t>Bulten</a:t>
            </a:r>
            <a:r>
              <a:rPr lang="en-GB" dirty="0"/>
              <a:t>, Jesse van Dongen, Pooya </a:t>
            </a:r>
            <a:r>
              <a:rPr lang="en-GB" dirty="0" err="1"/>
              <a:t>Saffarieh</a:t>
            </a:r>
            <a:r>
              <a:rPr lang="en-GB" dirty="0"/>
              <a:t>, Alexandra Mitchell, Sander </a:t>
            </a:r>
            <a:r>
              <a:rPr lang="en-GB" dirty="0" err="1"/>
              <a:t>Sijtsma</a:t>
            </a:r>
            <a:r>
              <a:rPr lang="en-GB" dirty="0"/>
              <a:t>, Mathijs Baars, Enrico Porcelli, Alessandro Bertolini, Joris van </a:t>
            </a:r>
            <a:r>
              <a:rPr lang="en-GB" dirty="0" err="1"/>
              <a:t>Heijningen</a:t>
            </a:r>
            <a:r>
              <a:rPr lang="en-GB" dirty="0"/>
              <a:t>, Stefan Hild</a:t>
            </a:r>
          </a:p>
          <a:p>
            <a:pPr>
              <a:lnSpc>
                <a:spcPct val="120000"/>
              </a:lnSpc>
            </a:pPr>
            <a:br>
              <a:rPr lang="en-GB" dirty="0"/>
            </a:br>
            <a:r>
              <a:rPr lang="en-GB" dirty="0"/>
              <a:t>Many inputs gathered from the Orsay ET-LF TM Tower Integration meeting.</a:t>
            </a:r>
          </a:p>
          <a:p>
            <a:pPr>
              <a:lnSpc>
                <a:spcPct val="120000"/>
              </a:lnSpc>
            </a:pPr>
            <a:r>
              <a:rPr lang="en-GB" dirty="0"/>
              <a:t>Thanks to ETO engineers for valuable inputs.</a:t>
            </a:r>
          </a:p>
          <a:p>
            <a:pPr>
              <a:lnSpc>
                <a:spcPct val="120000"/>
              </a:lnSpc>
            </a:pPr>
            <a:r>
              <a:rPr lang="en-GB" dirty="0"/>
              <a:t>The ETO-Taskforce helped improved requirement and interface definitions.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B2170-545E-96C4-D164-29D47F51D35F}"/>
              </a:ext>
            </a:extLst>
          </p:cNvPr>
          <p:cNvSpPr txBox="1"/>
          <p:nvPr/>
        </p:nvSpPr>
        <p:spPr>
          <a:xfrm>
            <a:off x="3728484" y="4692502"/>
            <a:ext cx="942566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t">
            <a:spAutoFit/>
          </a:bodyPr>
          <a:lstStyle/>
          <a:p>
            <a:pPr algn="l" defTabSz="584200"/>
            <a:r>
              <a:rPr lang="en-AU" sz="1100" b="0" dirty="0"/>
              <a:t>ET-0244A-25</a:t>
            </a:r>
          </a:p>
        </p:txBody>
      </p:sp>
    </p:spTree>
    <p:extLst>
      <p:ext uri="{BB962C8B-B14F-4D97-AF65-F5344CB8AC3E}">
        <p14:creationId xmlns:p14="http://schemas.microsoft.com/office/powerpoint/2010/main" val="283664242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3D03-A94E-8CDD-104D-3C8EB197D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Low-frequency test-mass towers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DB4E2-BB48-22D5-7B61-725DBF7C6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6984" y="816253"/>
            <a:ext cx="3902273" cy="32336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Challenging but straight-forward</a:t>
            </a:r>
          </a:p>
          <a:p>
            <a:r>
              <a:rPr lang="en-AU" dirty="0">
                <a:solidFill>
                  <a:srgbClr val="C00000"/>
                </a:solidFill>
              </a:rPr>
              <a:t>Residual vibration in-band (3Hz+ passive)</a:t>
            </a:r>
          </a:p>
          <a:p>
            <a:r>
              <a:rPr lang="en-AU" dirty="0">
                <a:solidFill>
                  <a:srgbClr val="C00000"/>
                </a:solidFill>
              </a:rPr>
              <a:t>Active isolation and damping for RMS motion + control</a:t>
            </a:r>
          </a:p>
          <a:p>
            <a:r>
              <a:rPr lang="en-AU" dirty="0">
                <a:solidFill>
                  <a:schemeClr val="accent1">
                    <a:lumMod val="75000"/>
                  </a:schemeClr>
                </a:solidFill>
              </a:rPr>
              <a:t>Thermal shields and cryo-traps</a:t>
            </a:r>
          </a:p>
          <a:p>
            <a:r>
              <a:rPr lang="en-AU" dirty="0"/>
              <a:t>Vacuum vessel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E8329EA-7B6E-FCC7-3F29-3093B7F367A1}"/>
              </a:ext>
            </a:extLst>
          </p:cNvPr>
          <p:cNvSpPr txBox="1">
            <a:spLocks/>
          </p:cNvSpPr>
          <p:nvPr/>
        </p:nvSpPr>
        <p:spPr>
          <a:xfrm>
            <a:off x="4757347" y="816252"/>
            <a:ext cx="3902273" cy="35518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t">
            <a:normAutofit fontScale="92500" lnSpcReduction="10000"/>
          </a:bodyPr>
          <a:lstStyle>
            <a:lvl1pPr marL="278902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557802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836704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1115606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1394507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1673408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952310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231211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510112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hangingPunct="1">
              <a:buNone/>
            </a:pPr>
            <a:r>
              <a:rPr lang="en-US" dirty="0"/>
              <a:t>Extremely difficult/untested</a:t>
            </a:r>
          </a:p>
          <a:p>
            <a:pPr hangingPunct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Partial pressure of water 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(ice-growth)</a:t>
            </a:r>
          </a:p>
          <a:p>
            <a:pPr hangingPunct="1"/>
            <a:r>
              <a:rPr lang="en-US" dirty="0">
                <a:solidFill>
                  <a:srgbClr val="C00000"/>
                </a:solidFill>
              </a:rPr>
              <a:t>Inertial rotation control (in worst-case scenario)</a:t>
            </a:r>
          </a:p>
          <a:p>
            <a:pPr hangingPunct="1"/>
            <a:r>
              <a:rPr lang="en-US" dirty="0"/>
              <a:t>Installation and access maintaining cleanliness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hangingPunct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Low-vibration cryogenic links</a:t>
            </a:r>
          </a:p>
          <a:p>
            <a:pPr hangingPunct="1"/>
            <a:r>
              <a:rPr lang="en-AU" dirty="0"/>
              <a:t>Integration in a single tower</a:t>
            </a:r>
          </a:p>
          <a:p>
            <a:pPr hangingPunct="1"/>
            <a:r>
              <a:rPr lang="en-AU" dirty="0"/>
              <a:t>Civil- and technical- infrastructure (LF impact)</a:t>
            </a:r>
          </a:p>
        </p:txBody>
      </p:sp>
    </p:spTree>
    <p:extLst>
      <p:ext uri="{BB962C8B-B14F-4D97-AF65-F5344CB8AC3E}">
        <p14:creationId xmlns:p14="http://schemas.microsoft.com/office/powerpoint/2010/main" val="365994459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F5589D-82DA-C486-72FC-8D55F4085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 and interfaces</a:t>
            </a:r>
            <a:endParaRPr lang="en-A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2F73A4-B5B4-BE40-5B2D-F4BD7B1BC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74" y="718971"/>
            <a:ext cx="6891076" cy="411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08668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11E59-BC20-41BE-9C45-CA0E98F69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ideas/problems discussed in Orsay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56C4D-7F4D-7EA1-771D-A53E5CB27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816253"/>
            <a:ext cx="7804547" cy="3772372"/>
          </a:xfrm>
        </p:spPr>
        <p:txBody>
          <a:bodyPr>
            <a:normAutofit fontScale="92500"/>
          </a:bodyPr>
          <a:lstStyle/>
          <a:p>
            <a:r>
              <a:rPr lang="en-US" dirty="0"/>
              <a:t>Extreme cryostat vacuum requirements</a:t>
            </a:r>
          </a:p>
          <a:p>
            <a:pPr lvl="1"/>
            <a:r>
              <a:rPr lang="en-US" dirty="0"/>
              <a:t>‘Warm’ vacuum quality and effective H</a:t>
            </a:r>
            <a:r>
              <a:rPr lang="en-US" baseline="-25000" dirty="0"/>
              <a:t>2</a:t>
            </a:r>
            <a:r>
              <a:rPr lang="en-US" dirty="0"/>
              <a:t>0 suppression by the thermal shields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can be modelled with clear requirements.</a:t>
            </a:r>
          </a:p>
          <a:p>
            <a:pPr lvl="1"/>
            <a:r>
              <a:rPr lang="en-US" dirty="0"/>
              <a:t>Existing LIGO ETM warm vacuum (10</a:t>
            </a:r>
            <a:r>
              <a:rPr lang="en-US" baseline="30000" dirty="0"/>
              <a:t>-9</a:t>
            </a:r>
            <a:r>
              <a:rPr lang="en-US" dirty="0"/>
              <a:t> mbar) is likely sufficient (TBC).</a:t>
            </a:r>
          </a:p>
          <a:p>
            <a:r>
              <a:rPr lang="en-US" dirty="0"/>
              <a:t>Underfloor access (Virgo) vs lateral access (LIGO)</a:t>
            </a:r>
          </a:p>
          <a:p>
            <a:pPr lvl="1"/>
            <a:r>
              <a:rPr lang="en-US" dirty="0"/>
              <a:t>We need better quality contamination information before we can define a suitable requirement. </a:t>
            </a:r>
          </a:p>
          <a:p>
            <a:pPr lvl="1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No clear path to requirements.</a:t>
            </a:r>
          </a:p>
          <a:p>
            <a:r>
              <a:rPr lang="en-US" dirty="0"/>
              <a:t>Stability of suspension mounting point</a:t>
            </a:r>
          </a:p>
          <a:p>
            <a:pPr lvl="1"/>
            <a:r>
              <a:rPr lang="en-US" dirty="0"/>
              <a:t>Should be on rock, or at least on the floor. Difficult to model in detail.</a:t>
            </a:r>
          </a:p>
          <a:p>
            <a:pPr lvl="1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No clear path to requirements.</a:t>
            </a:r>
          </a:p>
        </p:txBody>
      </p:sp>
    </p:spTree>
    <p:extLst>
      <p:ext uri="{BB962C8B-B14F-4D97-AF65-F5344CB8AC3E}">
        <p14:creationId xmlns:p14="http://schemas.microsoft.com/office/powerpoint/2010/main" val="41682190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77D7F-195E-A46D-AD03-D8C3D9782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77" y="64871"/>
            <a:ext cx="7804548" cy="654100"/>
          </a:xfrm>
        </p:spPr>
        <p:txBody>
          <a:bodyPr/>
          <a:lstStyle/>
          <a:p>
            <a:r>
              <a:rPr lang="en-US" dirty="0"/>
              <a:t>Single-cavern conceptual design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C70924-A434-9138-C73B-E5B2483DD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816252"/>
            <a:ext cx="5588197" cy="4003397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SzPct val="100000"/>
              <a:buFont typeface="+mj-lt"/>
              <a:buAutoNum type="arabicPeriod"/>
            </a:pPr>
            <a:r>
              <a:rPr lang="en-US" dirty="0"/>
              <a:t>Shrink the thermal shields to allow the seismic platform and IP legs inside the ‘warm’ cryostat vacuum.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dirty="0"/>
              <a:t>Thermal-shield side-panels can be opened to allow installation (via rails) and payload access.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dirty="0"/>
              <a:t>Seismic platforms anchored directly into rock. Simple ‘secondary’ seismic platform allows direct vibration reduction of thermal shields.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AU" dirty="0"/>
              <a:t>Retains low-conductance vacuum-coupling and particulates barrier to upper suspension structures.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AU" dirty="0"/>
              <a:t>No underfloor excavation – smallest plausible excavation volume for simpler and more stable cavern with simpler access + logistics.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AU" dirty="0"/>
              <a:t>Separate mounts to rock for vacuum system and IP safety structure simplifies mechanics and offloads air-pressure effects.</a:t>
            </a:r>
          </a:p>
        </p:txBody>
      </p:sp>
      <p:pic>
        <p:nvPicPr>
          <p:cNvPr id="4" name="Content Placeholder 8" descr="A machine with a black background">
            <a:extLst>
              <a:ext uri="{FF2B5EF4-FFF2-40B4-BE49-F238E27FC236}">
                <a16:creationId xmlns:a16="http://schemas.microsoft.com/office/drawing/2014/main" id="{B498D332-401D-8A10-79B3-60CF5E17B1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0" r="50418"/>
          <a:stretch/>
        </p:blipFill>
        <p:spPr>
          <a:xfrm>
            <a:off x="6696298" y="32347"/>
            <a:ext cx="2521425" cy="5078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135598991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5B35B-080C-8B5E-9622-8B34861FE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27" y="64871"/>
            <a:ext cx="7804548" cy="654100"/>
          </a:xfrm>
        </p:spPr>
        <p:txBody>
          <a:bodyPr/>
          <a:lstStyle/>
          <a:p>
            <a:pPr algn="l"/>
            <a:r>
              <a:rPr lang="en-US" dirty="0"/>
              <a:t>Dimensional CAD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E627F5-8E59-6E4D-6E76-58EB9B6C1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816253"/>
            <a:ext cx="3074323" cy="175549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Personnel inside chamber but outside thermal shields</a:t>
            </a:r>
          </a:p>
          <a:p>
            <a:r>
              <a:rPr lang="en-US" dirty="0"/>
              <a:t>Separate access to instrumentation of seismic platform</a:t>
            </a:r>
          </a:p>
          <a:p>
            <a:r>
              <a:rPr lang="en-US" dirty="0"/>
              <a:t>Further identification of interfaces, requirements, and engineering challenges required.</a:t>
            </a:r>
            <a:endParaRPr lang="en-AU" dirty="0"/>
          </a:p>
        </p:txBody>
      </p:sp>
      <p:pic>
        <p:nvPicPr>
          <p:cNvPr id="6" name="Picture 5" descr="A grey cylindrical object with a round window and a person walking">
            <a:extLst>
              <a:ext uri="{FF2B5EF4-FFF2-40B4-BE49-F238E27FC236}">
                <a16:creationId xmlns:a16="http://schemas.microsoft.com/office/drawing/2014/main" id="{09AB13B3-B5CB-9608-3D73-F41191DC57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31" r="31418" b="6619"/>
          <a:stretch/>
        </p:blipFill>
        <p:spPr>
          <a:xfrm>
            <a:off x="6427089" y="135756"/>
            <a:ext cx="2729553" cy="4761044"/>
          </a:xfrm>
          <a:prstGeom prst="rect">
            <a:avLst/>
          </a:prstGeom>
        </p:spPr>
      </p:pic>
      <p:pic>
        <p:nvPicPr>
          <p:cNvPr id="7" name="Picture 6" descr="A person walking past a large silver cylinder">
            <a:extLst>
              <a:ext uri="{FF2B5EF4-FFF2-40B4-BE49-F238E27FC236}">
                <a16:creationId xmlns:a16="http://schemas.microsoft.com/office/drawing/2014/main" id="{ACC4F472-7F7A-C1D0-944F-996429713E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9" t="-386" r="46290" b="386"/>
          <a:stretch/>
        </p:blipFill>
        <p:spPr>
          <a:xfrm>
            <a:off x="3959742" y="169866"/>
            <a:ext cx="2586038" cy="509850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FDA97D4-BCD0-BCB8-4092-F9EE58239919}"/>
              </a:ext>
            </a:extLst>
          </p:cNvPr>
          <p:cNvCxnSpPr>
            <a:cxnSpLocks/>
          </p:cNvCxnSpPr>
          <p:nvPr/>
        </p:nvCxnSpPr>
        <p:spPr>
          <a:xfrm>
            <a:off x="4025956" y="2696622"/>
            <a:ext cx="638636" cy="452438"/>
          </a:xfrm>
          <a:prstGeom prst="straightConnector1">
            <a:avLst/>
          </a:prstGeom>
          <a:noFill/>
          <a:ln w="12700" cap="flat" cmpd="sng" algn="ctr">
            <a:solidFill>
              <a:srgbClr val="E48312"/>
            </a:solidFill>
            <a:prstDash val="soli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79A65D7-CEB0-0619-F068-1754C1503548}"/>
              </a:ext>
            </a:extLst>
          </p:cNvPr>
          <p:cNvCxnSpPr>
            <a:cxnSpLocks/>
          </p:cNvCxnSpPr>
          <p:nvPr/>
        </p:nvCxnSpPr>
        <p:spPr>
          <a:xfrm>
            <a:off x="4190380" y="3615784"/>
            <a:ext cx="400145" cy="452438"/>
          </a:xfrm>
          <a:prstGeom prst="straightConnector1">
            <a:avLst/>
          </a:prstGeom>
          <a:noFill/>
          <a:ln w="12700" cap="flat" cmpd="sng" algn="ctr">
            <a:solidFill>
              <a:srgbClr val="E48312"/>
            </a:solidFill>
            <a:prstDash val="soli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163B696-73AB-A6DD-3C97-4B275DEAD8BF}"/>
              </a:ext>
            </a:extLst>
          </p:cNvPr>
          <p:cNvSpPr txBox="1"/>
          <p:nvPr/>
        </p:nvSpPr>
        <p:spPr>
          <a:xfrm>
            <a:off x="3465469" y="2462151"/>
            <a:ext cx="878767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hangingPunct="1"/>
            <a:r>
              <a:rPr lang="en-US" sz="1013" b="0" kern="1200" dirty="0">
                <a:latin typeface="Calibri" panose="020F0502020204030204"/>
                <a:ea typeface="+mn-ea"/>
                <a:cs typeface="+mn-cs"/>
              </a:rPr>
              <a:t>Payload Rails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B8267F-2549-1E9A-7381-5CF0258B8171}"/>
              </a:ext>
            </a:extLst>
          </p:cNvPr>
          <p:cNvSpPr txBox="1"/>
          <p:nvPr/>
        </p:nvSpPr>
        <p:spPr>
          <a:xfrm>
            <a:off x="3526062" y="3227321"/>
            <a:ext cx="949299" cy="40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hangingPunct="1"/>
            <a:r>
              <a:rPr lang="en-US" sz="1013" b="0" kern="1200" dirty="0">
                <a:latin typeface="Calibri" panose="020F0502020204030204"/>
                <a:ea typeface="+mn-ea"/>
                <a:cs typeface="+mn-cs"/>
              </a:rPr>
              <a:t>Secondary </a:t>
            </a:r>
            <a:br>
              <a:rPr lang="en-US" sz="1013" b="0" kern="1200" dirty="0">
                <a:latin typeface="Calibri" panose="020F0502020204030204"/>
                <a:ea typeface="+mn-ea"/>
                <a:cs typeface="+mn-cs"/>
              </a:rPr>
            </a:br>
            <a:r>
              <a:rPr lang="en-US" sz="1013" b="0" kern="1200" dirty="0">
                <a:latin typeface="Calibri" panose="020F0502020204030204"/>
                <a:ea typeface="+mn-ea"/>
                <a:cs typeface="+mn-cs"/>
              </a:rPr>
              <a:t>Human Access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FA63279-4AD3-C9C2-B832-9EE25F3F6B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03" y="2697336"/>
            <a:ext cx="3088333" cy="2449028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DE7820C-347C-D97E-AC7F-A9FD85E07938}"/>
              </a:ext>
            </a:extLst>
          </p:cNvPr>
          <p:cNvCxnSpPr>
            <a:cxnSpLocks/>
            <a:stCxn id="3" idx="2"/>
          </p:cNvCxnSpPr>
          <p:nvPr/>
        </p:nvCxnSpPr>
        <p:spPr>
          <a:xfrm flipH="1">
            <a:off x="1830670" y="2571750"/>
            <a:ext cx="376219" cy="242334"/>
          </a:xfrm>
          <a:prstGeom prst="straightConnector1">
            <a:avLst/>
          </a:prstGeom>
          <a:noFill/>
          <a:ln w="12700" cap="flat" cmpd="sng" algn="ctr">
            <a:solidFill>
              <a:srgbClr val="E48312"/>
            </a:solidFill>
            <a:prstDash val="solid"/>
            <a:tailEnd type="triangle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4B09BE7-CC94-9F5A-E607-CE92C26EC015}"/>
              </a:ext>
            </a:extLst>
          </p:cNvPr>
          <p:cNvSpPr txBox="1"/>
          <p:nvPr/>
        </p:nvSpPr>
        <p:spPr>
          <a:xfrm>
            <a:off x="2185795" y="2350363"/>
            <a:ext cx="627095" cy="40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hangingPunct="1"/>
            <a:r>
              <a:rPr lang="en-US" sz="1013" b="0" kern="1200" dirty="0">
                <a:latin typeface="Calibri" panose="020F0502020204030204"/>
                <a:ea typeface="+mn-ea"/>
                <a:cs typeface="+mn-cs"/>
              </a:rPr>
              <a:t>Primary </a:t>
            </a:r>
            <a:br>
              <a:rPr lang="en-US" sz="1013" b="0" kern="1200" dirty="0">
                <a:latin typeface="Calibri" panose="020F0502020204030204"/>
                <a:ea typeface="+mn-ea"/>
                <a:cs typeface="+mn-cs"/>
              </a:rPr>
            </a:br>
            <a:r>
              <a:rPr lang="en-US" sz="1013" b="0" kern="1200" dirty="0">
                <a:latin typeface="Calibri" panose="020F0502020204030204"/>
                <a:ea typeface="+mn-ea"/>
                <a:cs typeface="+mn-cs"/>
              </a:rPr>
              <a:t>access</a:t>
            </a:r>
          </a:p>
        </p:txBody>
      </p:sp>
    </p:spTree>
    <p:extLst>
      <p:ext uri="{BB962C8B-B14F-4D97-AF65-F5344CB8AC3E}">
        <p14:creationId xmlns:p14="http://schemas.microsoft.com/office/powerpoint/2010/main" val="223256611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AF00C1-E42F-E29A-F6C1-5F4B52489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Suspension chain</a:t>
            </a:r>
            <a:endParaRPr lang="en-AU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22196DB-0E95-D244-6ED5-73A253B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925" y="815975"/>
            <a:ext cx="5210714" cy="367982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Sensing and actuation between F0 and FSM1, and between FSM1 both FSM2 and FSM3.</a:t>
            </a:r>
          </a:p>
          <a:p>
            <a:pPr>
              <a:lnSpc>
                <a:spcPct val="120000"/>
              </a:lnSpc>
            </a:pPr>
            <a:r>
              <a:rPr lang="en-US" dirty="0"/>
              <a:t>2 wires on MAS/GAS filters FSM1 to FSM2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Allows alignment of bending points of incoming and outgoing wires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Still has minimal coupling in Rx (relates to Z motion)</a:t>
            </a:r>
          </a:p>
          <a:p>
            <a:pPr>
              <a:lnSpc>
                <a:spcPct val="120000"/>
              </a:lnSpc>
            </a:pPr>
            <a:r>
              <a:rPr lang="en-US" dirty="0"/>
              <a:t>1 wire with MAS/GAS filter FSM2 to FSM3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Control rotational damping and drift using actuation against FSM1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Minimize damping and the amount of complex AS-filters (0.5Hz ~2m blades)</a:t>
            </a:r>
          </a:p>
          <a:p>
            <a:pPr>
              <a:lnSpc>
                <a:spcPct val="120000"/>
              </a:lnSpc>
            </a:pPr>
            <a:r>
              <a:rPr lang="en-US" dirty="0"/>
              <a:t>3 wires with long blade-springs going down through cryostat to payload design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Allows damping of payload modes from warm vacuum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Connects DC alignment of cold-platform + cage to warm actuators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D2C1E71-C0B2-1D9A-3783-63A613CB4B00}"/>
              </a:ext>
            </a:extLst>
          </p:cNvPr>
          <p:cNvSpPr txBox="1"/>
          <p:nvPr/>
        </p:nvSpPr>
        <p:spPr>
          <a:xfrm>
            <a:off x="6142865" y="259781"/>
            <a:ext cx="1821825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457200" hangingPunct="1"/>
            <a:r>
              <a:rPr lang="en-US" sz="1050" b="0" i="1" kern="1200" dirty="0">
                <a:latin typeface="Calibri" panose="020F0502020204030204"/>
                <a:ea typeface="+mn-ea"/>
                <a:cs typeface="+mn-cs"/>
              </a:rPr>
              <a:t>Vertical filters, now with </a:t>
            </a:r>
          </a:p>
          <a:p>
            <a:pPr algn="l" defTabSz="457200" hangingPunct="1"/>
            <a:br>
              <a:rPr lang="en-US" sz="1050" b="0" i="1" kern="1200" dirty="0">
                <a:latin typeface="Calibri" panose="020F0502020204030204"/>
                <a:ea typeface="+mn-ea"/>
                <a:cs typeface="+mn-cs"/>
              </a:rPr>
            </a:br>
            <a:endParaRPr lang="en-US" sz="1050" b="0" i="1" kern="1200" dirty="0">
              <a:latin typeface="Calibri" panose="020F0502020204030204"/>
              <a:ea typeface="+mn-ea"/>
              <a:cs typeface="+mn-cs"/>
            </a:endParaRPr>
          </a:p>
          <a:p>
            <a:pPr algn="l" defTabSz="457200" hangingPunct="1"/>
            <a:r>
              <a:rPr lang="en-US" sz="1050" b="0" i="1" kern="1200" dirty="0">
                <a:latin typeface="Calibri" panose="020F0502020204030204"/>
                <a:ea typeface="+mn-ea"/>
                <a:cs typeface="+mn-cs"/>
              </a:rPr>
              <a:t>0.175 Hz</a:t>
            </a:r>
            <a:br>
              <a:rPr lang="en-US" sz="1050" b="0" i="1" kern="1200" dirty="0">
                <a:latin typeface="Calibri" panose="020F0502020204030204"/>
                <a:ea typeface="+mn-ea"/>
                <a:cs typeface="+mn-cs"/>
              </a:rPr>
            </a:br>
            <a:endParaRPr lang="en-US" sz="1050" b="0" i="1" kern="1200" dirty="0">
              <a:latin typeface="Calibri" panose="020F0502020204030204"/>
              <a:ea typeface="+mn-ea"/>
              <a:cs typeface="+mn-cs"/>
            </a:endParaRPr>
          </a:p>
          <a:p>
            <a:pPr algn="l" defTabSz="457200" hangingPunct="1"/>
            <a:endParaRPr lang="en-US" sz="1050" b="0" i="1" kern="1200" dirty="0">
              <a:latin typeface="Calibri" panose="020F0502020204030204"/>
              <a:ea typeface="+mn-ea"/>
              <a:cs typeface="+mn-cs"/>
            </a:endParaRPr>
          </a:p>
          <a:p>
            <a:pPr algn="l" defTabSz="457200" hangingPunct="1"/>
            <a:br>
              <a:rPr lang="en-US" sz="1050" b="0" i="1" kern="1200" dirty="0">
                <a:latin typeface="Calibri" panose="020F0502020204030204"/>
                <a:ea typeface="+mn-ea"/>
                <a:cs typeface="+mn-cs"/>
              </a:rPr>
            </a:br>
            <a:r>
              <a:rPr lang="en-US" sz="1050" b="0" i="1" kern="1200" dirty="0">
                <a:latin typeface="Calibri" panose="020F0502020204030204"/>
                <a:ea typeface="+mn-ea"/>
                <a:cs typeface="+mn-cs"/>
              </a:rPr>
              <a:t>0.25 Hz</a:t>
            </a:r>
            <a:br>
              <a:rPr lang="en-US" sz="1050" b="0" i="1" kern="1200" dirty="0">
                <a:latin typeface="Calibri" panose="020F0502020204030204"/>
                <a:ea typeface="+mn-ea"/>
                <a:cs typeface="+mn-cs"/>
              </a:rPr>
            </a:br>
            <a:endParaRPr lang="en-US" sz="1050" b="0" i="1" kern="1200" dirty="0">
              <a:latin typeface="Calibri" panose="020F0502020204030204"/>
              <a:ea typeface="+mn-ea"/>
              <a:cs typeface="+mn-cs"/>
            </a:endParaRPr>
          </a:p>
          <a:p>
            <a:pPr algn="l" defTabSz="457200" hangingPunct="1"/>
            <a:endParaRPr lang="en-US" sz="1050" b="0" i="1" kern="1200" dirty="0">
              <a:latin typeface="Calibri" panose="020F0502020204030204"/>
              <a:ea typeface="+mn-ea"/>
              <a:cs typeface="+mn-cs"/>
            </a:endParaRPr>
          </a:p>
          <a:p>
            <a:pPr algn="l" defTabSz="457200" hangingPunct="1"/>
            <a:r>
              <a:rPr lang="en-US" sz="1050" b="0" i="1" kern="1200" dirty="0">
                <a:latin typeface="Calibri" panose="020F0502020204030204"/>
                <a:ea typeface="+mn-ea"/>
                <a:cs typeface="+mn-cs"/>
              </a:rPr>
              <a:t>0.25 Hz</a:t>
            </a:r>
          </a:p>
          <a:p>
            <a:pPr algn="l" defTabSz="457200" hangingPunct="1"/>
            <a:endParaRPr lang="en-US" sz="1050" b="0" i="1" kern="1200" dirty="0">
              <a:latin typeface="Calibri" panose="020F0502020204030204"/>
              <a:ea typeface="+mn-ea"/>
              <a:cs typeface="+mn-cs"/>
            </a:endParaRPr>
          </a:p>
          <a:p>
            <a:pPr algn="l" defTabSz="457200" hangingPunct="1"/>
            <a:endParaRPr lang="en-US" sz="1050" b="0" i="1" kern="1200" dirty="0">
              <a:latin typeface="Calibri" panose="020F0502020204030204"/>
              <a:ea typeface="+mn-ea"/>
              <a:cs typeface="+mn-cs"/>
            </a:endParaRPr>
          </a:p>
          <a:p>
            <a:pPr algn="l" defTabSz="457200" hangingPunct="1"/>
            <a:r>
              <a:rPr lang="en-US" sz="1050" b="0" i="1" kern="1200" dirty="0">
                <a:latin typeface="Calibri" panose="020F0502020204030204"/>
                <a:ea typeface="+mn-ea"/>
                <a:cs typeface="+mn-cs"/>
              </a:rPr>
              <a:t>0.7 Hz</a:t>
            </a:r>
            <a:br>
              <a:rPr lang="en-US" sz="1050" b="0" kern="1200" dirty="0">
                <a:latin typeface="Calibri" panose="020F0502020204030204"/>
                <a:ea typeface="+mn-ea"/>
                <a:cs typeface="+mn-cs"/>
              </a:rPr>
            </a:br>
            <a:endParaRPr lang="en-US" sz="1050" b="0" kern="1200" dirty="0"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D2AA976-0070-9C8F-E2A6-22106C2D8650}"/>
              </a:ext>
            </a:extLst>
          </p:cNvPr>
          <p:cNvSpPr/>
          <p:nvPr/>
        </p:nvSpPr>
        <p:spPr>
          <a:xfrm>
            <a:off x="6890796" y="902825"/>
            <a:ext cx="173620" cy="348108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15875" cap="flat" cmpd="sng" algn="ctr">
            <a:solidFill>
              <a:srgbClr val="E4831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C384E17-0FCB-FB82-7F8B-2D75A106D153}"/>
              </a:ext>
            </a:extLst>
          </p:cNvPr>
          <p:cNvSpPr/>
          <p:nvPr/>
        </p:nvSpPr>
        <p:spPr>
          <a:xfrm>
            <a:off x="8365338" y="920735"/>
            <a:ext cx="173620" cy="348108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15875" cap="flat" cmpd="sng" algn="ctr">
            <a:solidFill>
              <a:srgbClr val="E4831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E1FA017-8070-ACE1-2642-F773B4564FEC}"/>
              </a:ext>
            </a:extLst>
          </p:cNvPr>
          <p:cNvSpPr/>
          <p:nvPr/>
        </p:nvSpPr>
        <p:spPr>
          <a:xfrm>
            <a:off x="7281441" y="1366392"/>
            <a:ext cx="859419" cy="364072"/>
          </a:xfrm>
          <a:prstGeom prst="rect">
            <a:avLst/>
          </a:prstGeom>
          <a:solidFill>
            <a:srgbClr val="E48312"/>
          </a:solidFill>
          <a:ln w="15875" cap="flat" cmpd="sng" algn="ctr">
            <a:solidFill>
              <a:srgbClr val="E4831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FSM1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4B6C96E-B707-5290-9C7C-80F18112520A}"/>
              </a:ext>
            </a:extLst>
          </p:cNvPr>
          <p:cNvSpPr/>
          <p:nvPr/>
        </p:nvSpPr>
        <p:spPr>
          <a:xfrm>
            <a:off x="7265525" y="1366391"/>
            <a:ext cx="92745" cy="1307361"/>
          </a:xfrm>
          <a:prstGeom prst="rect">
            <a:avLst/>
          </a:prstGeom>
          <a:solidFill>
            <a:srgbClr val="E48312"/>
          </a:solidFill>
          <a:ln w="15875" cap="flat" cmpd="sng" algn="ctr">
            <a:solidFill>
              <a:srgbClr val="E4831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14EA36B-49E3-BA6F-5719-9FBF063637FA}"/>
              </a:ext>
            </a:extLst>
          </p:cNvPr>
          <p:cNvSpPr/>
          <p:nvPr/>
        </p:nvSpPr>
        <p:spPr>
          <a:xfrm>
            <a:off x="8097311" y="1366391"/>
            <a:ext cx="88397" cy="1307361"/>
          </a:xfrm>
          <a:prstGeom prst="rect">
            <a:avLst/>
          </a:prstGeom>
          <a:solidFill>
            <a:srgbClr val="E48312"/>
          </a:solidFill>
          <a:ln w="15875" cap="flat" cmpd="sng" algn="ctr">
            <a:solidFill>
              <a:srgbClr val="E4831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B6474E33-4094-AEC4-3930-E1A5092E0EB9}"/>
              </a:ext>
            </a:extLst>
          </p:cNvPr>
          <p:cNvCxnSpPr>
            <a:cxnSpLocks/>
            <a:stCxn id="85" idx="0"/>
          </p:cNvCxnSpPr>
          <p:nvPr/>
        </p:nvCxnSpPr>
        <p:spPr>
          <a:xfrm flipV="1">
            <a:off x="7711151" y="1024360"/>
            <a:ext cx="0" cy="342032"/>
          </a:xfrm>
          <a:prstGeom prst="line">
            <a:avLst/>
          </a:prstGeom>
          <a:noFill/>
          <a:ln w="38100" cap="flat" cmpd="sng" algn="ctr">
            <a:solidFill>
              <a:srgbClr val="E48312"/>
            </a:solidFill>
            <a:prstDash val="soli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1427633-40C2-7E16-35B3-BE76C5968913}"/>
              </a:ext>
            </a:extLst>
          </p:cNvPr>
          <p:cNvCxnSpPr/>
          <p:nvPr/>
        </p:nvCxnSpPr>
        <p:spPr>
          <a:xfrm flipV="1">
            <a:off x="7625787" y="1730463"/>
            <a:ext cx="0" cy="342032"/>
          </a:xfrm>
          <a:prstGeom prst="line">
            <a:avLst/>
          </a:prstGeom>
          <a:noFill/>
          <a:ln w="38100" cap="flat" cmpd="sng" algn="ctr">
            <a:solidFill>
              <a:srgbClr val="E48312"/>
            </a:solidFill>
            <a:prstDash val="solid"/>
          </a:ln>
          <a:effectLst/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48C3075A-B06E-1B37-0082-D1E6728F4359}"/>
              </a:ext>
            </a:extLst>
          </p:cNvPr>
          <p:cNvCxnSpPr/>
          <p:nvPr/>
        </p:nvCxnSpPr>
        <p:spPr>
          <a:xfrm flipV="1">
            <a:off x="7809536" y="1727005"/>
            <a:ext cx="0" cy="342032"/>
          </a:xfrm>
          <a:prstGeom prst="line">
            <a:avLst/>
          </a:prstGeom>
          <a:noFill/>
          <a:ln w="38100" cap="flat" cmpd="sng" algn="ctr">
            <a:solidFill>
              <a:srgbClr val="E48312"/>
            </a:solidFill>
            <a:prstDash val="solid"/>
          </a:ln>
          <a:effectLst/>
        </p:spPr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F0563FCF-BE21-0A33-90A8-274768281977}"/>
              </a:ext>
            </a:extLst>
          </p:cNvPr>
          <p:cNvSpPr/>
          <p:nvPr/>
        </p:nvSpPr>
        <p:spPr>
          <a:xfrm>
            <a:off x="7430320" y="2009049"/>
            <a:ext cx="581628" cy="141269"/>
          </a:xfrm>
          <a:prstGeom prst="rect">
            <a:avLst/>
          </a:prstGeom>
          <a:solidFill>
            <a:srgbClr val="E48312"/>
          </a:solidFill>
          <a:ln w="15875" cap="flat" cmpd="sng" algn="ctr">
            <a:solidFill>
              <a:srgbClr val="E4831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FSM2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F605EFE-7261-DB57-5DD2-2740DEBB07E1}"/>
              </a:ext>
            </a:extLst>
          </p:cNvPr>
          <p:cNvSpPr/>
          <p:nvPr/>
        </p:nvSpPr>
        <p:spPr>
          <a:xfrm>
            <a:off x="7134586" y="1024360"/>
            <a:ext cx="69449" cy="964722"/>
          </a:xfrm>
          <a:prstGeom prst="rect">
            <a:avLst/>
          </a:prstGeom>
          <a:solidFill>
            <a:srgbClr val="E48312"/>
          </a:solidFill>
          <a:ln w="15875" cap="flat" cmpd="sng" algn="ctr">
            <a:solidFill>
              <a:srgbClr val="E4831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15AD139-C954-0059-4379-EAAE74D3AE33}"/>
              </a:ext>
            </a:extLst>
          </p:cNvPr>
          <p:cNvSpPr/>
          <p:nvPr/>
        </p:nvSpPr>
        <p:spPr>
          <a:xfrm>
            <a:off x="8234905" y="997908"/>
            <a:ext cx="69449" cy="964722"/>
          </a:xfrm>
          <a:prstGeom prst="rect">
            <a:avLst/>
          </a:prstGeom>
          <a:solidFill>
            <a:srgbClr val="E48312"/>
          </a:solidFill>
          <a:ln w="15875" cap="flat" cmpd="sng" algn="ctr">
            <a:solidFill>
              <a:srgbClr val="E4831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A853A0D9-8A06-9D93-40B1-7FF758997D31}"/>
              </a:ext>
            </a:extLst>
          </p:cNvPr>
          <p:cNvCxnSpPr/>
          <p:nvPr/>
        </p:nvCxnSpPr>
        <p:spPr>
          <a:xfrm flipV="1">
            <a:off x="7725618" y="2151416"/>
            <a:ext cx="0" cy="342032"/>
          </a:xfrm>
          <a:prstGeom prst="line">
            <a:avLst/>
          </a:prstGeom>
          <a:noFill/>
          <a:ln w="38100" cap="flat" cmpd="sng" algn="ctr">
            <a:solidFill>
              <a:srgbClr val="E48312"/>
            </a:solidFill>
            <a:prstDash val="solid"/>
          </a:ln>
          <a:effectLst/>
        </p:spPr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306F7321-0475-B469-F7F4-2D9A419D1A18}"/>
              </a:ext>
            </a:extLst>
          </p:cNvPr>
          <p:cNvCxnSpPr/>
          <p:nvPr/>
        </p:nvCxnSpPr>
        <p:spPr>
          <a:xfrm flipV="1">
            <a:off x="7635916" y="2579934"/>
            <a:ext cx="0" cy="342032"/>
          </a:xfrm>
          <a:prstGeom prst="line">
            <a:avLst/>
          </a:prstGeom>
          <a:noFill/>
          <a:ln w="38100" cap="flat" cmpd="sng" algn="ctr">
            <a:solidFill>
              <a:srgbClr val="E48312"/>
            </a:solidFill>
            <a:prstDash val="solid"/>
          </a:ln>
          <a:effectLst/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65FA70B8-3CE8-B720-39C7-A08A140AF731}"/>
              </a:ext>
            </a:extLst>
          </p:cNvPr>
          <p:cNvCxnSpPr/>
          <p:nvPr/>
        </p:nvCxnSpPr>
        <p:spPr>
          <a:xfrm flipV="1">
            <a:off x="7819664" y="2576476"/>
            <a:ext cx="0" cy="342032"/>
          </a:xfrm>
          <a:prstGeom prst="line">
            <a:avLst/>
          </a:prstGeom>
          <a:noFill/>
          <a:ln w="38100" cap="flat" cmpd="sng" algn="ctr">
            <a:solidFill>
              <a:srgbClr val="E48312"/>
            </a:solidFill>
            <a:prstDash val="solid"/>
          </a:ln>
          <a:effectLst/>
        </p:spPr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DBB8C663-FDFE-2EA0-DF6B-D69D4514BE12}"/>
              </a:ext>
            </a:extLst>
          </p:cNvPr>
          <p:cNvCxnSpPr/>
          <p:nvPr/>
        </p:nvCxnSpPr>
        <p:spPr>
          <a:xfrm flipV="1">
            <a:off x="7729568" y="2577574"/>
            <a:ext cx="0" cy="342032"/>
          </a:xfrm>
          <a:prstGeom prst="line">
            <a:avLst/>
          </a:prstGeom>
          <a:noFill/>
          <a:ln w="38100" cap="flat" cmpd="sng" algn="ctr">
            <a:solidFill>
              <a:srgbClr val="E48312"/>
            </a:solidFill>
            <a:prstDash val="solid"/>
          </a:ln>
          <a:effectLst/>
        </p:spPr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3F8EBCBD-9CA0-0F99-75DF-92D59DC09F16}"/>
              </a:ext>
            </a:extLst>
          </p:cNvPr>
          <p:cNvSpPr/>
          <p:nvPr/>
        </p:nvSpPr>
        <p:spPr>
          <a:xfrm>
            <a:off x="6825687" y="642553"/>
            <a:ext cx="1788289" cy="381965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15875" cap="flat" cmpd="sng" algn="ctr">
            <a:solidFill>
              <a:srgbClr val="E4831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IP top ring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510495CE-9F1C-1CC1-6F3C-9884AB31704F}"/>
              </a:ext>
            </a:extLst>
          </p:cNvPr>
          <p:cNvSpPr/>
          <p:nvPr/>
        </p:nvSpPr>
        <p:spPr>
          <a:xfrm>
            <a:off x="7430320" y="2436492"/>
            <a:ext cx="581628" cy="140596"/>
          </a:xfrm>
          <a:prstGeom prst="rect">
            <a:avLst/>
          </a:prstGeom>
          <a:solidFill>
            <a:srgbClr val="E48312"/>
          </a:solidFill>
          <a:ln w="15875" cap="flat" cmpd="sng" algn="ctr">
            <a:solidFill>
              <a:srgbClr val="E4831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FSM3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C6A88C8-0626-A40D-9D97-03B1C34D6D1A}"/>
              </a:ext>
            </a:extLst>
          </p:cNvPr>
          <p:cNvSpPr/>
          <p:nvPr/>
        </p:nvSpPr>
        <p:spPr>
          <a:xfrm>
            <a:off x="7444933" y="2924812"/>
            <a:ext cx="581628" cy="698342"/>
          </a:xfrm>
          <a:prstGeom prst="rect">
            <a:avLst/>
          </a:prstGeom>
          <a:solidFill>
            <a:srgbClr val="CCDDEA">
              <a:lumMod val="50000"/>
            </a:srgbClr>
          </a:solidFill>
          <a:ln w="15875" cap="flat" cmpd="sng" algn="ctr">
            <a:solidFill>
              <a:srgbClr val="E4831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PAY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F108098-D1FC-BA93-EF04-AE077A1EF2E4}"/>
              </a:ext>
            </a:extLst>
          </p:cNvPr>
          <p:cNvSpPr/>
          <p:nvPr/>
        </p:nvSpPr>
        <p:spPr>
          <a:xfrm>
            <a:off x="7311898" y="2747492"/>
            <a:ext cx="828962" cy="1488843"/>
          </a:xfrm>
          <a:prstGeom prst="rect">
            <a:avLst/>
          </a:prstGeom>
          <a:noFill/>
          <a:ln w="38100" cap="flat" cmpd="sng" algn="ctr">
            <a:solidFill>
              <a:srgbClr val="CCDDEA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F6903C1-71C2-616B-7747-4575157743D9}"/>
              </a:ext>
            </a:extLst>
          </p:cNvPr>
          <p:cNvSpPr txBox="1"/>
          <p:nvPr/>
        </p:nvSpPr>
        <p:spPr>
          <a:xfrm>
            <a:off x="7384022" y="3986566"/>
            <a:ext cx="627095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hangingPunct="1"/>
            <a:r>
              <a:rPr lang="en-US" sz="1013" b="0" kern="1200" dirty="0">
                <a:latin typeface="Calibri" panose="020F0502020204030204"/>
                <a:ea typeface="+mn-ea"/>
                <a:cs typeface="+mn-cs"/>
              </a:rPr>
              <a:t>Cryostat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24CB24B2-2B97-3181-4521-881A20C5D175}"/>
              </a:ext>
            </a:extLst>
          </p:cNvPr>
          <p:cNvSpPr/>
          <p:nvPr/>
        </p:nvSpPr>
        <p:spPr>
          <a:xfrm>
            <a:off x="7402245" y="3391373"/>
            <a:ext cx="667003" cy="667003"/>
          </a:xfrm>
          <a:prstGeom prst="ellipse">
            <a:avLst/>
          </a:prstGeom>
          <a:solidFill>
            <a:srgbClr val="CCDDEA">
              <a:lumMod val="50000"/>
            </a:srgbClr>
          </a:solidFill>
          <a:ln w="15875" cap="flat" cmpd="sng" algn="ctr">
            <a:solidFill>
              <a:srgbClr val="E4831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MIR</a:t>
            </a:r>
          </a:p>
        </p:txBody>
      </p:sp>
      <p:sp>
        <p:nvSpPr>
          <p:cNvPr id="104" name="Arc 103">
            <a:extLst>
              <a:ext uri="{FF2B5EF4-FFF2-40B4-BE49-F238E27FC236}">
                <a16:creationId xmlns:a16="http://schemas.microsoft.com/office/drawing/2014/main" id="{A12B970A-0257-1127-EC21-B4ECE8C81A85}"/>
              </a:ext>
            </a:extLst>
          </p:cNvPr>
          <p:cNvSpPr/>
          <p:nvPr/>
        </p:nvSpPr>
        <p:spPr>
          <a:xfrm rot="19855103">
            <a:off x="7099612" y="989707"/>
            <a:ext cx="608900" cy="355355"/>
          </a:xfrm>
          <a:prstGeom prst="arc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Arc 104">
            <a:extLst>
              <a:ext uri="{FF2B5EF4-FFF2-40B4-BE49-F238E27FC236}">
                <a16:creationId xmlns:a16="http://schemas.microsoft.com/office/drawing/2014/main" id="{44FA73B1-2088-C496-AE0A-A07B5546AB47}"/>
              </a:ext>
            </a:extLst>
          </p:cNvPr>
          <p:cNvSpPr/>
          <p:nvPr/>
        </p:nvSpPr>
        <p:spPr>
          <a:xfrm rot="1744897" flipH="1">
            <a:off x="7715947" y="991157"/>
            <a:ext cx="608900" cy="355355"/>
          </a:xfrm>
          <a:prstGeom prst="arc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30C54B21-6F18-5D49-CB64-6B3CE379A91E}"/>
              </a:ext>
            </a:extLst>
          </p:cNvPr>
          <p:cNvSpPr/>
          <p:nvPr/>
        </p:nvSpPr>
        <p:spPr>
          <a:xfrm rot="19855103">
            <a:off x="7017106" y="1684018"/>
            <a:ext cx="608900" cy="355355"/>
          </a:xfrm>
          <a:prstGeom prst="arc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Arc 106">
            <a:extLst>
              <a:ext uri="{FF2B5EF4-FFF2-40B4-BE49-F238E27FC236}">
                <a16:creationId xmlns:a16="http://schemas.microsoft.com/office/drawing/2014/main" id="{9E73BDE3-41A5-658E-BAAB-233AD8BEFCC2}"/>
              </a:ext>
            </a:extLst>
          </p:cNvPr>
          <p:cNvSpPr/>
          <p:nvPr/>
        </p:nvSpPr>
        <p:spPr>
          <a:xfrm rot="1744897" flipH="1">
            <a:off x="7633442" y="1685468"/>
            <a:ext cx="608900" cy="355355"/>
          </a:xfrm>
          <a:prstGeom prst="arc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Arc 107">
            <a:extLst>
              <a:ext uri="{FF2B5EF4-FFF2-40B4-BE49-F238E27FC236}">
                <a16:creationId xmlns:a16="http://schemas.microsoft.com/office/drawing/2014/main" id="{2B19E8D9-EAAD-87CD-FFF9-0AD377B8FDB0}"/>
              </a:ext>
            </a:extLst>
          </p:cNvPr>
          <p:cNvSpPr/>
          <p:nvPr/>
        </p:nvSpPr>
        <p:spPr>
          <a:xfrm rot="19855103">
            <a:off x="7188133" y="1695460"/>
            <a:ext cx="608900" cy="355355"/>
          </a:xfrm>
          <a:prstGeom prst="arc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Arc 108">
            <a:extLst>
              <a:ext uri="{FF2B5EF4-FFF2-40B4-BE49-F238E27FC236}">
                <a16:creationId xmlns:a16="http://schemas.microsoft.com/office/drawing/2014/main" id="{DF905F42-ACB7-BFB0-5D49-E0568E4064C0}"/>
              </a:ext>
            </a:extLst>
          </p:cNvPr>
          <p:cNvSpPr/>
          <p:nvPr/>
        </p:nvSpPr>
        <p:spPr>
          <a:xfrm rot="1744897" flipH="1">
            <a:off x="7804469" y="1696909"/>
            <a:ext cx="608900" cy="355355"/>
          </a:xfrm>
          <a:prstGeom prst="arc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61D8448-CDDA-891E-5DDB-4A8ECF5173C4}"/>
              </a:ext>
            </a:extLst>
          </p:cNvPr>
          <p:cNvSpPr txBox="1"/>
          <p:nvPr/>
        </p:nvSpPr>
        <p:spPr>
          <a:xfrm>
            <a:off x="8495528" y="1954948"/>
            <a:ext cx="530915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hangingPunct="1"/>
            <a:r>
              <a:rPr lang="en-US" sz="1013" b="0" kern="1200" dirty="0">
                <a:latin typeface="Calibri" panose="020F0502020204030204"/>
                <a:ea typeface="+mn-ea"/>
                <a:cs typeface="+mn-cs"/>
              </a:rPr>
              <a:t>318 kg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92C1AB8-BDD5-9535-9B52-3FF1CCA1C1CE}"/>
              </a:ext>
            </a:extLst>
          </p:cNvPr>
          <p:cNvSpPr txBox="1"/>
          <p:nvPr/>
        </p:nvSpPr>
        <p:spPr>
          <a:xfrm>
            <a:off x="8506978" y="2371038"/>
            <a:ext cx="530915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hangingPunct="1"/>
            <a:r>
              <a:rPr lang="en-US" sz="1013" b="0" kern="1200" dirty="0">
                <a:latin typeface="Calibri" panose="020F0502020204030204"/>
                <a:ea typeface="+mn-ea"/>
                <a:cs typeface="+mn-cs"/>
              </a:rPr>
              <a:t>318 kg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E69942E-8789-5296-E3F0-4B0B3E851CA2}"/>
              </a:ext>
            </a:extLst>
          </p:cNvPr>
          <p:cNvSpPr txBox="1"/>
          <p:nvPr/>
        </p:nvSpPr>
        <p:spPr>
          <a:xfrm>
            <a:off x="8506978" y="1485912"/>
            <a:ext cx="530915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hangingPunct="1"/>
            <a:r>
              <a:rPr lang="en-US" sz="1013" b="0" kern="1200" dirty="0">
                <a:latin typeface="Calibri" panose="020F0502020204030204"/>
                <a:ea typeface="+mn-ea"/>
                <a:cs typeface="+mn-cs"/>
              </a:rPr>
              <a:t>636 kg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6EB1753-6EC3-5F7E-BC79-6819B008E55C}"/>
              </a:ext>
            </a:extLst>
          </p:cNvPr>
          <p:cNvSpPr txBox="1"/>
          <p:nvPr/>
        </p:nvSpPr>
        <p:spPr>
          <a:xfrm>
            <a:off x="8575580" y="695037"/>
            <a:ext cx="59663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hangingPunct="1"/>
            <a:r>
              <a:rPr lang="en-US" sz="1013" b="0" kern="1200" dirty="0">
                <a:latin typeface="Calibri" panose="020F0502020204030204"/>
                <a:ea typeface="+mn-ea"/>
                <a:cs typeface="+mn-cs"/>
              </a:rPr>
              <a:t>1270 kg</a:t>
            </a:r>
          </a:p>
        </p:txBody>
      </p:sp>
    </p:spTree>
    <p:extLst>
      <p:ext uri="{BB962C8B-B14F-4D97-AF65-F5344CB8AC3E}">
        <p14:creationId xmlns:p14="http://schemas.microsoft.com/office/powerpoint/2010/main" val="249815127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889700-5450-6EDA-2949-71FAD8E84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09" y="1715567"/>
            <a:ext cx="6931310" cy="34279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994F63-A4F0-09AC-2CBA-7E96EEBA3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7529" y="579553"/>
            <a:ext cx="4387562" cy="3382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571B0E-FBFB-CF2D-E13B-659BB1CCC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modelling</a:t>
            </a:r>
            <a:endParaRPr lang="en-A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958807-6E98-2C7F-0176-C56EB8D55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8595" y="816254"/>
            <a:ext cx="4203405" cy="10692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Requirement drawn from 2-L configuration, which is slightly tighter.</a:t>
            </a:r>
          </a:p>
          <a:p>
            <a:pPr marL="0" indent="0">
              <a:buNone/>
            </a:pPr>
            <a:r>
              <a:rPr lang="en-US" sz="1600" dirty="0"/>
              <a:t>Req. = DARM(</a:t>
            </a:r>
            <a:r>
              <a:rPr lang="en-US" sz="1600" dirty="0" err="1"/>
              <a:t>no_seis</a:t>
            </a:r>
            <a:r>
              <a:rPr lang="en-US" sz="1600" dirty="0"/>
              <a:t>)/8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191964191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A4EBA-8BE8-708E-CF7F-5ED0FBE69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Modelled performance (suspension)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48E33-CDE8-308A-3D99-620F0A4E9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sz="1800" dirty="0"/>
              <a:t>Consistent with the Suspension-division consensus, residual vibration requirement at 3Hz is ‘easy’ assuming high-performance active control and 3 stages with vertical anti-springs (MAS/GAS).</a:t>
            </a:r>
          </a:p>
          <a:p>
            <a:r>
              <a:rPr lang="en-US" sz="1800" dirty="0"/>
              <a:t>Requirement updated to a simpler metric from Taskforce models: it should be DARM/4 total, or DARM/8 per test-mass.</a:t>
            </a:r>
          </a:p>
          <a:p>
            <a:r>
              <a:rPr lang="en-US" sz="1800" dirty="0"/>
              <a:t>Huge reduction of RMS accumulation at suspension-chain eigenmodes from the seismic platform simplifies control and actuation distribution.</a:t>
            </a:r>
          </a:p>
          <a:p>
            <a:r>
              <a:rPr lang="en-US" sz="1800" dirty="0"/>
              <a:t>First modelling of suspension-chain damping + optimization ongoing.</a:t>
            </a:r>
          </a:p>
          <a:p>
            <a:endParaRPr lang="en-US" sz="1800" dirty="0"/>
          </a:p>
          <a:p>
            <a:r>
              <a:rPr lang="en-US" sz="1800" dirty="0"/>
              <a:t>Since the vertical component dominates, it is possible to reduce the height by a further 2m without degrading total performance (11m total height).</a:t>
            </a:r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234238976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BAC0D-826A-50EB-BD7F-E5033926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engineering challenges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8A0F28-FC2D-BDA2-64CA-1823813D6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816253"/>
            <a:ext cx="7804547" cy="368778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Particulate control during payload installation and access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Simplify installation procedure – minimal in-situ tuning</a:t>
            </a:r>
          </a:p>
          <a:p>
            <a:pPr>
              <a:lnSpc>
                <a:spcPct val="110000"/>
              </a:lnSpc>
            </a:pPr>
            <a:r>
              <a:rPr lang="en-US" dirty="0"/>
              <a:t>Temperature gradients on seismic platform and IPs from thermal shields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Add ‘passive’ thermal shields to reduce thermal load. 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Potentially add active 300k barrier.</a:t>
            </a:r>
          </a:p>
          <a:p>
            <a:pPr>
              <a:lnSpc>
                <a:spcPct val="110000"/>
              </a:lnSpc>
            </a:pPr>
            <a:r>
              <a:rPr lang="en-US" dirty="0"/>
              <a:t>Complex seismic platform structure and inertial rotation sensing</a:t>
            </a:r>
          </a:p>
          <a:p>
            <a:pPr lvl="1">
              <a:lnSpc>
                <a:spcPct val="110000"/>
              </a:lnSpc>
            </a:pPr>
            <a:r>
              <a:rPr lang="en-US" dirty="0" err="1"/>
              <a:t>OmniSens</a:t>
            </a:r>
            <a:r>
              <a:rPr lang="en-US" dirty="0"/>
              <a:t>, E-TEST, Archimedes, BRS/CRS and others working on R&amp;D</a:t>
            </a:r>
          </a:p>
          <a:p>
            <a:pPr>
              <a:lnSpc>
                <a:spcPct val="110000"/>
              </a:lnSpc>
            </a:pPr>
            <a:r>
              <a:rPr lang="en-US" dirty="0"/>
              <a:t>Tidal actuation on active platforms (circa 800um)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Requires full-scale prototyping</a:t>
            </a:r>
          </a:p>
          <a:p>
            <a:pPr>
              <a:lnSpc>
                <a:spcPct val="110000"/>
              </a:lnSpc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2603429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7AB72-D393-71D1-14E4-25B3CE344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challenge of solutions</a:t>
            </a:r>
            <a:endParaRPr lang="en-AU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32A5D0F-B74F-2C96-C433-4B2D32EFF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041661"/>
              </p:ext>
            </p:extLst>
          </p:nvPr>
        </p:nvGraphicFramePr>
        <p:xfrm>
          <a:off x="1449185" y="724987"/>
          <a:ext cx="6096000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42387100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51609518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45940332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953214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Bottom access</a:t>
                      </a:r>
                      <a:endParaRPr lang="en-A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Cavern above</a:t>
                      </a:r>
                      <a:endParaRPr lang="en-A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Single cavern</a:t>
                      </a:r>
                      <a:endParaRPr lang="en-AU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92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Stability of suspension mounting point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(-)</a:t>
                      </a:r>
                      <a:endParaRPr lang="en-AU" sz="14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++</a:t>
                      </a:r>
                      <a:endParaRPr lang="en-AU" sz="14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+</a:t>
                      </a:r>
                      <a:endParaRPr lang="en-AU" sz="14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67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In-band vibration</a:t>
                      </a:r>
                      <a:endParaRPr lang="en-A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=</a:t>
                      </a:r>
                      <a:endParaRPr lang="en-A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+</a:t>
                      </a:r>
                      <a:endParaRPr lang="en-AU" sz="14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=</a:t>
                      </a:r>
                      <a:endParaRPr lang="en-A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00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Seismic platform integration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-</a:t>
                      </a:r>
                      <a:endParaRPr lang="en-AU" sz="1400" b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++</a:t>
                      </a:r>
                      <a:endParaRPr lang="en-AU" sz="14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=</a:t>
                      </a:r>
                      <a:endParaRPr lang="en-A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74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Ice-growth rate (vacuum requirements)</a:t>
                      </a:r>
                      <a:endParaRPr lang="en-A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=</a:t>
                      </a:r>
                      <a:endParaRPr lang="en-A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+</a:t>
                      </a:r>
                      <a:endParaRPr lang="en-AU" sz="14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=</a:t>
                      </a:r>
                      <a:endParaRPr lang="en-A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67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Cleanliness during access/tuning</a:t>
                      </a:r>
                      <a:endParaRPr lang="en-A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(=)</a:t>
                      </a:r>
                      <a:endParaRPr lang="en-A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(?)</a:t>
                      </a:r>
                      <a:endParaRPr lang="en-A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(=)</a:t>
                      </a:r>
                      <a:endParaRPr lang="en-A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37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Installation and repair accessibility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=</a:t>
                      </a:r>
                      <a:endParaRPr lang="en-A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++</a:t>
                      </a:r>
                      <a:endParaRPr lang="en-AU" sz="1400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=</a:t>
                      </a:r>
                      <a:endParaRPr lang="en-A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26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Excavation cost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-</a:t>
                      </a:r>
                      <a:endParaRPr lang="en-AU" sz="1400" b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---</a:t>
                      </a:r>
                      <a:endParaRPr lang="en-AU" sz="1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+</a:t>
                      </a:r>
                      <a:endParaRPr lang="en-AU" sz="14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5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Tunnel access and complexity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-</a:t>
                      </a:r>
                      <a:endParaRPr lang="en-AU" sz="1400" b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--</a:t>
                      </a:r>
                      <a:endParaRPr lang="en-AU" sz="1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+</a:t>
                      </a:r>
                      <a:endParaRPr lang="en-AU" sz="14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651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Vibration isolation of </a:t>
                      </a:r>
                      <a:r>
                        <a:rPr lang="en-US" dirty="0" err="1"/>
                        <a:t>cryoshields</a:t>
                      </a:r>
                      <a:endParaRPr lang="en-A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(-)</a:t>
                      </a:r>
                      <a:endParaRPr lang="en-A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(+)</a:t>
                      </a:r>
                      <a:endParaRPr lang="en-A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(=)</a:t>
                      </a:r>
                      <a:endParaRPr lang="en-A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804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276039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44FD8-BD13-D12A-91B4-9DF05C814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Inputs required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671EE-03CC-008A-C44D-8C7B4A8975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Vibration requirements for the thermal shields –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potentially a major engineering challenge.</a:t>
            </a:r>
          </a:p>
          <a:p>
            <a:pPr lvl="1"/>
            <a:r>
              <a:rPr lang="en-US" dirty="0"/>
              <a:t>Scattered light? </a:t>
            </a:r>
          </a:p>
          <a:p>
            <a:pPr lvl="1"/>
            <a:r>
              <a:rPr lang="en-US" dirty="0"/>
              <a:t>Newtonian noise? </a:t>
            </a:r>
          </a:p>
          <a:p>
            <a:pPr lvl="1"/>
            <a:r>
              <a:rPr lang="en-US" dirty="0"/>
              <a:t>Direct vibration transmission?</a:t>
            </a:r>
          </a:p>
          <a:p>
            <a:r>
              <a:rPr lang="en-US" dirty="0"/>
              <a:t>Point absorbers and cleanliness</a:t>
            </a:r>
          </a:p>
          <a:p>
            <a:pPr lvl="1"/>
            <a:r>
              <a:rPr lang="en-US" dirty="0"/>
              <a:t>Better input from LIGO + Virgo processes and resulting links to performance</a:t>
            </a:r>
          </a:p>
          <a:p>
            <a:pPr lvl="1"/>
            <a:r>
              <a:rPr lang="en-US" dirty="0"/>
              <a:t>What defines requirement? Scatter, Quantum-noise loss, Beam centering, …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403085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8D420-5117-938E-C8FF-6DFBF738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B8BF8-B8DA-E488-8413-3D5F663F6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/>
              <a:t>Questions and discussion?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3895566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CD0C-E034-857A-0A0C-719F6A6C6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absorbers and scatter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8EE8B-9555-FBCD-5216-11DC3C094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816253"/>
            <a:ext cx="7804547" cy="3855500"/>
          </a:xfrm>
        </p:spPr>
        <p:txBody>
          <a:bodyPr>
            <a:normAutofit/>
          </a:bodyPr>
          <a:lstStyle/>
          <a:p>
            <a:r>
              <a:rPr lang="en-US" dirty="0"/>
              <a:t>LIGO replaced both ETMs (LLO) and ITMY (LHO)</a:t>
            </a:r>
          </a:p>
          <a:p>
            <a:r>
              <a:rPr lang="en-US" dirty="0"/>
              <a:t>They now operate with ~270kW (LLO) and 360kW (LHO) </a:t>
            </a:r>
          </a:p>
          <a:p>
            <a:r>
              <a:rPr lang="en-US" dirty="0"/>
              <a:t>LHO still has evidence of point absorbers on ITMX and both ETMs</a:t>
            </a:r>
          </a:p>
          <a:p>
            <a:r>
              <a:rPr lang="en-US" dirty="0"/>
              <a:t>LLO has no clear evidence (Hartmann sensors) of point absorbers on ETMs, but had higher loss. After first-contact cleaning, ~15% increase in power-recycling gain and a reduction in wide-angle scatter.</a:t>
            </a:r>
          </a:p>
          <a:p>
            <a:r>
              <a:rPr lang="en-US" b="1" dirty="0"/>
              <a:t>Overall:</a:t>
            </a:r>
            <a:r>
              <a:rPr lang="en-US" dirty="0"/>
              <a:t> Difficult to draw clear requirements and processes from current data. Likely that point absorbers not a problem for ET-LF with strict protocols. Scatter still TBD.</a:t>
            </a:r>
            <a:endParaRPr lang="en-A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D9FCE48-8AC8-3563-52FD-BBA3891DA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9410" y="4555958"/>
            <a:ext cx="352459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10.1103/PhysRevD.111.062002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10.48550/arXiv.2411.14607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6F3966-0E23-DDC9-6FB2-863EC120F8CE}"/>
              </a:ext>
            </a:extLst>
          </p:cNvPr>
          <p:cNvSpPr txBox="1"/>
          <p:nvPr/>
        </p:nvSpPr>
        <p:spPr>
          <a:xfrm>
            <a:off x="1654234" y="4559015"/>
            <a:ext cx="1945176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14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LIGO O4 instrument</a:t>
            </a:r>
            <a:endParaRPr lang="en-AU" sz="1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4406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FE8312-D1F2-9432-6A3E-8E5AF4D15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826" y="0"/>
            <a:ext cx="3727174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29137E-DA31-CFC7-ED6C-520797E9E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Excavation cost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28935A-C832-5B76-5230-2A72C5BE2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816253"/>
            <a:ext cx="4852115" cy="3619181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0.9M€/optic for Bottom Access </a:t>
            </a:r>
            <a:r>
              <a:rPr lang="en-US" dirty="0"/>
              <a:t>(</a:t>
            </a:r>
            <a:r>
              <a:rPr lang="en-US" i="1" dirty="0"/>
              <a:t>rough estimate </a:t>
            </a:r>
            <a:r>
              <a:rPr lang="en-US" dirty="0"/>
              <a:t>based only on volume of rock excavated); ~4M€ per LFI.</a:t>
            </a:r>
          </a:p>
          <a:p>
            <a:r>
              <a:rPr lang="en-US" dirty="0"/>
              <a:t>Considerably more (and more complex) for a Double Cavern solution.</a:t>
            </a:r>
          </a:p>
          <a:p>
            <a:r>
              <a:rPr lang="en-US" dirty="0"/>
              <a:t>Most expensive and complex is a Double Cavern with Bottom Access.</a:t>
            </a:r>
          </a:p>
          <a:p>
            <a:r>
              <a:rPr lang="en-US" dirty="0"/>
              <a:t>Same will apply for HF-TMs – there are therefore major infrastructure savings for lateral-access solutions.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9014698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indent="0" algn="l" defTabSz="584200">
          <a:defRPr sz="2000" b="0" dirty="0" smtClean="0">
            <a:latin typeface="Open Sans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1092</Words>
  <Application>Microsoft Office PowerPoint</Application>
  <PresentationFormat>On-screen Show (16:9)</PresentationFormat>
  <Paragraphs>160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Helvetica Neue</vt:lpstr>
      <vt:lpstr>Open Sans</vt:lpstr>
      <vt:lpstr>White</vt:lpstr>
      <vt:lpstr>ET-LF Test-mass towers: A single-cavern solution</vt:lpstr>
      <vt:lpstr>Low-frequency test-mass towers</vt:lpstr>
      <vt:lpstr>Requirements and interfaces</vt:lpstr>
      <vt:lpstr>Many ideas/problems discussed in Orsay</vt:lpstr>
      <vt:lpstr>Single-cavern conceptual design</vt:lpstr>
      <vt:lpstr>Dimensional CAD</vt:lpstr>
      <vt:lpstr>Suspension chain</vt:lpstr>
      <vt:lpstr>Performance modelling</vt:lpstr>
      <vt:lpstr>Modelled performance (suspension)</vt:lpstr>
      <vt:lpstr>Detailed engineering challenges</vt:lpstr>
      <vt:lpstr>Relative challenge of solutions</vt:lpstr>
      <vt:lpstr>Inputs required</vt:lpstr>
      <vt:lpstr>PowerPoint Presentation</vt:lpstr>
      <vt:lpstr>Point absorbers and scatter</vt:lpstr>
      <vt:lpstr>Excavation cost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Example</dc:title>
  <dc:creator>Conor</dc:creator>
  <cp:lastModifiedBy>Conor Mow-Lowry</cp:lastModifiedBy>
  <cp:revision>123</cp:revision>
  <dcterms:modified xsi:type="dcterms:W3CDTF">2025-05-26T20:08:05Z</dcterms:modified>
</cp:coreProperties>
</file>