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8" r:id="rId4"/>
    <p:sldId id="280" r:id="rId5"/>
    <p:sldId id="281" r:id="rId6"/>
    <p:sldId id="279" r:id="rId7"/>
    <p:sldId id="258" r:id="rId8"/>
    <p:sldId id="259" r:id="rId9"/>
    <p:sldId id="260" r:id="rId10"/>
    <p:sldId id="269" r:id="rId11"/>
    <p:sldId id="271" r:id="rId12"/>
    <p:sldId id="261" r:id="rId13"/>
    <p:sldId id="262" r:id="rId14"/>
    <p:sldId id="270" r:id="rId15"/>
    <p:sldId id="285" r:id="rId16"/>
    <p:sldId id="283" r:id="rId17"/>
    <p:sldId id="28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46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B0303-4C99-4F70-89A7-310E2C11BAE4}" type="datetimeFigureOut">
              <a:rPr lang="en-GB" smtClean="0"/>
              <a:pPr/>
              <a:t>19/12/2012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82570-BDEB-49F8-A817-B4B2B37B847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64014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B0303-4C99-4F70-89A7-310E2C11BAE4}" type="datetimeFigureOut">
              <a:rPr lang="en-GB" smtClean="0"/>
              <a:pPr/>
              <a:t>19/12/2012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82570-BDEB-49F8-A817-B4B2B37B847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90030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B0303-4C99-4F70-89A7-310E2C11BAE4}" type="datetimeFigureOut">
              <a:rPr lang="en-GB" smtClean="0"/>
              <a:pPr/>
              <a:t>19/12/2012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82570-BDEB-49F8-A817-B4B2B37B847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79795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B0303-4C99-4F70-89A7-310E2C11BAE4}" type="datetimeFigureOut">
              <a:rPr lang="en-GB" smtClean="0"/>
              <a:pPr/>
              <a:t>19/12/2012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82570-BDEB-49F8-A817-B4B2B37B847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47982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B0303-4C99-4F70-89A7-310E2C11BAE4}" type="datetimeFigureOut">
              <a:rPr lang="en-GB" smtClean="0"/>
              <a:pPr/>
              <a:t>19/12/2012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82570-BDEB-49F8-A817-B4B2B37B847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08399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B0303-4C99-4F70-89A7-310E2C11BAE4}" type="datetimeFigureOut">
              <a:rPr lang="en-GB" smtClean="0"/>
              <a:pPr/>
              <a:t>19/12/2012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82570-BDEB-49F8-A817-B4B2B37B847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31077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B0303-4C99-4F70-89A7-310E2C11BAE4}" type="datetimeFigureOut">
              <a:rPr lang="en-GB" smtClean="0"/>
              <a:pPr/>
              <a:t>19/12/2012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82570-BDEB-49F8-A817-B4B2B37B847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4789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B0303-4C99-4F70-89A7-310E2C11BAE4}" type="datetimeFigureOut">
              <a:rPr lang="en-GB" smtClean="0"/>
              <a:pPr/>
              <a:t>19/12/2012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82570-BDEB-49F8-A817-B4B2B37B847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57865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B0303-4C99-4F70-89A7-310E2C11BAE4}" type="datetimeFigureOut">
              <a:rPr lang="en-GB" smtClean="0"/>
              <a:pPr/>
              <a:t>19/12/2012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82570-BDEB-49F8-A817-B4B2B37B847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64882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B0303-4C99-4F70-89A7-310E2C11BAE4}" type="datetimeFigureOut">
              <a:rPr lang="en-GB" smtClean="0"/>
              <a:pPr/>
              <a:t>19/12/2012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82570-BDEB-49F8-A817-B4B2B37B847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50734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B0303-4C99-4F70-89A7-310E2C11BAE4}" type="datetimeFigureOut">
              <a:rPr lang="en-GB" smtClean="0"/>
              <a:pPr/>
              <a:t>19/12/2012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82570-BDEB-49F8-A817-B4B2B37B847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16314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8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BB0303-4C99-4F70-89A7-310E2C11BAE4}" type="datetimeFigureOut">
              <a:rPr lang="en-GB" smtClean="0"/>
              <a:pPr/>
              <a:t>19/12/2012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82570-BDEB-49F8-A817-B4B2B37B847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1981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jpe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3999" cy="1470025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Thin </a:t>
            </a:r>
            <a:r>
              <a:rPr lang="en-GB" dirty="0">
                <a:solidFill>
                  <a:schemeClr val="bg1"/>
                </a:solidFill>
              </a:rPr>
              <a:t>film deposition and characterisation facilities available in the University of the West of Scotland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7973"/>
          </a:xfrm>
        </p:spPr>
        <p:txBody>
          <a:bodyPr>
            <a:normAutofit/>
          </a:bodyPr>
          <a:lstStyle/>
          <a:p>
            <a:r>
              <a:rPr lang="en-GB" sz="2400" dirty="0" smtClean="0"/>
              <a:t>5</a:t>
            </a:r>
            <a:r>
              <a:rPr lang="en-GB" sz="2400" baseline="30000" dirty="0" smtClean="0"/>
              <a:t>th</a:t>
            </a:r>
            <a:r>
              <a:rPr lang="en-GB" sz="2400" dirty="0" smtClean="0"/>
              <a:t> December 2012</a:t>
            </a:r>
          </a:p>
          <a:p>
            <a:r>
              <a:rPr lang="en-GB" sz="2400" dirty="0" smtClean="0"/>
              <a:t>14:10-14:30</a:t>
            </a:r>
            <a:endParaRPr lang="en-GB" sz="2400" dirty="0"/>
          </a:p>
          <a:p>
            <a:r>
              <a:rPr lang="en-GB" sz="2400" dirty="0" smtClean="0"/>
              <a:t>Stuart Reid</a:t>
            </a:r>
            <a:endParaRPr lang="en-GB" sz="240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432048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 descr="http://www.supa.ac.uk/sites/default/files/logos/supa_physics_scotland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107505" y="5916961"/>
            <a:ext cx="1512168" cy="77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dcc.ligo.org/public/0038/G970307/000/G970307-xparent-00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98086" y="1"/>
            <a:ext cx="2318331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geo600.org/logo-geo6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57250" y="5644173"/>
            <a:ext cx="1183515" cy="1075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logo ET"/>
          <p:cNvSpPr>
            <a:spLocks noChangeAspect="1" noChangeArrowheads="1"/>
          </p:cNvSpPr>
          <p:nvPr/>
        </p:nvSpPr>
        <p:spPr bwMode="auto">
          <a:xfrm>
            <a:off x="63500" y="-136525"/>
            <a:ext cx="3810000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58021" y="5350625"/>
            <a:ext cx="4427959" cy="136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0694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UWS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805978"/>
            <a:ext cx="8229600" cy="4927278"/>
          </a:xfrm>
        </p:spPr>
        <p:txBody>
          <a:bodyPr>
            <a:normAutofit/>
          </a:bodyPr>
          <a:lstStyle/>
          <a:p>
            <a:r>
              <a:rPr lang="en-GB" sz="2200" dirty="0" smtClean="0">
                <a:solidFill>
                  <a:schemeClr val="bg1"/>
                </a:solidFill>
              </a:rPr>
              <a:t>1600 staff</a:t>
            </a:r>
          </a:p>
          <a:p>
            <a:r>
              <a:rPr lang="en-GB" sz="2200" dirty="0" smtClean="0">
                <a:solidFill>
                  <a:schemeClr val="bg1"/>
                </a:solidFill>
              </a:rPr>
              <a:t>20,000 students</a:t>
            </a:r>
          </a:p>
          <a:p>
            <a:r>
              <a:rPr lang="en-GB" sz="2200" dirty="0" smtClean="0">
                <a:solidFill>
                  <a:schemeClr val="bg1"/>
                </a:solidFill>
              </a:rPr>
              <a:t>400+ PhD students</a:t>
            </a:r>
          </a:p>
          <a:p>
            <a:r>
              <a:rPr lang="en-GB" sz="2200" dirty="0" smtClean="0">
                <a:solidFill>
                  <a:schemeClr val="bg1"/>
                </a:solidFill>
              </a:rPr>
              <a:t>4 campuses</a:t>
            </a:r>
            <a:endParaRPr lang="en-GB" sz="2200" dirty="0">
              <a:solidFill>
                <a:schemeClr val="bg1"/>
              </a:solidFill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016224" cy="302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http://ideal2010.ucc.ie/UWS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611560" y="2453715"/>
            <a:ext cx="2242262" cy="13366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473102" y="4054880"/>
            <a:ext cx="8197795" cy="23264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929545"/>
            <a:ext cx="5724128" cy="20576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4624"/>
            <a:ext cx="1224136" cy="378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4816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Thank you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08720"/>
            <a:ext cx="8229600" cy="4927278"/>
          </a:xfrm>
        </p:spPr>
        <p:txBody>
          <a:bodyPr>
            <a:normAutofit/>
          </a:bodyPr>
          <a:lstStyle/>
          <a:p>
            <a:r>
              <a:rPr lang="en-GB" sz="2400" dirty="0" smtClean="0">
                <a:solidFill>
                  <a:schemeClr val="bg1"/>
                </a:solidFill>
              </a:rPr>
              <a:t>Thank you to the various GW collaboration networks that have supported UWS membership and involvement</a:t>
            </a:r>
          </a:p>
          <a:p>
            <a:pPr lvl="1"/>
            <a:r>
              <a:rPr lang="en-GB" sz="2000" dirty="0" smtClean="0">
                <a:solidFill>
                  <a:schemeClr val="bg1"/>
                </a:solidFill>
              </a:rPr>
              <a:t>Participant in ASPERA proposal, submitted 03/09/2012</a:t>
            </a:r>
          </a:p>
          <a:p>
            <a:pPr lvl="1"/>
            <a:r>
              <a:rPr lang="en-GB" sz="2000" dirty="0" smtClean="0">
                <a:solidFill>
                  <a:schemeClr val="bg1"/>
                </a:solidFill>
              </a:rPr>
              <a:t>GEO membership 06/09/2013</a:t>
            </a:r>
          </a:p>
          <a:p>
            <a:pPr lvl="1"/>
            <a:r>
              <a:rPr lang="en-GB" sz="2000" dirty="0" smtClean="0">
                <a:solidFill>
                  <a:schemeClr val="bg1"/>
                </a:solidFill>
              </a:rPr>
              <a:t>LSC membership 12/09/2013</a:t>
            </a:r>
          </a:p>
          <a:p>
            <a:pPr lvl="1"/>
            <a:r>
              <a:rPr lang="en-GB" sz="2000" dirty="0" err="1" smtClean="0">
                <a:solidFill>
                  <a:schemeClr val="bg1"/>
                </a:solidFill>
              </a:rPr>
              <a:t>ELiTES</a:t>
            </a:r>
            <a:r>
              <a:rPr lang="en-GB" sz="2000" dirty="0" smtClean="0">
                <a:solidFill>
                  <a:schemeClr val="bg1"/>
                </a:solidFill>
              </a:rPr>
              <a:t> membership 19/09/2013</a:t>
            </a:r>
            <a:endParaRPr lang="en-GB" sz="2000" dirty="0">
              <a:solidFill>
                <a:schemeClr val="bg1"/>
              </a:solidFill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016224" cy="302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4624"/>
            <a:ext cx="1224136" cy="378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6011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Motivation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08720"/>
            <a:ext cx="8229600" cy="4927278"/>
          </a:xfrm>
        </p:spPr>
        <p:txBody>
          <a:bodyPr>
            <a:normAutofit/>
          </a:bodyPr>
          <a:lstStyle/>
          <a:p>
            <a:r>
              <a:rPr lang="en-GB" sz="2400" dirty="0" smtClean="0">
                <a:solidFill>
                  <a:schemeClr val="bg1"/>
                </a:solidFill>
              </a:rPr>
              <a:t>Developing the mirror coatings for ET is critical:</a:t>
            </a:r>
          </a:p>
          <a:p>
            <a:pPr lvl="1"/>
            <a:r>
              <a:rPr lang="en-GB" sz="1600" dirty="0" smtClean="0">
                <a:solidFill>
                  <a:schemeClr val="bg1"/>
                </a:solidFill>
              </a:rPr>
              <a:t>Will limit the astrophysical reach at </a:t>
            </a:r>
            <a:r>
              <a:rPr lang="en-GB" sz="1600" dirty="0" smtClean="0">
                <a:solidFill>
                  <a:schemeClr val="bg1"/>
                </a:solidFill>
                <a:latin typeface="Symbol" pitchFamily="18" charset="2"/>
              </a:rPr>
              <a:t>~</a:t>
            </a:r>
            <a:r>
              <a:rPr lang="en-GB" sz="1600" dirty="0" smtClean="0">
                <a:solidFill>
                  <a:schemeClr val="bg1"/>
                </a:solidFill>
              </a:rPr>
              <a:t>50 to 200 Hz</a:t>
            </a:r>
            <a:endParaRPr lang="en-GB" sz="1600" dirty="0">
              <a:solidFill>
                <a:schemeClr val="bg1"/>
              </a:solidFill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016224" cy="302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4624"/>
            <a:ext cx="1224136" cy="378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/>
        </p:blipFill>
        <p:spPr bwMode="auto">
          <a:xfrm>
            <a:off x="4641665" y="1993466"/>
            <a:ext cx="4178807" cy="37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3520" y="1993466"/>
            <a:ext cx="4144129" cy="37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0674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Motivation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08720"/>
            <a:ext cx="8229600" cy="4927278"/>
          </a:xfrm>
        </p:spPr>
        <p:txBody>
          <a:bodyPr>
            <a:normAutofit/>
          </a:bodyPr>
          <a:lstStyle/>
          <a:p>
            <a:r>
              <a:rPr lang="en-GB" sz="2400" dirty="0" smtClean="0">
                <a:solidFill>
                  <a:schemeClr val="bg1"/>
                </a:solidFill>
              </a:rPr>
              <a:t>Combined strain noise for ET-LF and ET-HF</a:t>
            </a:r>
            <a:endParaRPr lang="en-GB" sz="2000" dirty="0">
              <a:solidFill>
                <a:schemeClr val="bg1"/>
              </a:solidFill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016224" cy="302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4624"/>
            <a:ext cx="1224136" cy="378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7429500" cy="477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5213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Motivation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08720"/>
            <a:ext cx="8229600" cy="4927278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Combined strain noise for ET-LF and ET-HF</a:t>
            </a:r>
            <a:endParaRPr lang="en-GB" sz="2000" dirty="0">
              <a:solidFill>
                <a:schemeClr val="bg1"/>
              </a:solidFill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016224" cy="302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4624"/>
            <a:ext cx="1224136" cy="378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899592" y="1700808"/>
            <a:ext cx="7429500" cy="4772025"/>
            <a:chOff x="-2869639" y="660272"/>
            <a:chExt cx="7429500" cy="4772025"/>
          </a:xfrm>
        </p:grpSpPr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869639" y="660272"/>
              <a:ext cx="7429500" cy="4772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>
              <a:off x="298713" y="4235546"/>
              <a:ext cx="2376264" cy="576064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 rot="663840">
              <a:off x="448618" y="4446577"/>
              <a:ext cx="14846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>
                  <a:solidFill>
                    <a:srgbClr val="FF0000"/>
                  </a:solidFill>
                </a:rPr>
                <a:t>ET-HF coating</a:t>
              </a:r>
              <a:endParaRPr lang="en-GB" b="1" dirty="0">
                <a:solidFill>
                  <a:srgbClr val="FF0000"/>
                </a:solidFill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-1726723" y="2389926"/>
              <a:ext cx="873308" cy="1629596"/>
            </a:xfrm>
            <a:prstGeom prst="line">
              <a:avLst/>
            </a:prstGeom>
            <a:ln w="28575">
              <a:solidFill>
                <a:srgbClr val="0000F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 rot="3730708">
              <a:off x="-2312329" y="3198239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>
                  <a:solidFill>
                    <a:srgbClr val="0000FF"/>
                  </a:solidFill>
                </a:rPr>
                <a:t>ET-LF suspension</a:t>
              </a:r>
              <a:endParaRPr lang="en-GB" b="1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31491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Thin Film Centre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919261"/>
            <a:ext cx="8229600" cy="4525963"/>
          </a:xfrm>
        </p:spPr>
        <p:txBody>
          <a:bodyPr>
            <a:normAutofit/>
          </a:bodyPr>
          <a:lstStyle/>
          <a:p>
            <a:r>
              <a:rPr lang="en-GB" sz="2400" dirty="0" smtClean="0">
                <a:solidFill>
                  <a:schemeClr val="bg1"/>
                </a:solidFill>
              </a:rPr>
              <a:t>Deposition facilities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016224" cy="302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DSC01041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372488" y="1628800"/>
            <a:ext cx="2399024" cy="18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Satis_e-beam_small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7587" y="2529000"/>
            <a:ext cx="2271674" cy="18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CVC1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564489" y="2529000"/>
            <a:ext cx="2399999" cy="18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2991298" y="4504221"/>
            <a:ext cx="3161405" cy="1805099"/>
            <a:chOff x="2924007" y="4437112"/>
            <a:chExt cx="3161405" cy="1805099"/>
          </a:xfrm>
        </p:grpSpPr>
        <p:pic>
          <p:nvPicPr>
            <p:cNvPr id="10" name="Picture 11" descr="Picture1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l="4471" t="5292" r="4536" b="6459"/>
            <a:stretch>
              <a:fillRect/>
            </a:stretch>
          </p:blipFill>
          <p:spPr bwMode="auto">
            <a:xfrm>
              <a:off x="3887787" y="4437112"/>
              <a:ext cx="2197625" cy="180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1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4007" y="4442211"/>
              <a:ext cx="963780" cy="180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2964918" y="1340768"/>
            <a:ext cx="3191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smtClean="0">
                <a:solidFill>
                  <a:schemeClr val="bg1"/>
                </a:solidFill>
              </a:rPr>
              <a:t>Microwave-activated reactive sputtering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61138" y="2257127"/>
            <a:ext cx="24033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smtClean="0">
                <a:solidFill>
                  <a:schemeClr val="bg1"/>
                </a:solidFill>
              </a:rPr>
              <a:t>RF sputtering (with ion-assist)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7096" y="2257127"/>
            <a:ext cx="1972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smtClean="0">
                <a:solidFill>
                  <a:schemeClr val="bg1"/>
                </a:solidFill>
              </a:rPr>
              <a:t>Plasma-assisted e-beam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43532" y="4221088"/>
            <a:ext cx="32091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chemeClr val="bg1"/>
                </a:solidFill>
              </a:rPr>
              <a:t>PECVD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167" y="4725144"/>
            <a:ext cx="2877366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sz="1300" b="1" dirty="0" smtClean="0">
                <a:solidFill>
                  <a:schemeClr val="bg1"/>
                </a:solidFill>
              </a:rPr>
              <a:t>Strong links with industry</a:t>
            </a:r>
            <a:br>
              <a:rPr lang="en-GB" sz="1300" b="1" dirty="0" smtClean="0">
                <a:solidFill>
                  <a:schemeClr val="bg1"/>
                </a:solidFill>
              </a:rPr>
            </a:br>
            <a:r>
              <a:rPr lang="en-GB" sz="1300" b="1" i="1" dirty="0" smtClean="0">
                <a:solidFill>
                  <a:schemeClr val="bg1"/>
                </a:solidFill>
              </a:rPr>
              <a:t>e.g.</a:t>
            </a:r>
            <a:r>
              <a:rPr lang="en-GB" sz="1300" b="1" dirty="0" smtClean="0">
                <a:solidFill>
                  <a:schemeClr val="bg1"/>
                </a:solidFill>
              </a:rPr>
              <a:t> industrial collaborator</a:t>
            </a:r>
            <a:br>
              <a:rPr lang="en-GB" sz="1300" b="1" dirty="0" smtClean="0">
                <a:solidFill>
                  <a:schemeClr val="bg1"/>
                </a:solidFill>
              </a:rPr>
            </a:br>
            <a:r>
              <a:rPr lang="en-GB" sz="1300" b="1" dirty="0" smtClean="0">
                <a:solidFill>
                  <a:schemeClr val="bg1"/>
                </a:solidFill>
              </a:rPr>
              <a:t>Thin Film Solutions (based in the</a:t>
            </a:r>
            <a:br>
              <a:rPr lang="en-GB" sz="1300" b="1" dirty="0" smtClean="0">
                <a:solidFill>
                  <a:schemeClr val="bg1"/>
                </a:solidFill>
              </a:rPr>
            </a:br>
            <a:r>
              <a:rPr lang="en-GB" sz="1300" b="1" dirty="0" smtClean="0">
                <a:solidFill>
                  <a:schemeClr val="bg1"/>
                </a:solidFill>
              </a:rPr>
              <a:t>West of Scotland Science Park)</a:t>
            </a:r>
            <a:br>
              <a:rPr lang="en-GB" sz="1300" b="1" dirty="0" smtClean="0">
                <a:solidFill>
                  <a:schemeClr val="bg1"/>
                </a:solidFill>
              </a:rPr>
            </a:br>
            <a:r>
              <a:rPr lang="en-GB" sz="1300" b="1" dirty="0" smtClean="0">
                <a:solidFill>
                  <a:schemeClr val="bg1"/>
                </a:solidFill>
              </a:rPr>
              <a:t>have strong expertise in </a:t>
            </a:r>
            <a:r>
              <a:rPr lang="en-GB" sz="1300" b="1" dirty="0" smtClean="0">
                <a:solidFill>
                  <a:srgbClr val="FF0000"/>
                </a:solidFill>
              </a:rPr>
              <a:t>MBE</a:t>
            </a:r>
            <a:r>
              <a:rPr lang="en-GB" sz="1300" b="1" dirty="0" smtClean="0">
                <a:solidFill>
                  <a:schemeClr val="bg1"/>
                </a:solidFill>
              </a:rPr>
              <a:t/>
            </a:r>
            <a:br>
              <a:rPr lang="en-GB" sz="1300" b="1" dirty="0" smtClean="0">
                <a:solidFill>
                  <a:schemeClr val="bg1"/>
                </a:solidFill>
              </a:rPr>
            </a:br>
            <a:r>
              <a:rPr lang="en-GB" sz="1300" b="1" dirty="0" smtClean="0">
                <a:solidFill>
                  <a:schemeClr val="bg1"/>
                </a:solidFill>
              </a:rPr>
              <a:t>for growing crystalline coatings.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300" b="1" dirty="0" smtClean="0">
                <a:solidFill>
                  <a:schemeClr val="bg1"/>
                </a:solidFill>
              </a:rPr>
              <a:t>Bid was placed for </a:t>
            </a:r>
            <a:r>
              <a:rPr lang="en-GB" sz="1300" b="1" dirty="0" smtClean="0">
                <a:solidFill>
                  <a:srgbClr val="FF0000"/>
                </a:solidFill>
              </a:rPr>
              <a:t>IBS </a:t>
            </a:r>
            <a:r>
              <a:rPr lang="en-GB" sz="1300" b="1" dirty="0" smtClean="0">
                <a:solidFill>
                  <a:schemeClr val="bg1"/>
                </a:solidFill>
              </a:rPr>
              <a:t>system for GW research and for developing HQ optical filters.</a:t>
            </a:r>
            <a:endParaRPr lang="en-GB" sz="1300" b="1" dirty="0">
              <a:solidFill>
                <a:schemeClr val="bg1"/>
              </a:solidFill>
            </a:endParaRP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4624"/>
            <a:ext cx="1224136" cy="378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7003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Thin Film Centre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919261"/>
            <a:ext cx="8229600" cy="4525963"/>
          </a:xfrm>
        </p:spPr>
        <p:txBody>
          <a:bodyPr>
            <a:normAutofit/>
          </a:bodyPr>
          <a:lstStyle/>
          <a:p>
            <a:r>
              <a:rPr lang="en-GB" sz="2400" dirty="0" smtClean="0">
                <a:solidFill>
                  <a:schemeClr val="bg1"/>
                </a:solidFill>
              </a:rPr>
              <a:t>Characterisation facilities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016224" cy="302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228814" y="1340768"/>
            <a:ext cx="247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chemeClr val="bg1"/>
                </a:solidFill>
              </a:rPr>
              <a:t>Nanoindentor/AFM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65835" y="1764675"/>
            <a:ext cx="23518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chemeClr val="bg1"/>
                </a:solidFill>
              </a:rPr>
              <a:t>Optical contact angle meter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1521" y="2348880"/>
            <a:ext cx="23812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schemeClr val="bg1"/>
                </a:solidFill>
              </a:rPr>
              <a:t>SEM/EDX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72830" y="4437112"/>
            <a:ext cx="23983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err="1" smtClean="0">
                <a:solidFill>
                  <a:schemeClr val="bg1"/>
                </a:solidFill>
              </a:rPr>
              <a:t>Ellipsometer</a:t>
            </a:r>
            <a:endParaRPr lang="en-GB" sz="1400" b="1" dirty="0">
              <a:solidFill>
                <a:schemeClr val="bg1"/>
              </a:solidFill>
            </a:endParaRPr>
          </a:p>
        </p:txBody>
      </p:sp>
      <p:pic>
        <p:nvPicPr>
          <p:cNvPr id="18" name="Picture 3" descr="SEM_Laura_sml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51521" y="2636912"/>
            <a:ext cx="2381223" cy="18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 descr="Eddie_AFM_sml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62471" y="1640404"/>
            <a:ext cx="2474380" cy="18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5" descr="Anna_J-Y_sml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372830" y="4725144"/>
            <a:ext cx="2398341" cy="18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 descr="Contact_angle2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390419" y="2072452"/>
            <a:ext cx="2327284" cy="18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-36512" y="5013176"/>
            <a:ext cx="4572000" cy="169277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sz="1300" b="1" dirty="0" smtClean="0">
                <a:solidFill>
                  <a:srgbClr val="FFFFFF"/>
                </a:solidFill>
              </a:rPr>
              <a:t>XRD (X-ray Diffraction)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300" b="1" dirty="0" smtClean="0">
                <a:solidFill>
                  <a:srgbClr val="FFFFFF"/>
                </a:solidFill>
              </a:rPr>
              <a:t>UHV Kelvin Probe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300" b="1" dirty="0" err="1" smtClean="0">
                <a:solidFill>
                  <a:srgbClr val="FFFFFF"/>
                </a:solidFill>
              </a:rPr>
              <a:t>Microindentor</a:t>
            </a:r>
            <a:r>
              <a:rPr lang="en-US" sz="1300" b="1" dirty="0" smtClean="0">
                <a:solidFill>
                  <a:srgbClr val="FFFFFF"/>
                </a:solidFill>
              </a:rPr>
              <a:t>/hardness/scratch/adhesion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300" b="1" dirty="0" smtClean="0">
                <a:solidFill>
                  <a:srgbClr val="FFFFFF"/>
                </a:solidFill>
              </a:rPr>
              <a:t>Room temp UHV system for Q</a:t>
            </a:r>
            <a:br>
              <a:rPr lang="en-US" sz="1300" b="1" dirty="0" smtClean="0">
                <a:solidFill>
                  <a:srgbClr val="FFFFFF"/>
                </a:solidFill>
              </a:rPr>
            </a:br>
            <a:r>
              <a:rPr lang="en-US" sz="1300" b="1" dirty="0" smtClean="0">
                <a:solidFill>
                  <a:srgbClr val="FFFFFF"/>
                </a:solidFill>
              </a:rPr>
              <a:t>measurements (borrowed from</a:t>
            </a:r>
            <a:br>
              <a:rPr lang="en-US" sz="1300" b="1" dirty="0" smtClean="0">
                <a:solidFill>
                  <a:srgbClr val="FFFFFF"/>
                </a:solidFill>
              </a:rPr>
            </a:br>
            <a:r>
              <a:rPr lang="en-US" sz="1300" b="1" dirty="0" smtClean="0">
                <a:solidFill>
                  <a:srgbClr val="FFFFFF"/>
                </a:solidFill>
              </a:rPr>
              <a:t>IGR group in Glasgow)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300" b="1" dirty="0">
              <a:solidFill>
                <a:srgbClr val="FFFF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300" b="1" dirty="0" smtClean="0">
                <a:solidFill>
                  <a:srgbClr val="FFFFFF"/>
                </a:solidFill>
              </a:rPr>
              <a:t>New Raman Spectrometer just arrived</a:t>
            </a:r>
            <a:endParaRPr lang="en-US" sz="1300" b="1" dirty="0">
              <a:solidFill>
                <a:srgbClr val="FFFFFF"/>
              </a:solidFill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4624"/>
            <a:ext cx="1224136" cy="378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utoShape 2" descr="T64000"/>
          <p:cNvSpPr>
            <a:spLocks noChangeAspect="1" noChangeArrowheads="1"/>
          </p:cNvSpPr>
          <p:nvPr/>
        </p:nvSpPr>
        <p:spPr bwMode="auto">
          <a:xfrm>
            <a:off x="63500" y="-136525"/>
            <a:ext cx="1428750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4969" y="4305294"/>
            <a:ext cx="2195122" cy="18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6396596" y="4005064"/>
            <a:ext cx="23518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chemeClr val="bg1"/>
                </a:solidFill>
              </a:rPr>
              <a:t>Horiba Raman Spectrometer</a:t>
            </a:r>
            <a:endParaRPr lang="en-GB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560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>
            <a:normAutofit/>
          </a:bodyPr>
          <a:lstStyle/>
          <a:p>
            <a:r>
              <a:rPr lang="en-GB" sz="3600" dirty="0" smtClean="0">
                <a:solidFill>
                  <a:schemeClr val="bg1"/>
                </a:solidFill>
              </a:rPr>
              <a:t>GW Research Plans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919261"/>
            <a:ext cx="8229600" cy="4525963"/>
          </a:xfrm>
        </p:spPr>
        <p:txBody>
          <a:bodyPr>
            <a:normAutofit/>
          </a:bodyPr>
          <a:lstStyle/>
          <a:p>
            <a:r>
              <a:rPr lang="en-GB" sz="2400" dirty="0" smtClean="0">
                <a:solidFill>
                  <a:schemeClr val="bg1"/>
                </a:solidFill>
              </a:rPr>
              <a:t>General goal is to provide a </a:t>
            </a:r>
            <a:r>
              <a:rPr lang="en-GB" sz="2400" dirty="0" smtClean="0">
                <a:solidFill>
                  <a:srgbClr val="FF0000"/>
                </a:solidFill>
              </a:rPr>
              <a:t>fast-turnaround</a:t>
            </a:r>
            <a:r>
              <a:rPr lang="en-GB" sz="2400" dirty="0" smtClean="0">
                <a:solidFill>
                  <a:schemeClr val="bg1"/>
                </a:solidFill>
              </a:rPr>
              <a:t> for the </a:t>
            </a:r>
            <a:r>
              <a:rPr lang="en-GB" sz="2400" dirty="0" smtClean="0">
                <a:solidFill>
                  <a:srgbClr val="FF0000"/>
                </a:solidFill>
              </a:rPr>
              <a:t>fabrication</a:t>
            </a:r>
            <a:r>
              <a:rPr lang="en-GB" sz="2400" dirty="0" smtClean="0">
                <a:solidFill>
                  <a:schemeClr val="bg1"/>
                </a:solidFill>
              </a:rPr>
              <a:t> and </a:t>
            </a:r>
            <a:r>
              <a:rPr lang="en-GB" sz="2400" dirty="0" smtClean="0">
                <a:solidFill>
                  <a:srgbClr val="FF0000"/>
                </a:solidFill>
              </a:rPr>
              <a:t>characterisation</a:t>
            </a:r>
            <a:r>
              <a:rPr lang="en-GB" sz="2400" dirty="0" smtClean="0">
                <a:solidFill>
                  <a:schemeClr val="bg1"/>
                </a:solidFill>
              </a:rPr>
              <a:t> of </a:t>
            </a:r>
            <a:r>
              <a:rPr lang="en-GB" sz="2400" dirty="0" smtClean="0">
                <a:solidFill>
                  <a:srgbClr val="FF0000"/>
                </a:solidFill>
              </a:rPr>
              <a:t>coatings</a:t>
            </a:r>
            <a:r>
              <a:rPr lang="en-GB" sz="2400" dirty="0" smtClean="0">
                <a:solidFill>
                  <a:schemeClr val="bg1"/>
                </a:solidFill>
              </a:rPr>
              <a:t> for use within the GEO and LSC collaborations, and associated networks </a:t>
            </a:r>
            <a:r>
              <a:rPr lang="en-GB" sz="2400" i="1" dirty="0" smtClean="0">
                <a:solidFill>
                  <a:schemeClr val="bg1"/>
                </a:solidFill>
              </a:rPr>
              <a:t>e.g.</a:t>
            </a:r>
            <a:r>
              <a:rPr lang="en-GB" sz="2400" dirty="0" smtClean="0">
                <a:solidFill>
                  <a:schemeClr val="bg1"/>
                </a:solidFill>
              </a:rPr>
              <a:t> ET, ASPERA, </a:t>
            </a:r>
            <a:r>
              <a:rPr lang="en-GB" sz="2400" dirty="0" err="1" smtClean="0">
                <a:solidFill>
                  <a:schemeClr val="bg1"/>
                </a:solidFill>
              </a:rPr>
              <a:t>ELiTES</a:t>
            </a:r>
            <a:r>
              <a:rPr lang="en-GB" sz="2400" dirty="0" smtClean="0">
                <a:solidFill>
                  <a:schemeClr val="bg1"/>
                </a:solidFill>
              </a:rPr>
              <a:t> </a:t>
            </a:r>
            <a:r>
              <a:rPr lang="en-GB" sz="2400" i="1" dirty="0" smtClean="0">
                <a:solidFill>
                  <a:schemeClr val="bg1"/>
                </a:solidFill>
              </a:rPr>
              <a:t>etc</a:t>
            </a:r>
            <a:r>
              <a:rPr lang="en-GB" sz="2400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GB" sz="2400" dirty="0" smtClean="0">
                <a:solidFill>
                  <a:schemeClr val="bg1"/>
                </a:solidFill>
              </a:rPr>
              <a:t>Primary focus will be on characterising and developing </a:t>
            </a:r>
            <a:r>
              <a:rPr lang="en-GB" sz="2400" dirty="0" smtClean="0">
                <a:solidFill>
                  <a:srgbClr val="FF0000"/>
                </a:solidFill>
              </a:rPr>
              <a:t>mirror coating technologies</a:t>
            </a:r>
            <a:r>
              <a:rPr lang="en-GB" sz="2400" dirty="0" smtClean="0">
                <a:solidFill>
                  <a:schemeClr val="bg1"/>
                </a:solidFill>
              </a:rPr>
              <a:t> in collaboration with the University of Glasgow and wider LSC groups and </a:t>
            </a:r>
            <a:r>
              <a:rPr lang="en-GB" sz="2400" dirty="0" smtClean="0">
                <a:solidFill>
                  <a:srgbClr val="FF0000"/>
                </a:solidFill>
              </a:rPr>
              <a:t>ET groups</a:t>
            </a:r>
            <a:r>
              <a:rPr lang="en-GB" sz="2400" dirty="0" smtClean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016224" cy="302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http://www.uws.ac.uk/uploadedimages/page_assets/banner_images/engineering_banners/tfc-bann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522800" y="3789040"/>
            <a:ext cx="6098400" cy="25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4624"/>
            <a:ext cx="1224136" cy="378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8942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>
            <a:normAutofit/>
          </a:bodyPr>
          <a:lstStyle/>
          <a:p>
            <a:r>
              <a:rPr lang="en-GB" sz="2800" dirty="0" smtClean="0">
                <a:solidFill>
                  <a:schemeClr val="bg1"/>
                </a:solidFill>
              </a:rPr>
              <a:t>Specific research plans (1a)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7" y="919261"/>
            <a:ext cx="5429638" cy="5894115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HR mirror coatings</a:t>
            </a:r>
          </a:p>
          <a:p>
            <a:pPr lvl="1"/>
            <a:r>
              <a:rPr lang="en-GB" sz="2200" dirty="0" smtClean="0">
                <a:solidFill>
                  <a:schemeClr val="bg1"/>
                </a:solidFill>
              </a:rPr>
              <a:t>Studying different </a:t>
            </a:r>
            <a:r>
              <a:rPr lang="en-GB" sz="2200" dirty="0" smtClean="0">
                <a:solidFill>
                  <a:srgbClr val="FF0000"/>
                </a:solidFill>
              </a:rPr>
              <a:t>deposition techniques </a:t>
            </a:r>
            <a:r>
              <a:rPr lang="en-GB" sz="2200" dirty="0" smtClean="0">
                <a:solidFill>
                  <a:schemeClr val="bg1"/>
                </a:solidFill>
              </a:rPr>
              <a:t>(sought after within LSC Optics WG for several years, in order to understand and correlate differences in mechanical loss and structure)</a:t>
            </a:r>
          </a:p>
          <a:p>
            <a:pPr lvl="1"/>
            <a:r>
              <a:rPr lang="en-GB" sz="2200" dirty="0" smtClean="0">
                <a:solidFill>
                  <a:schemeClr val="bg1"/>
                </a:solidFill>
              </a:rPr>
              <a:t>Investigating different </a:t>
            </a:r>
            <a:r>
              <a:rPr lang="en-GB" sz="2200" dirty="0" smtClean="0">
                <a:solidFill>
                  <a:srgbClr val="FF0000"/>
                </a:solidFill>
              </a:rPr>
              <a:t>coating materials </a:t>
            </a:r>
            <a:r>
              <a:rPr lang="en-GB" sz="2200" dirty="0" smtClean="0">
                <a:solidFill>
                  <a:schemeClr val="bg1"/>
                </a:solidFill>
              </a:rPr>
              <a:t>and different material </a:t>
            </a:r>
            <a:r>
              <a:rPr lang="en-GB" sz="2200" dirty="0" smtClean="0">
                <a:solidFill>
                  <a:srgbClr val="FF0000"/>
                </a:solidFill>
              </a:rPr>
              <a:t>mixes/doping</a:t>
            </a:r>
            <a:r>
              <a:rPr lang="en-GB" sz="2200" dirty="0" smtClean="0">
                <a:solidFill>
                  <a:schemeClr val="bg1"/>
                </a:solidFill>
              </a:rPr>
              <a:t> (particularly studying materials that are predicted to be interesting as a results of Glasgow-Stanford atomic modelling analysis)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016224" cy="302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574"/>
          <a:stretch/>
        </p:blipFill>
        <p:spPr bwMode="auto">
          <a:xfrm>
            <a:off x="5465135" y="764704"/>
            <a:ext cx="3678865" cy="609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527779" y="6525344"/>
            <a:ext cx="3508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Target materials available for </a:t>
            </a:r>
            <a:r>
              <a:rPr lang="en-GB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Microdyn</a:t>
            </a:r>
            <a:endParaRPr lang="en-GB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7" descr="DSC01041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75856" y="5157392"/>
            <a:ext cx="1823194" cy="13679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4624"/>
            <a:ext cx="1224136" cy="378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1526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>
            <a:normAutofit/>
          </a:bodyPr>
          <a:lstStyle/>
          <a:p>
            <a:r>
              <a:rPr lang="en-GB" sz="2800" dirty="0" smtClean="0">
                <a:solidFill>
                  <a:schemeClr val="bg1"/>
                </a:solidFill>
              </a:rPr>
              <a:t>Specific research plans (1b)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7" y="919261"/>
            <a:ext cx="5328592" cy="5894115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HR mirror coatings</a:t>
            </a:r>
          </a:p>
          <a:p>
            <a:pPr lvl="1"/>
            <a:r>
              <a:rPr lang="en-GB" sz="2200" dirty="0" smtClean="0">
                <a:solidFill>
                  <a:schemeClr val="bg1"/>
                </a:solidFill>
              </a:rPr>
              <a:t>Identifying alternative coating materials from other application, </a:t>
            </a:r>
            <a:r>
              <a:rPr lang="en-GB" sz="2200" i="1" dirty="0" smtClean="0">
                <a:solidFill>
                  <a:schemeClr val="bg1"/>
                </a:solidFill>
              </a:rPr>
              <a:t>e.g.</a:t>
            </a:r>
            <a:r>
              <a:rPr lang="en-GB" sz="2200" dirty="0">
                <a:solidFill>
                  <a:schemeClr val="bg1"/>
                </a:solidFill>
              </a:rPr>
              <a:t> high power laser damage </a:t>
            </a:r>
            <a:r>
              <a:rPr lang="en-GB" sz="2200" dirty="0" smtClean="0">
                <a:solidFill>
                  <a:schemeClr val="bg1"/>
                </a:solidFill>
              </a:rPr>
              <a:t>threshold.</a:t>
            </a:r>
          </a:p>
          <a:p>
            <a:pPr lvl="1"/>
            <a:r>
              <a:rPr lang="en-GB" sz="2200" dirty="0" smtClean="0">
                <a:solidFill>
                  <a:schemeClr val="bg1"/>
                </a:solidFill>
              </a:rPr>
              <a:t>Thesis from Colorado State University (right) found IBS deposited </a:t>
            </a:r>
            <a:r>
              <a:rPr lang="en-GB" sz="2200" dirty="0" err="1" smtClean="0">
                <a:solidFill>
                  <a:schemeClr val="bg1"/>
                </a:solidFill>
              </a:rPr>
              <a:t>scandia</a:t>
            </a:r>
            <a:r>
              <a:rPr lang="en-GB" sz="2200" dirty="0" smtClean="0">
                <a:solidFill>
                  <a:schemeClr val="bg1"/>
                </a:solidFill>
              </a:rPr>
              <a:t> had absorptions down to 10ppm prior to any heat treatment (200nm </a:t>
            </a:r>
            <a:r>
              <a:rPr lang="en-GB" sz="2200" dirty="0" err="1" smtClean="0">
                <a:solidFill>
                  <a:schemeClr val="bg1"/>
                </a:solidFill>
              </a:rPr>
              <a:t>scandia</a:t>
            </a:r>
            <a:r>
              <a:rPr lang="en-GB" sz="2200" dirty="0" smtClean="0">
                <a:solidFill>
                  <a:schemeClr val="bg1"/>
                </a:solidFill>
              </a:rPr>
              <a:t> on fused silica)</a:t>
            </a:r>
          </a:p>
          <a:p>
            <a:pPr lvl="1"/>
            <a:r>
              <a:rPr lang="en-GB" sz="2200" dirty="0" smtClean="0">
                <a:solidFill>
                  <a:schemeClr val="bg1"/>
                </a:solidFill>
              </a:rPr>
              <a:t>Scandium metal is a rare earth and very expensive, UWS-TFC has a small quantity that can be deposited using e-beam deposition.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016224" cy="302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406" t="14388" r="6443" b="3711"/>
          <a:stretch/>
        </p:blipFill>
        <p:spPr bwMode="auto">
          <a:xfrm>
            <a:off x="5525912" y="821127"/>
            <a:ext cx="3438576" cy="49841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4624"/>
            <a:ext cx="1224136" cy="378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2737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>
            <a:normAutofit/>
          </a:bodyPr>
          <a:lstStyle/>
          <a:p>
            <a:r>
              <a:rPr lang="en-GB" sz="2800" dirty="0" smtClean="0">
                <a:solidFill>
                  <a:schemeClr val="bg1"/>
                </a:solidFill>
              </a:rPr>
              <a:t>Specific research plans (1c)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919261"/>
            <a:ext cx="9108504" cy="5894115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HR mirror coatings </a:t>
            </a:r>
            <a:r>
              <a:rPr lang="en-GB" i="1" dirty="0" err="1" smtClean="0">
                <a:solidFill>
                  <a:schemeClr val="bg1"/>
                </a:solidFill>
              </a:rPr>
              <a:t>cntd</a:t>
            </a:r>
            <a:endParaRPr lang="en-GB" i="1" dirty="0" smtClean="0">
              <a:solidFill>
                <a:schemeClr val="bg1"/>
              </a:solidFill>
            </a:endParaRPr>
          </a:p>
          <a:p>
            <a:pPr lvl="1"/>
            <a:r>
              <a:rPr lang="en-GB" sz="2200" dirty="0" smtClean="0">
                <a:solidFill>
                  <a:schemeClr val="bg1"/>
                </a:solidFill>
              </a:rPr>
              <a:t>Examining </a:t>
            </a:r>
            <a:r>
              <a:rPr lang="en-GB" sz="2200" dirty="0" smtClean="0">
                <a:solidFill>
                  <a:srgbClr val="FF0000"/>
                </a:solidFill>
              </a:rPr>
              <a:t>interface effects</a:t>
            </a:r>
            <a:r>
              <a:rPr lang="en-GB" sz="2200" dirty="0" smtClean="0">
                <a:solidFill>
                  <a:schemeClr val="bg1"/>
                </a:solidFill>
              </a:rPr>
              <a:t>, </a:t>
            </a:r>
            <a:r>
              <a:rPr lang="en-GB" sz="2200" i="1" dirty="0" smtClean="0">
                <a:solidFill>
                  <a:schemeClr val="bg1"/>
                </a:solidFill>
              </a:rPr>
              <a:t>e.g.</a:t>
            </a:r>
            <a:r>
              <a:rPr lang="en-GB" sz="2200" dirty="0" smtClean="0">
                <a:solidFill>
                  <a:schemeClr val="bg1"/>
                </a:solidFill>
              </a:rPr>
              <a:t> fabricating and characterising difference between standard multilayers and </a:t>
            </a:r>
            <a:r>
              <a:rPr lang="en-GB" sz="2200" dirty="0" err="1" smtClean="0">
                <a:solidFill>
                  <a:schemeClr val="bg1"/>
                </a:solidFill>
              </a:rPr>
              <a:t>rugate</a:t>
            </a:r>
            <a:r>
              <a:rPr lang="en-GB" sz="2200" dirty="0" smtClean="0">
                <a:solidFill>
                  <a:schemeClr val="bg1"/>
                </a:solidFill>
              </a:rPr>
              <a:t> coatings, where interfaces are “blurred”.</a:t>
            </a:r>
          </a:p>
          <a:p>
            <a:pPr lvl="1"/>
            <a:r>
              <a:rPr lang="en-GB" sz="2200" dirty="0" smtClean="0">
                <a:solidFill>
                  <a:schemeClr val="bg1"/>
                </a:solidFill>
              </a:rPr>
              <a:t>Note: UWS is the only University in the world owning a </a:t>
            </a:r>
            <a:r>
              <a:rPr lang="en-GB" sz="2200" dirty="0" err="1" smtClean="0">
                <a:solidFill>
                  <a:schemeClr val="bg1"/>
                </a:solidFill>
              </a:rPr>
              <a:t>Microdyne</a:t>
            </a:r>
            <a:r>
              <a:rPr lang="en-GB" sz="2200" dirty="0" smtClean="0">
                <a:solidFill>
                  <a:schemeClr val="bg1"/>
                </a:solidFill>
              </a:rPr>
              <a:t>® reactive sputtering system (microwave-activated reactive sputtering), for sputtering high-quality amorphous oxides, nitrides, ITO and semiconductor materials (</a:t>
            </a:r>
            <a:r>
              <a:rPr lang="en-GB" sz="2200" i="1" dirty="0" smtClean="0">
                <a:solidFill>
                  <a:schemeClr val="bg1"/>
                </a:solidFill>
              </a:rPr>
              <a:t>e.g.</a:t>
            </a:r>
            <a:r>
              <a:rPr lang="en-GB" sz="2200" dirty="0" smtClean="0">
                <a:solidFill>
                  <a:schemeClr val="bg1"/>
                </a:solidFill>
              </a:rPr>
              <a:t> silicon).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016224" cy="302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664296" y="6362164"/>
            <a:ext cx="42839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" b="1" dirty="0">
                <a:solidFill>
                  <a:schemeClr val="bg1"/>
                </a:solidFill>
              </a:rPr>
              <a:t>Gou </a:t>
            </a:r>
            <a:r>
              <a:rPr lang="en-GB" sz="1300" b="1" dirty="0" smtClean="0">
                <a:solidFill>
                  <a:schemeClr val="bg1"/>
                </a:solidFill>
              </a:rPr>
              <a:t>&amp; </a:t>
            </a:r>
            <a:r>
              <a:rPr lang="en-GB" sz="1300" b="1" dirty="0" err="1" smtClean="0">
                <a:solidFill>
                  <a:schemeClr val="bg1"/>
                </a:solidFill>
              </a:rPr>
              <a:t>Placido</a:t>
            </a:r>
            <a:r>
              <a:rPr lang="en-GB" sz="1300" b="1" dirty="0" smtClean="0">
                <a:solidFill>
                  <a:schemeClr val="bg1"/>
                </a:solidFill>
              </a:rPr>
              <a:t>,</a:t>
            </a:r>
            <a:r>
              <a:rPr lang="en-GB" sz="1300" b="1" i="1" dirty="0" smtClean="0">
                <a:solidFill>
                  <a:schemeClr val="bg1"/>
                </a:solidFill>
              </a:rPr>
              <a:t> </a:t>
            </a:r>
            <a:r>
              <a:rPr lang="en-GB" sz="1300" b="1" i="1" dirty="0" err="1" smtClean="0">
                <a:solidFill>
                  <a:schemeClr val="bg1"/>
                </a:solidFill>
              </a:rPr>
              <a:t>Aluminum</a:t>
            </a:r>
            <a:r>
              <a:rPr lang="en-GB" sz="1300" b="1" i="1" dirty="0" smtClean="0">
                <a:solidFill>
                  <a:schemeClr val="bg1"/>
                </a:solidFill>
              </a:rPr>
              <a:t> </a:t>
            </a:r>
            <a:r>
              <a:rPr lang="en-GB" sz="1300" b="1" i="1" dirty="0" err="1">
                <a:solidFill>
                  <a:schemeClr val="bg1"/>
                </a:solidFill>
              </a:rPr>
              <a:t>oxynitride</a:t>
            </a:r>
            <a:r>
              <a:rPr lang="en-GB" sz="1300" b="1" i="1" dirty="0">
                <a:solidFill>
                  <a:schemeClr val="bg1"/>
                </a:solidFill>
              </a:rPr>
              <a:t> </a:t>
            </a:r>
            <a:r>
              <a:rPr lang="en-GB" sz="1300" b="1" i="1" dirty="0" err="1">
                <a:solidFill>
                  <a:schemeClr val="bg1"/>
                </a:solidFill>
              </a:rPr>
              <a:t>rugate</a:t>
            </a:r>
            <a:r>
              <a:rPr lang="en-GB" sz="1300" b="1" i="1" dirty="0">
                <a:solidFill>
                  <a:schemeClr val="bg1"/>
                </a:solidFill>
              </a:rPr>
              <a:t> filters grown by reactive </a:t>
            </a:r>
            <a:r>
              <a:rPr lang="en-GB" sz="1300" b="1" i="1" dirty="0" err="1">
                <a:solidFill>
                  <a:schemeClr val="bg1"/>
                </a:solidFill>
              </a:rPr>
              <a:t>rf</a:t>
            </a:r>
            <a:r>
              <a:rPr lang="en-GB" sz="1300" b="1" i="1" dirty="0">
                <a:solidFill>
                  <a:schemeClr val="bg1"/>
                </a:solidFill>
              </a:rPr>
              <a:t> </a:t>
            </a:r>
            <a:r>
              <a:rPr lang="en-GB" sz="1300" b="1" i="1" dirty="0" smtClean="0">
                <a:solidFill>
                  <a:schemeClr val="bg1"/>
                </a:solidFill>
              </a:rPr>
              <a:t>sputtering</a:t>
            </a:r>
            <a:r>
              <a:rPr lang="en-GB" sz="1300" b="1" dirty="0">
                <a:solidFill>
                  <a:schemeClr val="bg1"/>
                </a:solidFill>
              </a:rPr>
              <a:t>, Proc. SPIE 4086, </a:t>
            </a:r>
            <a:r>
              <a:rPr lang="en-GB" sz="1300" b="1" dirty="0" smtClean="0">
                <a:solidFill>
                  <a:schemeClr val="bg1"/>
                </a:solidFill>
              </a:rPr>
              <a:t>791, 2000</a:t>
            </a:r>
            <a:endParaRPr lang="en-GB" sz="1300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916" y="3834861"/>
            <a:ext cx="5839428" cy="261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4624"/>
            <a:ext cx="1224136" cy="378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7253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>
            <a:normAutofit/>
          </a:bodyPr>
          <a:lstStyle/>
          <a:p>
            <a:r>
              <a:rPr lang="en-GB" sz="2800" dirty="0" smtClean="0">
                <a:solidFill>
                  <a:schemeClr val="bg1"/>
                </a:solidFill>
              </a:rPr>
              <a:t>Specific research plans (2a)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919261"/>
            <a:ext cx="7272808" cy="5894115"/>
          </a:xfrm>
        </p:spPr>
        <p:txBody>
          <a:bodyPr>
            <a:normAutofit/>
          </a:bodyPr>
          <a:lstStyle/>
          <a:p>
            <a:r>
              <a:rPr lang="en-GB" sz="2400" dirty="0" smtClean="0">
                <a:solidFill>
                  <a:schemeClr val="bg1"/>
                </a:solidFill>
              </a:rPr>
              <a:t>Protective and conductive coatings</a:t>
            </a:r>
          </a:p>
          <a:p>
            <a:pPr lvl="1"/>
            <a:r>
              <a:rPr lang="en-GB" sz="2000" dirty="0" smtClean="0">
                <a:solidFill>
                  <a:schemeClr val="bg1"/>
                </a:solidFill>
              </a:rPr>
              <a:t>Investigate the use of </a:t>
            </a:r>
            <a:r>
              <a:rPr lang="en-GB" sz="2000" dirty="0" smtClean="0">
                <a:solidFill>
                  <a:srgbClr val="FF0000"/>
                </a:solidFill>
              </a:rPr>
              <a:t>diamond-like carbon (DLC) </a:t>
            </a:r>
            <a:r>
              <a:rPr lang="en-GB" sz="2000" dirty="0" smtClean="0">
                <a:solidFill>
                  <a:schemeClr val="bg1"/>
                </a:solidFill>
              </a:rPr>
              <a:t>thin films on silica/silicon suspension elements and/or silica/silicon cantilever springs.</a:t>
            </a:r>
          </a:p>
          <a:p>
            <a:pPr lvl="2"/>
            <a:r>
              <a:rPr lang="en-GB" sz="1800" dirty="0" smtClean="0">
                <a:solidFill>
                  <a:schemeClr val="bg1"/>
                </a:solidFill>
              </a:rPr>
              <a:t>Can DLC be used to </a:t>
            </a:r>
            <a:r>
              <a:rPr lang="en-GB" sz="1800" dirty="0" smtClean="0">
                <a:solidFill>
                  <a:srgbClr val="FF0000"/>
                </a:solidFill>
              </a:rPr>
              <a:t>protect</a:t>
            </a:r>
            <a:r>
              <a:rPr lang="en-GB" sz="1800" dirty="0" smtClean="0">
                <a:solidFill>
                  <a:schemeClr val="bg1"/>
                </a:solidFill>
              </a:rPr>
              <a:t> </a:t>
            </a:r>
            <a:r>
              <a:rPr lang="en-GB" sz="1800" dirty="0" smtClean="0">
                <a:solidFill>
                  <a:srgbClr val="FF0000"/>
                </a:solidFill>
              </a:rPr>
              <a:t>silica</a:t>
            </a:r>
            <a:r>
              <a:rPr lang="en-GB" sz="1800" dirty="0" smtClean="0">
                <a:solidFill>
                  <a:schemeClr val="bg1"/>
                </a:solidFill>
              </a:rPr>
              <a:t> suspension wires from damage and </a:t>
            </a:r>
            <a:r>
              <a:rPr lang="en-GB" sz="1800" dirty="0" err="1" smtClean="0">
                <a:solidFill>
                  <a:schemeClr val="bg1"/>
                </a:solidFill>
              </a:rPr>
              <a:t>microcracks</a:t>
            </a:r>
            <a:r>
              <a:rPr lang="en-GB" sz="1800" dirty="0" smtClean="0">
                <a:solidFill>
                  <a:schemeClr val="bg1"/>
                </a:solidFill>
              </a:rPr>
              <a:t> that are detrimental to strength? </a:t>
            </a:r>
          </a:p>
          <a:p>
            <a:pPr lvl="2"/>
            <a:r>
              <a:rPr lang="en-GB" sz="1800" dirty="0" smtClean="0">
                <a:solidFill>
                  <a:schemeClr val="bg1"/>
                </a:solidFill>
              </a:rPr>
              <a:t>Or fill in </a:t>
            </a:r>
            <a:r>
              <a:rPr lang="en-GB" sz="1800" dirty="0" err="1" smtClean="0">
                <a:solidFill>
                  <a:schemeClr val="bg1"/>
                </a:solidFill>
              </a:rPr>
              <a:t>microcracks</a:t>
            </a:r>
            <a:r>
              <a:rPr lang="en-GB" sz="1800" dirty="0" smtClean="0">
                <a:solidFill>
                  <a:schemeClr val="bg1"/>
                </a:solidFill>
              </a:rPr>
              <a:t> on </a:t>
            </a:r>
            <a:r>
              <a:rPr lang="en-GB" sz="1800" dirty="0" err="1" smtClean="0">
                <a:solidFill>
                  <a:schemeClr val="bg1"/>
                </a:solidFill>
              </a:rPr>
              <a:t>micromachined</a:t>
            </a:r>
            <a:r>
              <a:rPr lang="en-GB" sz="1800" dirty="0" smtClean="0">
                <a:solidFill>
                  <a:schemeClr val="bg1"/>
                </a:solidFill>
              </a:rPr>
              <a:t> (dry/wet etched) </a:t>
            </a:r>
            <a:r>
              <a:rPr lang="en-GB" sz="1800" dirty="0" smtClean="0">
                <a:solidFill>
                  <a:srgbClr val="FF0000"/>
                </a:solidFill>
              </a:rPr>
              <a:t>silicon suspensions</a:t>
            </a:r>
            <a:r>
              <a:rPr lang="en-GB" sz="1800" dirty="0" smtClean="0">
                <a:solidFill>
                  <a:schemeClr val="bg1"/>
                </a:solidFill>
              </a:rPr>
              <a:t>? </a:t>
            </a:r>
          </a:p>
          <a:p>
            <a:pPr lvl="2"/>
            <a:r>
              <a:rPr lang="en-GB" sz="1800" dirty="0" smtClean="0">
                <a:solidFill>
                  <a:schemeClr val="bg1"/>
                </a:solidFill>
              </a:rPr>
              <a:t>Can DLC be used to protect upper suspension stages (</a:t>
            </a:r>
            <a:r>
              <a:rPr lang="en-GB" sz="1800" i="1" dirty="0" smtClean="0">
                <a:solidFill>
                  <a:schemeClr val="bg1"/>
                </a:solidFill>
              </a:rPr>
              <a:t>e.g.</a:t>
            </a:r>
            <a:r>
              <a:rPr lang="en-GB" sz="1800" dirty="0" smtClean="0">
                <a:solidFill>
                  <a:schemeClr val="bg1"/>
                </a:solidFill>
              </a:rPr>
              <a:t> </a:t>
            </a:r>
            <a:r>
              <a:rPr lang="en-GB" sz="1800" dirty="0" smtClean="0">
                <a:solidFill>
                  <a:srgbClr val="FF0000"/>
                </a:solidFill>
              </a:rPr>
              <a:t>cantilevers springs</a:t>
            </a:r>
            <a:r>
              <a:rPr lang="en-GB" sz="1800" dirty="0" smtClean="0">
                <a:solidFill>
                  <a:schemeClr val="bg1"/>
                </a:solidFill>
              </a:rPr>
              <a:t>) to provide durability and possibly allow silica/silicon components to jointed using standard bolts and clamps?</a:t>
            </a:r>
          </a:p>
          <a:p>
            <a:pPr lvl="2"/>
            <a:r>
              <a:rPr lang="en-GB" sz="1800" dirty="0" smtClean="0">
                <a:solidFill>
                  <a:schemeClr val="bg1"/>
                </a:solidFill>
              </a:rPr>
              <a:t>The high emissivity of DLC may also be highly beneficial for </a:t>
            </a:r>
            <a:r>
              <a:rPr lang="en-GB" sz="1800" dirty="0" smtClean="0">
                <a:solidFill>
                  <a:srgbClr val="FF0000"/>
                </a:solidFill>
              </a:rPr>
              <a:t>cryogenics</a:t>
            </a:r>
            <a:r>
              <a:rPr lang="en-GB" sz="1800" dirty="0" smtClean="0">
                <a:solidFill>
                  <a:schemeClr val="bg1"/>
                </a:solidFill>
              </a:rPr>
              <a:t> too (KAGRA are proposing to coat baffle tubes with DLC for this purpose).</a:t>
            </a:r>
          </a:p>
          <a:p>
            <a:pPr lvl="2"/>
            <a:r>
              <a:rPr lang="en-GB" sz="1800" dirty="0" smtClean="0">
                <a:solidFill>
                  <a:schemeClr val="bg1"/>
                </a:solidFill>
              </a:rPr>
              <a:t>Note: UWS can fabricate </a:t>
            </a:r>
            <a:r>
              <a:rPr lang="en-GB" sz="1800" dirty="0" smtClean="0">
                <a:solidFill>
                  <a:srgbClr val="FF0000"/>
                </a:solidFill>
              </a:rPr>
              <a:t>pinhole-free</a:t>
            </a:r>
            <a:r>
              <a:rPr lang="en-GB" sz="1800" dirty="0" smtClean="0">
                <a:solidFill>
                  <a:schemeClr val="bg1"/>
                </a:solidFill>
              </a:rPr>
              <a:t>, thick DLC using a hollow cathode CVD technique, that is licensed to </a:t>
            </a:r>
            <a:r>
              <a:rPr lang="en-GB" sz="1800" dirty="0" err="1" smtClean="0">
                <a:solidFill>
                  <a:schemeClr val="bg1"/>
                </a:solidFill>
              </a:rPr>
              <a:t>SubOne</a:t>
            </a:r>
            <a:r>
              <a:rPr lang="en-GB" sz="1800" dirty="0">
                <a:solidFill>
                  <a:schemeClr val="bg1"/>
                </a:solidFill>
              </a:rPr>
              <a:t/>
            </a:r>
            <a:br>
              <a:rPr lang="en-GB" sz="1800" dirty="0">
                <a:solidFill>
                  <a:schemeClr val="bg1"/>
                </a:solidFill>
              </a:rPr>
            </a:br>
            <a:r>
              <a:rPr lang="en-GB" sz="1800" dirty="0" smtClean="0">
                <a:solidFill>
                  <a:schemeClr val="bg1"/>
                </a:solidFill>
              </a:rPr>
              <a:t>(California-based company).  We are the only University in the world with such a system.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016224" cy="302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561690" y="1268760"/>
            <a:ext cx="1129086" cy="51072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7578624" y="1566664"/>
            <a:ext cx="1095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/>
              <a:t>DLC</a:t>
            </a:r>
            <a:endParaRPr lang="en-GB" sz="1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578624" y="3933056"/>
            <a:ext cx="1095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err="1" smtClean="0"/>
              <a:t>SiC</a:t>
            </a:r>
            <a:endParaRPr lang="en-GB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596248" y="4725144"/>
            <a:ext cx="1095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/>
              <a:t>Si</a:t>
            </a:r>
            <a:endParaRPr lang="en-GB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595558" y="5589240"/>
            <a:ext cx="1095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/>
              <a:t>Si substrate</a:t>
            </a:r>
            <a:endParaRPr lang="en-GB" sz="1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578624" y="960983"/>
            <a:ext cx="1095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chemeClr val="bg1"/>
                </a:solidFill>
              </a:rPr>
              <a:t>SEM image:</a:t>
            </a:r>
            <a:endParaRPr lang="en-GB" sz="1400" b="1" dirty="0">
              <a:solidFill>
                <a:schemeClr val="bg1"/>
              </a:solidFill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4624"/>
            <a:ext cx="1224136" cy="378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7666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>
            <a:normAutofit/>
          </a:bodyPr>
          <a:lstStyle/>
          <a:p>
            <a:r>
              <a:rPr lang="en-GB" sz="2800" dirty="0" smtClean="0">
                <a:solidFill>
                  <a:schemeClr val="bg1"/>
                </a:solidFill>
              </a:rPr>
              <a:t>Specific research plans (2b)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919261"/>
            <a:ext cx="9001000" cy="5894115"/>
          </a:xfrm>
        </p:spPr>
        <p:txBody>
          <a:bodyPr>
            <a:normAutofit/>
          </a:bodyPr>
          <a:lstStyle/>
          <a:p>
            <a:pPr lvl="1"/>
            <a:r>
              <a:rPr lang="en-GB" sz="2000" dirty="0" smtClean="0">
                <a:solidFill>
                  <a:schemeClr val="bg1"/>
                </a:solidFill>
              </a:rPr>
              <a:t>Alternative conductive coatings</a:t>
            </a:r>
          </a:p>
          <a:p>
            <a:pPr lvl="2"/>
            <a:r>
              <a:rPr lang="en-GB" sz="1800" dirty="0" smtClean="0">
                <a:solidFill>
                  <a:schemeClr val="bg1"/>
                </a:solidFill>
              </a:rPr>
              <a:t>Building upon past experience of developing advanced thin film technology for electrical device applications:</a:t>
            </a:r>
          </a:p>
          <a:p>
            <a:pPr lvl="3"/>
            <a:r>
              <a:rPr lang="en-GB" sz="1400" dirty="0" smtClean="0">
                <a:solidFill>
                  <a:schemeClr val="bg1"/>
                </a:solidFill>
              </a:rPr>
              <a:t>e.g</a:t>
            </a:r>
            <a:r>
              <a:rPr lang="en-GB" sz="1400" dirty="0">
                <a:solidFill>
                  <a:schemeClr val="bg1"/>
                </a:solidFill>
              </a:rPr>
              <a:t>. </a:t>
            </a:r>
            <a:r>
              <a:rPr lang="en-GB" sz="1400" dirty="0" smtClean="0">
                <a:solidFill>
                  <a:schemeClr val="bg1"/>
                </a:solidFill>
              </a:rPr>
              <a:t>flexible displays developed between </a:t>
            </a:r>
            <a:r>
              <a:rPr lang="en-GB" sz="1400" dirty="0" err="1" smtClean="0">
                <a:solidFill>
                  <a:schemeClr val="bg1"/>
                </a:solidFill>
              </a:rPr>
              <a:t>Dupont</a:t>
            </a:r>
            <a:r>
              <a:rPr lang="en-GB" sz="1400" dirty="0" smtClean="0">
                <a:solidFill>
                  <a:schemeClr val="bg1"/>
                </a:solidFill>
              </a:rPr>
              <a:t>-Teijin Films, Plastic Logic and TFC.</a:t>
            </a:r>
          </a:p>
          <a:p>
            <a:pPr lvl="3"/>
            <a:r>
              <a:rPr lang="en-GB" sz="1400" dirty="0" smtClean="0">
                <a:solidFill>
                  <a:schemeClr val="bg1"/>
                </a:solidFill>
              </a:rPr>
              <a:t>e.g. photovoltaic devices (zinc oxide stacked nanowire backfilled with copper oxide and silica)</a:t>
            </a:r>
            <a:endParaRPr lang="en-GB" sz="1400" dirty="0">
              <a:solidFill>
                <a:schemeClr val="bg1"/>
              </a:solidFill>
            </a:endParaRPr>
          </a:p>
          <a:p>
            <a:pPr lvl="2"/>
            <a:r>
              <a:rPr lang="en-GB" sz="1800" dirty="0" smtClean="0">
                <a:solidFill>
                  <a:schemeClr val="bg1"/>
                </a:solidFill>
              </a:rPr>
              <a:t>In addition to studying the use of DLC for protecting suspension components, other </a:t>
            </a:r>
            <a:r>
              <a:rPr lang="en-GB" sz="1800" dirty="0" smtClean="0">
                <a:solidFill>
                  <a:srgbClr val="FF0000"/>
                </a:solidFill>
              </a:rPr>
              <a:t>electrically conductive materials </a:t>
            </a:r>
            <a:r>
              <a:rPr lang="en-GB" sz="1800" dirty="0" smtClean="0">
                <a:solidFill>
                  <a:schemeClr val="bg1"/>
                </a:solidFill>
              </a:rPr>
              <a:t>can be investigated, </a:t>
            </a:r>
            <a:r>
              <a:rPr lang="en-GB" sz="1800" i="1" dirty="0" smtClean="0">
                <a:solidFill>
                  <a:schemeClr val="bg1"/>
                </a:solidFill>
              </a:rPr>
              <a:t>e.g.</a:t>
            </a:r>
            <a:r>
              <a:rPr lang="en-GB" sz="1800" dirty="0" smtClean="0">
                <a:solidFill>
                  <a:schemeClr val="bg1"/>
                </a:solidFill>
              </a:rPr>
              <a:t> ITO (Indium Tin Oxide), gallium oxide (very good optical transmission at 1um).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016224" cy="302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utoShape 2" descr="http://media.plasticlogic.com/assets/images/herobg2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807" r="3594"/>
          <a:stretch/>
        </p:blipFill>
        <p:spPr bwMode="auto">
          <a:xfrm>
            <a:off x="228341" y="3661274"/>
            <a:ext cx="5999843" cy="25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4624"/>
            <a:ext cx="1224136" cy="378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AutoShape 2" descr="http://media.plasticlogic.com/lib/images/113705-transistordetail2012.gif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661274"/>
            <a:ext cx="2590844" cy="25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3638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>
            <a:normAutofit/>
          </a:bodyPr>
          <a:lstStyle/>
          <a:p>
            <a:r>
              <a:rPr lang="en-GB" sz="2800" dirty="0" smtClean="0">
                <a:solidFill>
                  <a:schemeClr val="bg1"/>
                </a:solidFill>
              </a:rPr>
              <a:t>Conclusions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919261"/>
            <a:ext cx="9073008" cy="5894115"/>
          </a:xfrm>
        </p:spPr>
        <p:txBody>
          <a:bodyPr>
            <a:normAutofit lnSpcReduction="10000"/>
          </a:bodyPr>
          <a:lstStyle/>
          <a:p>
            <a:r>
              <a:rPr lang="en-GB" sz="2400" u="sng" dirty="0" smtClean="0">
                <a:solidFill>
                  <a:schemeClr val="bg1"/>
                </a:solidFill>
              </a:rPr>
              <a:t>Wide array of deposition facilities </a:t>
            </a:r>
            <a:r>
              <a:rPr lang="en-GB" sz="2400" dirty="0" smtClean="0">
                <a:solidFill>
                  <a:schemeClr val="bg1"/>
                </a:solidFill>
              </a:rPr>
              <a:t>available at UWS – both for developing HR mirror technology in addition to suspension and cryogenic coating applications</a:t>
            </a:r>
          </a:p>
          <a:p>
            <a:pPr lvl="1"/>
            <a:r>
              <a:rPr lang="en-GB" sz="2000" dirty="0" smtClean="0">
                <a:solidFill>
                  <a:schemeClr val="bg1"/>
                </a:solidFill>
              </a:rPr>
              <a:t>Currently replacing magnets on </a:t>
            </a:r>
            <a:r>
              <a:rPr lang="en-GB" sz="2000" dirty="0" err="1" smtClean="0">
                <a:solidFill>
                  <a:schemeClr val="bg1"/>
                </a:solidFill>
              </a:rPr>
              <a:t>Microdyn</a:t>
            </a:r>
            <a:r>
              <a:rPr lang="en-GB" sz="2000" dirty="0" smtClean="0">
                <a:solidFill>
                  <a:schemeClr val="bg1"/>
                </a:solidFill>
              </a:rPr>
              <a:t> system and start making test coatings of silica and </a:t>
            </a:r>
            <a:r>
              <a:rPr lang="en-GB" sz="2000" dirty="0" err="1" smtClean="0">
                <a:solidFill>
                  <a:schemeClr val="bg1"/>
                </a:solidFill>
              </a:rPr>
              <a:t>tantala</a:t>
            </a:r>
            <a:r>
              <a:rPr lang="en-GB" sz="2000" dirty="0" smtClean="0">
                <a:solidFill>
                  <a:schemeClr val="bg1"/>
                </a:solidFill>
              </a:rPr>
              <a:t> for initial characterisation in Glasgow</a:t>
            </a:r>
          </a:p>
          <a:p>
            <a:pPr lvl="1"/>
            <a:r>
              <a:rPr lang="en-GB" sz="2000" dirty="0" smtClean="0">
                <a:solidFill>
                  <a:schemeClr val="bg1"/>
                </a:solidFill>
              </a:rPr>
              <a:t>Compare mechanical and optical losses from different deposition techniques</a:t>
            </a:r>
            <a:r>
              <a:rPr lang="en-GB" sz="2000" dirty="0">
                <a:solidFill>
                  <a:schemeClr val="bg1"/>
                </a:solidFill>
              </a:rPr>
              <a:t/>
            </a:r>
            <a:br>
              <a:rPr lang="en-GB" sz="2000" dirty="0">
                <a:solidFill>
                  <a:schemeClr val="bg1"/>
                </a:solidFill>
              </a:rPr>
            </a:br>
            <a:endParaRPr lang="en-GB" sz="2000" dirty="0" smtClean="0">
              <a:solidFill>
                <a:schemeClr val="bg1"/>
              </a:solidFill>
            </a:endParaRPr>
          </a:p>
          <a:p>
            <a:pPr lvl="1"/>
            <a:r>
              <a:rPr lang="en-GB" sz="2000" dirty="0" smtClean="0">
                <a:solidFill>
                  <a:schemeClr val="bg1"/>
                </a:solidFill>
              </a:rPr>
              <a:t>DLC coated silicon cantilever sent to Glasgow to study mechanical loss measurements at low temperature + investigate DLC coated Si suspensions</a:t>
            </a:r>
          </a:p>
          <a:p>
            <a:pPr lvl="1"/>
            <a:r>
              <a:rPr lang="en-GB" sz="2000" dirty="0" smtClean="0">
                <a:solidFill>
                  <a:schemeClr val="bg1"/>
                </a:solidFill>
              </a:rPr>
              <a:t>Improve deposition and adhesion of DLC films on fused silica</a:t>
            </a:r>
            <a:br>
              <a:rPr lang="en-GB" sz="2000" dirty="0" smtClean="0">
                <a:solidFill>
                  <a:schemeClr val="bg1"/>
                </a:solidFill>
              </a:rPr>
            </a:br>
            <a:endParaRPr lang="en-GB" sz="2000" dirty="0" smtClean="0">
              <a:solidFill>
                <a:schemeClr val="bg1"/>
              </a:solidFill>
            </a:endParaRPr>
          </a:p>
          <a:p>
            <a:r>
              <a:rPr lang="en-GB" sz="2400" u="sng" dirty="0" smtClean="0">
                <a:solidFill>
                  <a:schemeClr val="bg1"/>
                </a:solidFill>
              </a:rPr>
              <a:t>Wide array of material characterisation </a:t>
            </a:r>
            <a:r>
              <a:rPr lang="en-GB" sz="2400" dirty="0" smtClean="0">
                <a:solidFill>
                  <a:schemeClr val="bg1"/>
                </a:solidFill>
              </a:rPr>
              <a:t>facilities</a:t>
            </a:r>
          </a:p>
          <a:p>
            <a:pPr lvl="1"/>
            <a:r>
              <a:rPr lang="en-GB" sz="2000" dirty="0" smtClean="0">
                <a:solidFill>
                  <a:schemeClr val="bg1"/>
                </a:solidFill>
              </a:rPr>
              <a:t>Working within LSC to investigate </a:t>
            </a:r>
            <a:r>
              <a:rPr lang="en-GB" sz="2000" dirty="0">
                <a:solidFill>
                  <a:schemeClr val="bg1"/>
                </a:solidFill>
              </a:rPr>
              <a:t>the best calibration procedures for Young’s Modulus measurements using </a:t>
            </a:r>
            <a:r>
              <a:rPr lang="en-GB" sz="2000" dirty="0" err="1" smtClean="0">
                <a:solidFill>
                  <a:schemeClr val="bg1"/>
                </a:solidFill>
              </a:rPr>
              <a:t>nanoindentation</a:t>
            </a:r>
            <a:endParaRPr lang="en-GB" sz="2000" dirty="0">
              <a:solidFill>
                <a:schemeClr val="bg1"/>
              </a:solidFill>
            </a:endParaRPr>
          </a:p>
          <a:p>
            <a:pPr lvl="1"/>
            <a:r>
              <a:rPr lang="en-GB" sz="2000" dirty="0">
                <a:solidFill>
                  <a:schemeClr val="bg1"/>
                </a:solidFill>
              </a:rPr>
              <a:t>Provide fast and reliable turn-around of Y measurements for </a:t>
            </a:r>
            <a:r>
              <a:rPr lang="en-GB" sz="2000" dirty="0" smtClean="0">
                <a:solidFill>
                  <a:schemeClr val="bg1"/>
                </a:solidFill>
              </a:rPr>
              <a:t>LSC and ET groups</a:t>
            </a:r>
          </a:p>
          <a:p>
            <a:pPr lvl="1"/>
            <a:r>
              <a:rPr lang="en-GB" sz="2000" dirty="0" smtClean="0">
                <a:solidFill>
                  <a:schemeClr val="bg1"/>
                </a:solidFill>
              </a:rPr>
              <a:t>Investigate use of Raman Spectroscopy to investigate atomic structure in amorphous coatings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016224" cy="302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utoShape 2" descr="http://media.plasticlogic.com/assets/images/herobg2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4624"/>
            <a:ext cx="1224136" cy="378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5303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>
            <a:normAutofit/>
          </a:bodyPr>
          <a:lstStyle/>
          <a:p>
            <a:r>
              <a:rPr lang="en-GB" sz="2800" dirty="0" smtClean="0">
                <a:solidFill>
                  <a:schemeClr val="bg1"/>
                </a:solidFill>
              </a:rPr>
              <a:t>“Gravitational Waves save lives”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919261"/>
            <a:ext cx="9073008" cy="5894115"/>
          </a:xfrm>
        </p:spPr>
        <p:txBody>
          <a:bodyPr>
            <a:normAutofit/>
          </a:bodyPr>
          <a:lstStyle/>
          <a:p>
            <a:r>
              <a:rPr lang="en-GB" sz="2000" dirty="0" smtClean="0">
                <a:solidFill>
                  <a:schemeClr val="bg1"/>
                </a:solidFill>
              </a:rPr>
              <a:t>Characterising </a:t>
            </a:r>
            <a:r>
              <a:rPr lang="en-GB" sz="2000" dirty="0" err="1" smtClean="0">
                <a:solidFill>
                  <a:schemeClr val="bg1"/>
                </a:solidFill>
              </a:rPr>
              <a:t>nanoscale</a:t>
            </a:r>
            <a:r>
              <a:rPr lang="en-GB" sz="2000" dirty="0" smtClean="0">
                <a:solidFill>
                  <a:schemeClr val="bg1"/>
                </a:solidFill>
              </a:rPr>
              <a:t> vibrations applied to </a:t>
            </a:r>
            <a:r>
              <a:rPr lang="en-GB" sz="2000" dirty="0" err="1" smtClean="0">
                <a:solidFill>
                  <a:schemeClr val="bg1"/>
                </a:solidFill>
              </a:rPr>
              <a:t>mesenchymel</a:t>
            </a:r>
            <a:r>
              <a:rPr lang="en-GB" sz="2000" dirty="0" smtClean="0">
                <a:solidFill>
                  <a:schemeClr val="bg1"/>
                </a:solidFill>
              </a:rPr>
              <a:t> stem cells that induce </a:t>
            </a:r>
            <a:r>
              <a:rPr lang="en-GB" sz="2000" dirty="0" err="1" smtClean="0">
                <a:solidFill>
                  <a:schemeClr val="bg1"/>
                </a:solidFill>
              </a:rPr>
              <a:t>osteogensis</a:t>
            </a:r>
            <a:r>
              <a:rPr lang="en-GB" sz="2000" dirty="0" smtClean="0">
                <a:solidFill>
                  <a:schemeClr val="bg1"/>
                </a:solidFill>
              </a:rPr>
              <a:t> (bone formation)</a:t>
            </a:r>
          </a:p>
          <a:p>
            <a:r>
              <a:rPr lang="en-GB" sz="2000" dirty="0" smtClean="0">
                <a:solidFill>
                  <a:schemeClr val="bg1"/>
                </a:solidFill>
              </a:rPr>
              <a:t>Using common techniques within GW community (precision measurement, principle component analysis…) </a:t>
            </a:r>
            <a:endParaRPr lang="en-GB" sz="1600" dirty="0" smtClean="0">
              <a:solidFill>
                <a:schemeClr val="bg1"/>
              </a:solidFill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016224" cy="302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utoShape 2" descr="http://media.plasticlogic.com/assets/images/herobg2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4624"/>
            <a:ext cx="1224136" cy="378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/>
          <p:nvPr/>
        </p:nvPicPr>
        <p:blipFill rotWithShape="1">
          <a:blip r:embed="rId4" cstate="print"/>
          <a:srcRect r="63516" b="39174"/>
          <a:stretch/>
        </p:blipFill>
        <p:spPr bwMode="auto">
          <a:xfrm>
            <a:off x="4283968" y="2348880"/>
            <a:ext cx="4320480" cy="367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895" t="9641" r="28562" b="7169"/>
          <a:stretch/>
        </p:blipFill>
        <p:spPr bwMode="auto">
          <a:xfrm>
            <a:off x="390137" y="2348880"/>
            <a:ext cx="3416832" cy="367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7759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>
            <a:normAutofit/>
          </a:bodyPr>
          <a:lstStyle/>
          <a:p>
            <a:r>
              <a:rPr lang="en-GB" sz="2800" dirty="0" smtClean="0">
                <a:solidFill>
                  <a:schemeClr val="bg1"/>
                </a:solidFill>
              </a:rPr>
              <a:t>Conclusions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919261"/>
            <a:ext cx="9073008" cy="5894115"/>
          </a:xfrm>
        </p:spPr>
        <p:txBody>
          <a:bodyPr>
            <a:normAutofit lnSpcReduction="10000"/>
          </a:bodyPr>
          <a:lstStyle/>
          <a:p>
            <a:r>
              <a:rPr lang="en-GB" sz="2400" u="sng" dirty="0">
                <a:solidFill>
                  <a:schemeClr val="bg1"/>
                </a:solidFill>
              </a:rPr>
              <a:t>Wide array of deposition facilities </a:t>
            </a:r>
            <a:r>
              <a:rPr lang="en-GB" sz="2400" dirty="0">
                <a:solidFill>
                  <a:schemeClr val="bg1"/>
                </a:solidFill>
              </a:rPr>
              <a:t>available at UWS – both for developing HR mirror technology in addition to suspension and cryogenic coating applications</a:t>
            </a:r>
          </a:p>
          <a:p>
            <a:pPr lvl="1"/>
            <a:r>
              <a:rPr lang="en-GB" sz="2000" dirty="0">
                <a:solidFill>
                  <a:schemeClr val="bg1"/>
                </a:solidFill>
              </a:rPr>
              <a:t>Currently replacing magnets on </a:t>
            </a:r>
            <a:r>
              <a:rPr lang="en-GB" sz="2000" dirty="0" err="1">
                <a:solidFill>
                  <a:schemeClr val="bg1"/>
                </a:solidFill>
              </a:rPr>
              <a:t>Microdyn</a:t>
            </a:r>
            <a:r>
              <a:rPr lang="en-GB" sz="2000" dirty="0">
                <a:solidFill>
                  <a:schemeClr val="bg1"/>
                </a:solidFill>
              </a:rPr>
              <a:t> system and start making test coatings of silica and </a:t>
            </a:r>
            <a:r>
              <a:rPr lang="en-GB" sz="2000" dirty="0" err="1">
                <a:solidFill>
                  <a:schemeClr val="bg1"/>
                </a:solidFill>
              </a:rPr>
              <a:t>tantala</a:t>
            </a:r>
            <a:r>
              <a:rPr lang="en-GB" sz="2000" dirty="0">
                <a:solidFill>
                  <a:schemeClr val="bg1"/>
                </a:solidFill>
              </a:rPr>
              <a:t> for initial characterisation in Glasgow</a:t>
            </a:r>
          </a:p>
          <a:p>
            <a:pPr lvl="1"/>
            <a:r>
              <a:rPr lang="en-GB" sz="2000" dirty="0">
                <a:solidFill>
                  <a:schemeClr val="bg1"/>
                </a:solidFill>
              </a:rPr>
              <a:t>Compare mechanical and optical losses from different deposition techniques</a:t>
            </a:r>
            <a:br>
              <a:rPr lang="en-GB" sz="2000" dirty="0">
                <a:solidFill>
                  <a:schemeClr val="bg1"/>
                </a:solidFill>
              </a:rPr>
            </a:br>
            <a:endParaRPr lang="en-GB" sz="2000" dirty="0">
              <a:solidFill>
                <a:schemeClr val="bg1"/>
              </a:solidFill>
            </a:endParaRPr>
          </a:p>
          <a:p>
            <a:pPr lvl="1"/>
            <a:r>
              <a:rPr lang="en-GB" sz="2000" dirty="0">
                <a:solidFill>
                  <a:schemeClr val="bg1"/>
                </a:solidFill>
              </a:rPr>
              <a:t>DLC coated silicon cantilever sent to Glasgow to study mechanical loss measurements at low temperature + investigate DLC coated Si suspensions</a:t>
            </a:r>
          </a:p>
          <a:p>
            <a:pPr lvl="1"/>
            <a:r>
              <a:rPr lang="en-GB" sz="2000" dirty="0">
                <a:solidFill>
                  <a:schemeClr val="bg1"/>
                </a:solidFill>
              </a:rPr>
              <a:t>Improve deposition and adhesion of DLC films on fused silica</a:t>
            </a:r>
            <a:br>
              <a:rPr lang="en-GB" sz="2000" dirty="0">
                <a:solidFill>
                  <a:schemeClr val="bg1"/>
                </a:solidFill>
              </a:rPr>
            </a:br>
            <a:endParaRPr lang="en-GB" sz="2000" dirty="0">
              <a:solidFill>
                <a:schemeClr val="bg1"/>
              </a:solidFill>
            </a:endParaRPr>
          </a:p>
          <a:p>
            <a:r>
              <a:rPr lang="en-GB" sz="2400" u="sng" dirty="0">
                <a:solidFill>
                  <a:schemeClr val="bg1"/>
                </a:solidFill>
              </a:rPr>
              <a:t>Wide array of material characterisation </a:t>
            </a:r>
            <a:r>
              <a:rPr lang="en-GB" sz="2400" dirty="0">
                <a:solidFill>
                  <a:schemeClr val="bg1"/>
                </a:solidFill>
              </a:rPr>
              <a:t>facilities</a:t>
            </a:r>
          </a:p>
          <a:p>
            <a:pPr lvl="1"/>
            <a:r>
              <a:rPr lang="en-GB" sz="2000" dirty="0">
                <a:solidFill>
                  <a:schemeClr val="bg1"/>
                </a:solidFill>
              </a:rPr>
              <a:t>Working within LSC to investigate the best calibration procedures for Young’s Modulus measurements using </a:t>
            </a:r>
            <a:r>
              <a:rPr lang="en-GB" sz="2000" dirty="0" err="1">
                <a:solidFill>
                  <a:schemeClr val="bg1"/>
                </a:solidFill>
              </a:rPr>
              <a:t>nanoindentation</a:t>
            </a:r>
            <a:endParaRPr lang="en-GB" sz="2000" dirty="0">
              <a:solidFill>
                <a:schemeClr val="bg1"/>
              </a:solidFill>
            </a:endParaRPr>
          </a:p>
          <a:p>
            <a:pPr lvl="1"/>
            <a:r>
              <a:rPr lang="en-GB" sz="2000" dirty="0">
                <a:solidFill>
                  <a:schemeClr val="bg1"/>
                </a:solidFill>
              </a:rPr>
              <a:t>Provide fast and reliable turn-around of Y measurements for LSC and ET groups</a:t>
            </a:r>
          </a:p>
          <a:p>
            <a:pPr lvl="1"/>
            <a:r>
              <a:rPr lang="en-GB" sz="2000" dirty="0">
                <a:solidFill>
                  <a:schemeClr val="bg1"/>
                </a:solidFill>
              </a:rPr>
              <a:t>Investigate use of Raman Spectroscopy to investigate atomic structure in amorphous coatings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016224" cy="302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utoShape 2" descr="http://media.plasticlogic.com/assets/images/herobg2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4624"/>
            <a:ext cx="1224136" cy="378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6371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5803</TotalTime>
  <Words>844</Words>
  <Application>Microsoft Office PowerPoint</Application>
  <PresentationFormat>On-screen Show (4:3)</PresentationFormat>
  <Paragraphs>105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Thin film deposition and characterisation facilities available in the University of the West of Scotland</vt:lpstr>
      <vt:lpstr>UWS</vt:lpstr>
      <vt:lpstr>Thank you</vt:lpstr>
      <vt:lpstr>Motivation</vt:lpstr>
      <vt:lpstr>Motivation</vt:lpstr>
      <vt:lpstr>Motivation</vt:lpstr>
      <vt:lpstr>Thin Film Centre</vt:lpstr>
      <vt:lpstr>Thin Film Centre</vt:lpstr>
      <vt:lpstr>GW Research Plans</vt:lpstr>
      <vt:lpstr>Specific research plans (1a)</vt:lpstr>
      <vt:lpstr>Specific research plans (1b)</vt:lpstr>
      <vt:lpstr>Specific research plans (1c)</vt:lpstr>
      <vt:lpstr>Specific research plans (2a)</vt:lpstr>
      <vt:lpstr>Specific research plans (2b)</vt:lpstr>
      <vt:lpstr>Conclusions</vt:lpstr>
      <vt:lpstr>“Gravitational Waves save lives”</vt:lpstr>
      <vt:lpstr>Conclusions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to support MoU agreement between UWS and GEO</dc:title>
  <dc:creator>Stuart</dc:creator>
  <cp:lastModifiedBy>Marta Budroni</cp:lastModifiedBy>
  <cp:revision>64</cp:revision>
  <dcterms:created xsi:type="dcterms:W3CDTF">2012-08-29T07:40:25Z</dcterms:created>
  <dcterms:modified xsi:type="dcterms:W3CDTF">2012-12-19T10:33:19Z</dcterms:modified>
</cp:coreProperties>
</file>