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1AE12B-FC71-4239-852A-6646872D3824}" v="1" dt="2023-09-19T16:16:08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e Punturo" userId="86b18cf8-2a0e-4c57-888a-300064038c87" providerId="ADAL" clId="{791AE12B-FC71-4239-852A-6646872D3824}"/>
    <pc:docChg chg="modSld">
      <pc:chgData name="Michele Punturo" userId="86b18cf8-2a0e-4c57-888a-300064038c87" providerId="ADAL" clId="{791AE12B-FC71-4239-852A-6646872D3824}" dt="2023-09-19T16:16:09.448" v="1"/>
      <pc:docMkLst>
        <pc:docMk/>
      </pc:docMkLst>
      <pc:sldChg chg="addSp modSp mod">
        <pc:chgData name="Michele Punturo" userId="86b18cf8-2a0e-4c57-888a-300064038c87" providerId="ADAL" clId="{791AE12B-FC71-4239-852A-6646872D3824}" dt="2023-09-19T16:16:09.448" v="1"/>
        <pc:sldMkLst>
          <pc:docMk/>
          <pc:sldMk cId="1530516857" sldId="256"/>
        </pc:sldMkLst>
        <pc:spChg chg="add mod">
          <ac:chgData name="Michele Punturo" userId="86b18cf8-2a0e-4c57-888a-300064038c87" providerId="ADAL" clId="{791AE12B-FC71-4239-852A-6646872D3824}" dt="2023-09-19T16:16:09.448" v="1"/>
          <ac:spMkLst>
            <pc:docMk/>
            <pc:sldMk cId="1530516857" sldId="256"/>
            <ac:spMk id="4" creationId="{C357BE7C-8A59-C247-CDA4-B60073DC73B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4189D-3D4B-48DE-86DA-CB79225AF63C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882B7-4148-4C7C-BAB7-38E97FB4503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6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17537B-F0A7-C890-C967-F6526F79B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8057E7F-30F1-3B99-D94B-D6E27244C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17AD9E-3679-CD0F-89C0-CC721329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FBBB2-05EE-41AA-9DE8-A46A6A3766C2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67AE70-67F8-7D1D-8618-8EF15BD9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4E4F29-FE38-BA13-6735-AAFF2FAA2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02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7D3D52-75CB-A171-678B-3823A840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4BFEF0-4E42-3819-9A87-53522559B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6DD2DC-67A7-F2F8-4038-F937E371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ADAF-28DA-46EF-BFEF-BB95162C0A04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3B89F9-3EDE-687B-6453-C68D9594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7741BA-FB0B-040B-4010-F449680D9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9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6592ED-1148-C40D-7E47-CF37ACF02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C89195-FDC1-1E44-813E-5C7371C4A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46F2A5-8CC3-FA3D-EA4C-0C18D666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AA0B-9232-451A-BC7B-BA3017BDE3C4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BC5703-0C28-C8F4-A8E6-2155D08E6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6F55A6-1B17-16B2-D1B5-317CA6A1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4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932191-0B80-100A-A45B-040E67C5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AA88F2-7E75-A630-4372-E22B4DFF9D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81885B-699B-3FFA-22A4-31EA41F7F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E074DE-9A68-F5FF-C81C-FFEC763C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A094-11EC-4617-A8FA-30B9C9AF90AE}" type="datetime1">
              <a:rPr lang="en-US" smtClean="0"/>
              <a:t>9/19/2023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3CA60C-9729-902E-F9C1-6E939B889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49B26DF-5A92-7C45-11D0-E4F71755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5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EC8FE6-7243-237F-1C32-2ECE198F3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0A3BB0-CF8C-75CC-57B1-3A2729853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41B637-039D-580A-BFD6-9F28B0D5B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C9228CC-66ED-90E8-DBDE-58B98D5FC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492991F-5BB2-4375-828B-F1F5242A1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7CC2B94-D5AE-3F48-1DF5-F9C7A692A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67E47-C63F-4371-B7EA-0454EEE47F91}" type="datetime1">
              <a:rPr lang="en-US" smtClean="0"/>
              <a:t>9/19/2023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BFA4F1D-0716-B18E-822D-7D1FF938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F30BD71-1E9A-E09E-AA2E-CD4D6642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8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0373F1-755F-6C67-E93C-12C338C1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276F5D2-6F36-B2D2-67BE-F9CC7F178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ABC64-9689-492C-A93A-4D9D855D08B2}" type="datetime1">
              <a:rPr lang="en-US" smtClean="0"/>
              <a:t>9/19/2023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5FEB0A6-3F33-513D-CCA2-895BD596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5521C14-FDEA-92B4-A5EC-57624C04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2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A6D930C-648D-7A44-EAAC-ECB959CCC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6485-3FF5-4775-857F-7DE3B22AEB2A}" type="datetime1">
              <a:rPr lang="en-US" smtClean="0"/>
              <a:t>9/19/2023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490D88B-818A-1431-39A4-1AE8416F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77DB52-7759-5E0A-B6BC-90DD5024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5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05F790-0952-C285-8DD0-D86B8ABA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FF1501-B201-4F5D-57A1-4894D2D0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C8A4F7-48E3-EF67-F0D5-448390010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7BF0AB-4E87-3078-857B-3FC29189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65879-7373-4184-92F2-F455D08462C0}" type="datetime1">
              <a:rPr lang="en-US" smtClean="0"/>
              <a:t>9/19/2023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4907EA-00E9-34C2-EAD5-116A454F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DEA8E1F-E8DF-8890-F11D-D4F6D0C48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62C060-F5C8-2ECB-2F0D-4FC72CF1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C0AF57F-8311-4653-6384-D1B8B4B3B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E4AA07-8218-21E9-281B-094C49309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5B4EAC-5BAA-6FD5-6569-3EAA79C35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1F9A6-B31A-4DC5-8013-17BB52C076E6}" type="datetime1">
              <a:rPr lang="en-US" smtClean="0"/>
              <a:t>9/19/2023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702487-FA63-665F-221D-177F3AA1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3DECBE-E683-8B63-F513-A769AA383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3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C3D39F-E1F9-81FF-2588-D3C6824C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0533A5D-6DAA-4221-5607-BCA0A4098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2C8686-25A1-C077-B89E-AE60EB92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C32D-4CC5-4377-B5BE-FB8EC188B8FB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FC9843-5BCF-6BBC-1146-D1ACE701D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B6E47F-A79C-3BC2-89E8-7DD8F919F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5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2CD4C57-1C83-5DF6-342D-DF8555889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ECBD5BA-7F8E-B164-76EB-93C535E39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3BBFAA-42CB-E884-B224-297AC3E6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56AB-1EAE-498F-8D93-856DB51E560C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AA9024-585F-A4BB-CA06-A75BC4133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141576-C199-ECE7-9C0C-2BB72373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9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84EDB9E-2EAB-3D51-C24D-71E00EF69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EA6E70-E23E-E93E-C8E0-F311F9579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C8A9AD-2FD3-EAE7-52E3-F54FB0B0E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E0D9C-B646-4E92-AB55-EFEB13812727}" type="datetime1">
              <a:rPr lang="en-US" smtClean="0"/>
              <a:t>9/19/2023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EF3581-9202-B86C-7593-39C0B4DB1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DE7E60-661A-86C6-0998-A4929803B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33BB-12AB-409B-9995-FBED233C8E8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8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4CAD83B-256D-4EF1-9680-89F533045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C9C60D-9D77-45E7-A7AA-45806B23E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4D742C-1AE5-4925-9160-7224E37A2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FF0A4B-3ADB-4A0F-B8EE-7785F277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EAD2C6-89D0-435B-9B8C-E3240DEAB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5" y="0"/>
            <a:ext cx="10237785" cy="68579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Immagine 6" descr="Immagine che contiene schermata, spazio, pialla/aereo&#10;&#10;Descrizione generata automaticamente">
            <a:extLst>
              <a:ext uri="{FF2B5EF4-FFF2-40B4-BE49-F238E27FC236}">
                <a16:creationId xmlns:a16="http://schemas.microsoft.com/office/drawing/2014/main" id="{A0806579-8FDF-909E-2531-4BFDED1DD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75" y="549275"/>
            <a:ext cx="5114925" cy="2841625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2F97BF1-9F6B-40E6-08F4-C68C03906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75" y="3460750"/>
            <a:ext cx="5114925" cy="284638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5F97164-E798-A594-6F98-E06F37F45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1089025"/>
            <a:ext cx="5257799" cy="3438159"/>
          </a:xfrm>
        </p:spPr>
        <p:txBody>
          <a:bodyPr wrap="square" anchor="b">
            <a:normAutofit/>
          </a:bodyPr>
          <a:lstStyle/>
          <a:p>
            <a:pPr algn="l"/>
            <a:r>
              <a:rPr lang="en-US" sz="4200" b="1" dirty="0"/>
              <a:t>Einstein Telescope</a:t>
            </a:r>
            <a:br>
              <a:rPr lang="en-US" sz="4200" b="1" dirty="0"/>
            </a:br>
            <a:r>
              <a:rPr lang="en-US" sz="4200" b="1" dirty="0"/>
              <a:t>Cosmic Explorer</a:t>
            </a:r>
            <a:br>
              <a:rPr lang="en-US" sz="4200" dirty="0"/>
            </a:br>
            <a:r>
              <a:rPr lang="en-US" sz="4200" i="1" dirty="0"/>
              <a:t>Coordination </a:t>
            </a:r>
            <a:endParaRPr lang="en-US" sz="42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1CFBA72-4DD2-DC64-C8D1-DF2C4BBE8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4" y="4596290"/>
            <a:ext cx="5257799" cy="1320361"/>
          </a:xfrm>
        </p:spPr>
        <p:txBody>
          <a:bodyPr wrap="square" anchor="t">
            <a:normAutofit/>
          </a:bodyPr>
          <a:lstStyle/>
          <a:p>
            <a:pPr algn="l"/>
            <a:r>
              <a:rPr lang="it-IT" sz="2800" dirty="0">
                <a:solidFill>
                  <a:schemeClr val="tx1">
                    <a:alpha val="60000"/>
                  </a:schemeClr>
                </a:solidFill>
              </a:rPr>
              <a:t>Michele Punturo (&amp; Harald Lueck)</a:t>
            </a:r>
          </a:p>
          <a:p>
            <a:pPr algn="l"/>
            <a:r>
              <a:rPr lang="it-IT" sz="2800">
                <a:solidFill>
                  <a:schemeClr val="tx1">
                    <a:alpha val="60000"/>
                  </a:schemeClr>
                </a:solidFill>
              </a:rPr>
              <a:t>Matthew Evans</a:t>
            </a:r>
          </a:p>
          <a:p>
            <a:pPr algn="l"/>
            <a:endParaRPr lang="en-US" sz="280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ED0EE033-6C05-4F75-A8B3-D3DA37E96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974" y="2798451"/>
            <a:ext cx="1421187" cy="459056"/>
          </a:xfrm>
          <a:prstGeom prst="rect">
            <a:avLst/>
          </a:prstGeom>
        </p:spPr>
      </p:pic>
      <p:pic>
        <p:nvPicPr>
          <p:cNvPr id="10" name="Google Shape;57;p13">
            <a:extLst>
              <a:ext uri="{FF2B5EF4-FFF2-40B4-BE49-F238E27FC236}">
                <a16:creationId xmlns:a16="http://schemas.microsoft.com/office/drawing/2014/main" id="{26C342DD-C29C-085E-E476-90876BD8AC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085" b="1095"/>
          <a:stretch/>
        </p:blipFill>
        <p:spPr>
          <a:xfrm>
            <a:off x="6630088" y="3426735"/>
            <a:ext cx="1392343" cy="8397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E09B5BB7-3599-5679-C7B9-8057BD65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1</a:t>
            </a:fld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57BE7C-8A59-C247-CDA4-B60073DC73BE}"/>
              </a:ext>
            </a:extLst>
          </p:cNvPr>
          <p:cNvSpPr txBox="1"/>
          <p:nvPr/>
        </p:nvSpPr>
        <p:spPr>
          <a:xfrm>
            <a:off x="550864" y="62653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ET-0310A-23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1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FC03E0-948A-8595-8AA0-F53B9F41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Coordination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754457-83B0-70F3-3F65-C60417E24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ET and CE management </a:t>
            </a:r>
            <a:r>
              <a:rPr lang="it-IT" dirty="0" err="1"/>
              <a:t>initiated</a:t>
            </a:r>
            <a:r>
              <a:rPr lang="it-IT" dirty="0"/>
              <a:t> in the </a:t>
            </a:r>
            <a:r>
              <a:rPr lang="it-IT" dirty="0" err="1"/>
              <a:t>past</a:t>
            </a:r>
            <a:r>
              <a:rPr lang="it-IT" dirty="0"/>
              <a:t> </a:t>
            </a:r>
            <a:r>
              <a:rPr lang="it-IT" dirty="0" err="1"/>
              <a:t>months</a:t>
            </a:r>
            <a:r>
              <a:rPr lang="it-IT" dirty="0"/>
              <a:t> a </a:t>
            </a:r>
            <a:r>
              <a:rPr lang="it-IT" dirty="0" err="1"/>
              <a:t>coordination</a:t>
            </a:r>
            <a:r>
              <a:rPr lang="it-IT" dirty="0"/>
              <a:t> action </a:t>
            </a:r>
            <a:r>
              <a:rPr lang="it-IT" dirty="0" err="1"/>
              <a:t>based</a:t>
            </a:r>
            <a:r>
              <a:rPr lang="it-IT" dirty="0"/>
              <a:t> on regular meetings:</a:t>
            </a:r>
          </a:p>
          <a:p>
            <a:pPr lvl="1"/>
            <a:r>
              <a:rPr lang="it-IT" dirty="0"/>
              <a:t>Michele Punturo, Harald Lueck for ET</a:t>
            </a:r>
          </a:p>
          <a:p>
            <a:pPr lvl="1"/>
            <a:r>
              <a:rPr lang="it-IT" dirty="0"/>
              <a:t>Matthew Evans, Lisa Barsotti for CE</a:t>
            </a:r>
          </a:p>
          <a:p>
            <a:pPr lvl="1"/>
            <a:r>
              <a:rPr lang="it-IT" dirty="0" err="1"/>
              <a:t>Chaired</a:t>
            </a:r>
            <a:r>
              <a:rPr lang="it-IT" dirty="0"/>
              <a:t> by David Shoemaker</a:t>
            </a:r>
          </a:p>
          <a:p>
            <a:endParaRPr lang="it-IT" dirty="0"/>
          </a:p>
          <a:p>
            <a:r>
              <a:rPr lang="it-IT" dirty="0"/>
              <a:t>Reporting the status of the projects</a:t>
            </a:r>
          </a:p>
          <a:p>
            <a:r>
              <a:rPr lang="it-IT" dirty="0"/>
              <a:t>Discussion on the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synergies</a:t>
            </a:r>
            <a:r>
              <a:rPr lang="it-IT" dirty="0"/>
              <a:t> and common actions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23EC01-5305-D461-FC6B-3EA5E0FA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3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182C88-8F1C-795A-D9C8-1AF2D557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Identification</a:t>
            </a:r>
            <a:r>
              <a:rPr lang="it-IT" dirty="0"/>
              <a:t> common </a:t>
            </a:r>
            <a:r>
              <a:rPr lang="it-IT" dirty="0" err="1"/>
              <a:t>interest</a:t>
            </a:r>
            <a:r>
              <a:rPr lang="it-IT" dirty="0"/>
              <a:t> items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0A12E9-1D8B-C679-27B8-006700B6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1690688"/>
            <a:ext cx="11463867" cy="4955645"/>
          </a:xfrm>
        </p:spPr>
        <p:txBody>
          <a:bodyPr>
            <a:normAutofit/>
          </a:bodyPr>
          <a:lstStyle/>
          <a:p>
            <a:r>
              <a:rPr lang="en-US" dirty="0"/>
              <a:t>Technology, Developments and Design</a:t>
            </a:r>
          </a:p>
          <a:p>
            <a:pPr lvl="1"/>
            <a:r>
              <a:rPr lang="en-US" dirty="0"/>
              <a:t>Infrastructures</a:t>
            </a:r>
          </a:p>
          <a:p>
            <a:pPr lvl="2"/>
            <a:r>
              <a:rPr lang="en-US" dirty="0"/>
              <a:t>Vacuum: </a:t>
            </a:r>
          </a:p>
          <a:p>
            <a:pPr lvl="3"/>
            <a:r>
              <a:rPr lang="en-US" dirty="0"/>
              <a:t>“Joint” project ET-CE-CERN</a:t>
            </a:r>
          </a:p>
          <a:p>
            <a:pPr lvl="4"/>
            <a:r>
              <a:rPr lang="en-US" dirty="0"/>
              <a:t>Provides ET vacuum pipe design</a:t>
            </a:r>
          </a:p>
          <a:p>
            <a:pPr lvl="4"/>
            <a:r>
              <a:rPr lang="en-US" dirty="0"/>
              <a:t>R&amp;D on materials</a:t>
            </a:r>
          </a:p>
          <a:p>
            <a:pPr lvl="2"/>
            <a:r>
              <a:rPr lang="en-US" dirty="0"/>
              <a:t>Civil Engineering: </a:t>
            </a:r>
          </a:p>
          <a:p>
            <a:pPr lvl="3"/>
            <a:r>
              <a:rPr lang="en-US" dirty="0"/>
              <a:t>ET and CE have different civil engineering solution (underground vs surface) but there are common issues to be explored and solved</a:t>
            </a:r>
          </a:p>
          <a:p>
            <a:pPr lvl="4"/>
            <a:r>
              <a:rPr lang="en-US" dirty="0"/>
              <a:t>Electromagnetic noise mitigation</a:t>
            </a:r>
          </a:p>
          <a:p>
            <a:pPr lvl="4"/>
            <a:r>
              <a:rPr lang="en-US" dirty="0"/>
              <a:t>Acoustic and vibrational noise mitigation</a:t>
            </a:r>
          </a:p>
          <a:p>
            <a:pPr lvl="2"/>
            <a:r>
              <a:rPr lang="en-US" dirty="0"/>
              <a:t>Environmental noises:</a:t>
            </a:r>
          </a:p>
          <a:p>
            <a:pPr lvl="3"/>
            <a:r>
              <a:rPr lang="en-US" dirty="0"/>
              <a:t>Wind turbines</a:t>
            </a:r>
          </a:p>
          <a:p>
            <a:pPr lvl="3"/>
            <a:r>
              <a:rPr lang="en-US" dirty="0"/>
              <a:t>Trains</a:t>
            </a:r>
          </a:p>
          <a:p>
            <a:pPr lvl="3"/>
            <a:r>
              <a:rPr lang="en-US" dirty="0"/>
              <a:t>…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CF7E05-B023-20FA-B62F-EF7F19F11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0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182C88-8F1C-795A-D9C8-1AF2D557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Identification</a:t>
            </a:r>
            <a:r>
              <a:rPr lang="it-IT" dirty="0"/>
              <a:t> common </a:t>
            </a:r>
            <a:r>
              <a:rPr lang="it-IT" dirty="0" err="1"/>
              <a:t>interest</a:t>
            </a:r>
            <a:r>
              <a:rPr lang="it-IT" dirty="0"/>
              <a:t> items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0A12E9-1D8B-C679-27B8-006700B6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1439334"/>
            <a:ext cx="11463867" cy="5207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Technology, Developments and Design</a:t>
            </a:r>
          </a:p>
          <a:p>
            <a:pPr lvl="1"/>
            <a:r>
              <a:rPr lang="en-US" dirty="0"/>
              <a:t>Detector technologies (starting from 2G GWD)</a:t>
            </a:r>
          </a:p>
          <a:p>
            <a:pPr lvl="2"/>
            <a:r>
              <a:rPr lang="en-US" dirty="0"/>
              <a:t>Coatings</a:t>
            </a:r>
          </a:p>
          <a:p>
            <a:pPr lvl="2"/>
            <a:r>
              <a:rPr lang="en-US" dirty="0"/>
              <a:t>Controls</a:t>
            </a:r>
          </a:p>
          <a:p>
            <a:pPr lvl="2"/>
            <a:r>
              <a:rPr lang="en-US" dirty="0"/>
              <a:t>Optical component cleanliness </a:t>
            </a:r>
          </a:p>
          <a:p>
            <a:pPr lvl="2"/>
            <a:r>
              <a:rPr lang="en-US" dirty="0"/>
              <a:t>Optical design</a:t>
            </a:r>
          </a:p>
          <a:p>
            <a:pPr lvl="2"/>
            <a:r>
              <a:rPr lang="en-US" dirty="0"/>
              <a:t>Lasers</a:t>
            </a:r>
          </a:p>
          <a:p>
            <a:pPr lvl="2"/>
            <a:r>
              <a:rPr lang="en-US" dirty="0"/>
              <a:t>Simulation and modeling </a:t>
            </a:r>
          </a:p>
          <a:p>
            <a:pPr lvl="2"/>
            <a:r>
              <a:rPr lang="en-US" dirty="0"/>
              <a:t>Thermal compensation</a:t>
            </a:r>
          </a:p>
          <a:p>
            <a:pPr lvl="2"/>
            <a:r>
              <a:rPr lang="en-US" dirty="0"/>
              <a:t>Electronics</a:t>
            </a:r>
          </a:p>
          <a:p>
            <a:pPr lvl="2"/>
            <a:r>
              <a:rPr lang="en-US" dirty="0"/>
              <a:t>…</a:t>
            </a:r>
          </a:p>
          <a:p>
            <a:pPr lvl="1"/>
            <a:r>
              <a:rPr lang="en-US" dirty="0"/>
              <a:t>Data handling and data analysis</a:t>
            </a:r>
          </a:p>
          <a:p>
            <a:pPr lvl="2"/>
            <a:r>
              <a:rPr lang="en-US" dirty="0"/>
              <a:t>Role of 3G in IGWIN</a:t>
            </a:r>
          </a:p>
          <a:p>
            <a:pPr lvl="2"/>
            <a:r>
              <a:rPr lang="en-US" dirty="0"/>
              <a:t>Common or at least compatible computing model</a:t>
            </a:r>
          </a:p>
          <a:p>
            <a:pPr lvl="2"/>
            <a:r>
              <a:rPr lang="en-US" dirty="0"/>
              <a:t>Unified data analysis methods (starting from 2G)</a:t>
            </a:r>
          </a:p>
          <a:p>
            <a:pPr lvl="2"/>
            <a:r>
              <a:rPr lang="en-US" dirty="0"/>
              <a:t>Global organization (federation tools, standards, …)</a:t>
            </a:r>
          </a:p>
          <a:p>
            <a:pPr lvl="2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2D198E-96FF-7387-9C97-41772EF7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3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182C88-8F1C-795A-D9C8-1AF2D557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Identification</a:t>
            </a:r>
            <a:r>
              <a:rPr lang="it-IT" dirty="0"/>
              <a:t> common </a:t>
            </a:r>
            <a:r>
              <a:rPr lang="it-IT" dirty="0" err="1"/>
              <a:t>interest</a:t>
            </a:r>
            <a:r>
              <a:rPr lang="it-IT" dirty="0"/>
              <a:t> items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0A12E9-1D8B-C679-27B8-006700B6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1439334"/>
            <a:ext cx="11463867" cy="5207000"/>
          </a:xfrm>
        </p:spPr>
        <p:txBody>
          <a:bodyPr>
            <a:normAutofit/>
          </a:bodyPr>
          <a:lstStyle/>
          <a:p>
            <a:r>
              <a:rPr lang="en-US" dirty="0"/>
              <a:t>Governance</a:t>
            </a:r>
          </a:p>
          <a:p>
            <a:pPr lvl="1"/>
            <a:r>
              <a:rPr lang="en-US" dirty="0"/>
              <a:t>Analysis of the current global model (Collaboration of Collaborations)</a:t>
            </a:r>
          </a:p>
          <a:p>
            <a:pPr lvl="2"/>
            <a:r>
              <a:rPr lang="en-US" dirty="0"/>
              <a:t>Strength and weakness</a:t>
            </a:r>
          </a:p>
          <a:p>
            <a:pPr lvl="2"/>
            <a:r>
              <a:rPr lang="en-US" dirty="0"/>
              <a:t>Possible improvements in coordination</a:t>
            </a:r>
          </a:p>
          <a:p>
            <a:pPr lvl="2"/>
            <a:r>
              <a:rPr lang="en-US" dirty="0"/>
              <a:t>Timing</a:t>
            </a:r>
          </a:p>
          <a:p>
            <a:pPr lvl="2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D2BA4E-51CE-194A-4FED-6D2FDAB9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7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ECC6FC-2125-993D-2A57-E44E88B1C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How/What to implement?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E9DE7D-D6D4-1B8C-AB52-BA3ADA2E1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Regular (monthly?) top management meetings</a:t>
            </a:r>
          </a:p>
          <a:p>
            <a:pPr lvl="1"/>
            <a:r>
              <a:rPr lang="en-US" dirty="0"/>
              <a:t>We have already; if/how to improve them?</a:t>
            </a:r>
          </a:p>
          <a:p>
            <a:r>
              <a:rPr lang="en-US" dirty="0"/>
              <a:t>Regular (6 months) Joint development meetings</a:t>
            </a:r>
          </a:p>
          <a:p>
            <a:pPr lvl="1"/>
            <a:r>
              <a:rPr lang="en-US" dirty="0"/>
              <a:t>Instrument science and detector technologies</a:t>
            </a:r>
          </a:p>
          <a:p>
            <a:pPr lvl="1"/>
            <a:r>
              <a:rPr lang="en-US" dirty="0"/>
              <a:t>Infrastructures</a:t>
            </a:r>
          </a:p>
          <a:p>
            <a:pPr lvl="1"/>
            <a:r>
              <a:rPr lang="en-US" dirty="0"/>
              <a:t>Standards (from 2G to 3G)</a:t>
            </a:r>
          </a:p>
          <a:p>
            <a:pPr lvl="2"/>
            <a:r>
              <a:rPr lang="en-US" dirty="0"/>
              <a:t>Data handling</a:t>
            </a:r>
          </a:p>
          <a:p>
            <a:pPr lvl="2"/>
            <a:r>
              <a:rPr lang="en-US" dirty="0"/>
              <a:t>Data analysis</a:t>
            </a:r>
          </a:p>
          <a:p>
            <a:pPr lvl="2"/>
            <a:r>
              <a:rPr lang="en-US" dirty="0"/>
              <a:t>Computing</a:t>
            </a:r>
          </a:p>
          <a:p>
            <a:pPr lvl="2"/>
            <a:r>
              <a:rPr lang="en-US" dirty="0"/>
              <a:t>Electronics</a:t>
            </a:r>
          </a:p>
          <a:p>
            <a:pPr lvl="2"/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F381E9-DE8A-50C7-FF4B-B143D1D7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33BB-12AB-409B-9995-FBED233C8E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48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D64652F53E4D418AF4598F39F1AE0C" ma:contentTypeVersion="16" ma:contentTypeDescription="Create a new document." ma:contentTypeScope="" ma:versionID="1c75804a5f376a7d84bd279266b74a49">
  <xsd:schema xmlns:xsd="http://www.w3.org/2001/XMLSchema" xmlns:xs="http://www.w3.org/2001/XMLSchema" xmlns:p="http://schemas.microsoft.com/office/2006/metadata/properties" xmlns:ns2="e05aca6b-95ad-4d01-8dbe-05b192912a59" xmlns:ns3="539c4bab-24c6-48d6-805b-a44ad888d013" targetNamespace="http://schemas.microsoft.com/office/2006/metadata/properties" ma:root="true" ma:fieldsID="30b7e59e8b38fb73b1a2cf70b8572fbb" ns2:_="" ns3:_="">
    <xsd:import namespace="e05aca6b-95ad-4d01-8dbe-05b192912a59"/>
    <xsd:import namespace="539c4bab-24c6-48d6-805b-a44ad888d0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aca6b-95ad-4d01-8dbe-05b192912a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655b07b-e106-434b-8e42-295331486e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c4bab-24c6-48d6-805b-a44ad888d01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96d73c4-600c-4750-b1a9-e8f5a5c35217}" ma:internalName="TaxCatchAll" ma:showField="CatchAllData" ma:web="539c4bab-24c6-48d6-805b-a44ad888d0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9c4bab-24c6-48d6-805b-a44ad888d013" xsi:nil="true"/>
    <lcf76f155ced4ddcb4097134ff3c332f xmlns="e05aca6b-95ad-4d01-8dbe-05b192912a5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64E640-F19B-4F10-A1F0-4385D71B0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5aca6b-95ad-4d01-8dbe-05b192912a59"/>
    <ds:schemaRef ds:uri="539c4bab-24c6-48d6-805b-a44ad888d0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55A062-2FCE-431A-888E-76EDA045CF0E}">
  <ds:schemaRefs>
    <ds:schemaRef ds:uri="http://schemas.microsoft.com/office/2006/metadata/properties"/>
    <ds:schemaRef ds:uri="http://schemas.microsoft.com/office/infopath/2007/PartnerControls"/>
    <ds:schemaRef ds:uri="539c4bab-24c6-48d6-805b-a44ad888d013"/>
    <ds:schemaRef ds:uri="e05aca6b-95ad-4d01-8dbe-05b192912a59"/>
  </ds:schemaRefs>
</ds:datastoreItem>
</file>

<file path=customXml/itemProps3.xml><?xml version="1.0" encoding="utf-8"?>
<ds:datastoreItem xmlns:ds="http://schemas.openxmlformats.org/officeDocument/2006/customXml" ds:itemID="{5CE63F30-9C62-4F73-93F1-59318DF40B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Widescreen</PresentationFormat>
  <Paragraphs>70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Trebuchet MS</vt:lpstr>
      <vt:lpstr>Tema di Office</vt:lpstr>
      <vt:lpstr>Einstein Telescope Cosmic Explorer Coordination </vt:lpstr>
      <vt:lpstr>Coordination</vt:lpstr>
      <vt:lpstr>Identification common interest items</vt:lpstr>
      <vt:lpstr>Identification common interest items</vt:lpstr>
      <vt:lpstr>Identification common interest items</vt:lpstr>
      <vt:lpstr>How/What to implement?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Einstein Telescope Cosmic Explorer Coordination </dc:title>
  <dc:creator>Michele Punturo</dc:creator>
  <cp:lastModifiedBy>Michele Punturo</cp:lastModifiedBy>
  <cp:revision>1</cp:revision>
  <dcterms:created xsi:type="dcterms:W3CDTF">2023-09-19T15:40:05Z</dcterms:created>
  <dcterms:modified xsi:type="dcterms:W3CDTF">2023-09-19T16:16:14Z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0x0101002CD64652F53E4D418AF4598F39F1AE0C</vt:lpwstr>
  </property>
  <property fmtid="{D5CDD505-2E9C-101B-9397-08002B2CF9AE}" pid="3" name="MediaServiceImageTags">
    <vt:lpwstr/>
  </property>
</Properties>
</file>