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3" r:id="rId3"/>
    <p:sldId id="317" r:id="rId4"/>
    <p:sldId id="371" r:id="rId5"/>
    <p:sldId id="476" r:id="rId6"/>
    <p:sldId id="477" r:id="rId7"/>
    <p:sldId id="462" r:id="rId8"/>
    <p:sldId id="481" r:id="rId9"/>
    <p:sldId id="458" r:id="rId10"/>
    <p:sldId id="459" r:id="rId11"/>
    <p:sldId id="472" r:id="rId12"/>
    <p:sldId id="464" r:id="rId13"/>
    <p:sldId id="463" r:id="rId14"/>
    <p:sldId id="394" r:id="rId15"/>
    <p:sldId id="466" r:id="rId16"/>
    <p:sldId id="465" r:id="rId17"/>
    <p:sldId id="467" r:id="rId18"/>
    <p:sldId id="468" r:id="rId19"/>
    <p:sldId id="469" r:id="rId20"/>
    <p:sldId id="473" r:id="rId21"/>
    <p:sldId id="422" r:id="rId22"/>
    <p:sldId id="461" r:id="rId23"/>
    <p:sldId id="474" r:id="rId24"/>
    <p:sldId id="470" r:id="rId25"/>
    <p:sldId id="329" r:id="rId26"/>
    <p:sldId id="478" r:id="rId27"/>
    <p:sldId id="427" r:id="rId28"/>
    <p:sldId id="420" r:id="rId29"/>
    <p:sldId id="403" r:id="rId30"/>
    <p:sldId id="340" r:id="rId31"/>
  </p:sldIdLst>
  <p:sldSz cx="9144000" cy="6858000" type="screen4x3"/>
  <p:notesSz cx="6788150" cy="99234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30C3"/>
    <a:srgbClr val="172B69"/>
    <a:srgbClr val="FD3188"/>
    <a:srgbClr val="007033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8" autoAdjust="0"/>
    <p:restoredTop sz="94660"/>
  </p:normalViewPr>
  <p:slideViewPr>
    <p:cSldViewPr snapToGrid="0">
      <p:cViewPr>
        <p:scale>
          <a:sx n="100" d="100"/>
          <a:sy n="100" d="100"/>
        </p:scale>
        <p:origin x="-108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I\Virgo\ET\_Jun2018\Virgo_costs_20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>
        <c:manualLayout>
          <c:layoutTarget val="inner"/>
          <c:xMode val="edge"/>
          <c:yMode val="edge"/>
          <c:x val="2.490601411602281E-2"/>
          <c:y val="9.1797548398575624E-2"/>
          <c:w val="0.66728310685856762"/>
          <c:h val="0.89024510781499711"/>
        </c:manualLayout>
      </c:layout>
      <c:pieChart>
        <c:varyColors val="1"/>
        <c:ser>
          <c:idx val="0"/>
          <c:order val="0"/>
          <c:tx>
            <c:strRef>
              <c:f>Sheet1!$B$3</c:f>
              <c:strCache>
                <c:ptCount val="1"/>
                <c:pt idx="0">
                  <c:v>VIRGO CONSTRUCTION COSTS</c:v>
                </c:pt>
              </c:strCache>
            </c:strRef>
          </c:tx>
          <c:cat>
            <c:strRef>
              <c:f>Sheet1!$B$9:$I$9</c:f>
              <c:strCache>
                <c:ptCount val="8"/>
                <c:pt idx="0">
                  <c:v>Total-Vac</c:v>
                </c:pt>
                <c:pt idx="1">
                  <c:v>TubeManuf.</c:v>
                </c:pt>
                <c:pt idx="2">
                  <c:v>LargeValves</c:v>
                </c:pt>
                <c:pt idx="3">
                  <c:v>BakingSupplies</c:v>
                </c:pt>
                <c:pt idx="4">
                  <c:v>Baffles</c:v>
                </c:pt>
                <c:pt idx="5">
                  <c:v>Towers</c:v>
                </c:pt>
                <c:pt idx="6">
                  <c:v>Pumping </c:v>
                </c:pt>
                <c:pt idx="7">
                  <c:v>TubeInt.</c:v>
                </c:pt>
              </c:strCache>
            </c:strRef>
          </c:cat>
          <c:val>
            <c:numRef>
              <c:f>Sheet1!$B$10:$I$10</c:f>
              <c:numCache>
                <c:formatCode>General</c:formatCode>
                <c:ptCount val="8"/>
                <c:pt idx="0">
                  <c:v>51630</c:v>
                </c:pt>
                <c:pt idx="1">
                  <c:v>10123</c:v>
                </c:pt>
                <c:pt idx="2">
                  <c:v>965</c:v>
                </c:pt>
                <c:pt idx="3">
                  <c:v>700</c:v>
                </c:pt>
                <c:pt idx="4">
                  <c:v>433</c:v>
                </c:pt>
                <c:pt idx="5">
                  <c:v>4702</c:v>
                </c:pt>
                <c:pt idx="6">
                  <c:v>3516</c:v>
                </c:pt>
                <c:pt idx="7">
                  <c:v>4525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0282701781749946"/>
          <c:y val="0.11522224360543519"/>
          <c:w val="0.25041616356086005"/>
          <c:h val="0.71748790798732465"/>
        </c:manualLayout>
      </c:layout>
      <c:txPr>
        <a:bodyPr/>
        <a:lstStyle/>
        <a:p>
          <a:pPr>
            <a:defRPr sz="1200"/>
          </a:pPr>
          <a:endParaRPr lang="it-IT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1532" cy="49617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047" y="1"/>
            <a:ext cx="2941532" cy="496173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48DF691E-808B-4D6F-9E74-887ADA59524C}" type="datetimeFigureOut">
              <a:rPr lang="it-IT" smtClean="0"/>
              <a:pPr/>
              <a:t>27/06/2018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5569"/>
            <a:ext cx="2941532" cy="49617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047" y="9425569"/>
            <a:ext cx="2941532" cy="496173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656FF346-4823-4204-A215-8C5E1E5F4A76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8363E3F-4E54-4620-A0B4-7B5A2B8E8489}" type="datetimeFigureOut">
              <a:rPr lang="it-IT" smtClean="0"/>
              <a:pPr/>
              <a:t>27/06/2018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3288"/>
            <a:ext cx="5429250" cy="4465637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4989"/>
            <a:ext cx="2941638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925" y="9424989"/>
            <a:ext cx="2941638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57168D92-2090-40A3-BDFA-803533659F28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solidFill>
                  <a:srgbClr val="FE30C3"/>
                </a:solidFill>
              </a:rPr>
              <a:t>Virgo tube qualifications:  H2</a:t>
            </a:r>
            <a:r>
              <a:rPr lang="it-IT" baseline="0" dirty="0" smtClean="0">
                <a:solidFill>
                  <a:srgbClr val="FE30C3"/>
                </a:solidFill>
              </a:rPr>
              <a:t> a few E-10mbar and water CO entrambi sui 5E-12 mbar (CO da RGA o reale? Da accumulo si vede, ma chi prova sia reale?, qCO=E-16 mbar.l/s.cm2= qWater) è un upper limit.</a:t>
            </a:r>
            <a:endParaRPr lang="it-IT" dirty="0">
              <a:solidFill>
                <a:srgbClr val="FE30C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68D92-2090-40A3-BDFA-803533659F28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In Virgo si ottiene</a:t>
            </a:r>
            <a:r>
              <a:rPr lang="it-IT" baseline="0" dirty="0" smtClean="0"/>
              <a:t> circa 1E-9 (N2 eq.) unbaked, a torri isolate, staz. attive circa ogni 1000m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68D92-2090-40A3-BDFA-803533659F28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613C6-A20C-415E-B6C7-11F7564AC5BA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890E-61C6-494A-BB46-AF72C5E2FB35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FB-2935-46C2-B7BD-DC295291F346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49D5-13E6-4E3C-A262-4CADA095DA25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35A5-9EF6-4430-BA55-E4F0E53C06E1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2DB-B7AE-4BEA-9907-D115BA8344AF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8262-73D0-4592-B908-2A8032FF5BEE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359DC-2EC0-4068-879B-DBEB9970B6AF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53CA-FAA1-451A-A384-BBFD43F2EB40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E038-AED5-4D18-897E-23E2570820D1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BDAA3-2BBB-4881-81E1-262DA22BF3FE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60AEC-0AC9-46EA-B7AA-D4BA97F0F798}" type="datetime1">
              <a:rPr lang="it-IT" smtClean="0"/>
              <a:pPr/>
              <a:t>27/06/2018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79A1C-666A-4757-BF7A-3A7F1B897D8C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527" y="1987030"/>
            <a:ext cx="7772400" cy="1470025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Project</a:t>
            </a:r>
            <a:r>
              <a:rPr lang="it-IT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</a:t>
            </a:r>
            <a:r>
              <a:rPr lang="it-IT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Challenges</a:t>
            </a:r>
            <a:endParaRPr lang="it-IT" sz="4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516" y="3590844"/>
            <a:ext cx="5931531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it-IT" sz="1800" i="1" dirty="0" smtClean="0"/>
              <a:t>C.Bradaschia, A.Pasqualetti, A.Buggiani, T.Zelenova and several other contributors</a:t>
            </a:r>
          </a:p>
          <a:p>
            <a:pPr algn="l">
              <a:spcBef>
                <a:spcPts val="0"/>
              </a:spcBef>
            </a:pPr>
            <a:r>
              <a:rPr lang="it-IT" sz="1800" dirty="0" smtClean="0"/>
              <a:t>Virgo Experiment / EGO – VAC team </a:t>
            </a:r>
          </a:p>
          <a:p>
            <a:pPr algn="l"/>
            <a:r>
              <a:rPr lang="it-IT" sz="1800" b="1" dirty="0" smtClean="0"/>
              <a:t>GW meeting, Hannover, Jun 2018</a:t>
            </a:r>
            <a:endParaRPr lang="it-IT" sz="1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lum bright="28000" contrast="-46000"/>
          </a:blip>
          <a:srcRect/>
          <a:stretch>
            <a:fillRect/>
          </a:stretch>
        </p:blipFill>
        <p:spPr bwMode="auto">
          <a:xfrm>
            <a:off x="6438900" y="6113680"/>
            <a:ext cx="2446020" cy="56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50800" dir="4200000" sx="62000" sy="62000" algn="ctr" rotWithShape="0">
              <a:srgbClr val="000000"/>
            </a:outerShdw>
          </a:effectLst>
        </p:spPr>
      </p:pic>
      <p:pic>
        <p:nvPicPr>
          <p:cNvPr id="1028" name="Picture 4" descr="C:\Users\Antonio Pasqualetti\Desktop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7803" y="6004560"/>
            <a:ext cx="1576494" cy="853440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V="1">
            <a:off x="1620498" y="3568983"/>
            <a:ext cx="5796951" cy="862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Summary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33" y="1306406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700"/>
              </a:spcBef>
              <a:buNone/>
            </a:pPr>
            <a:r>
              <a:rPr lang="it-IT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Starting from the 2011 study - </a:t>
            </a:r>
            <a:r>
              <a:rPr lang="it-IT" sz="1800" b="1" dirty="0" smtClean="0">
                <a:solidFill>
                  <a:srgbClr val="FF0000"/>
                </a:solidFill>
              </a:rPr>
              <a:t>DS</a:t>
            </a:r>
            <a:r>
              <a:rPr lang="it-IT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- as basis of discussion toward a preliminar design.  </a:t>
            </a: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rgbClr val="0000FF"/>
              </a:solidFill>
            </a:endParaRP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rgbClr val="0000FF"/>
                </a:solidFill>
              </a:rPr>
              <a:t>Vacuum apparatus of </a:t>
            </a:r>
            <a:r>
              <a:rPr lang="it-IT" sz="1800" b="1" dirty="0" smtClean="0">
                <a:solidFill>
                  <a:srgbClr val="0000FF"/>
                </a:solidFill>
              </a:rPr>
              <a:t>present GW detectors</a:t>
            </a: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       </a:t>
            </a:r>
            <a:r>
              <a:rPr lang="it-IT" sz="1800" i="1" dirty="0" smtClean="0">
                <a:solidFill>
                  <a:srgbClr val="0000FF"/>
                </a:solidFill>
              </a:rPr>
              <a:t>Vacuum apparatus of ET – basic requirements</a:t>
            </a: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rgbClr val="0000FF"/>
                </a:solidFill>
              </a:rPr>
              <a:t>ET – </a:t>
            </a:r>
            <a:r>
              <a:rPr lang="it-IT" sz="1800" b="1" dirty="0" smtClean="0">
                <a:solidFill>
                  <a:srgbClr val="0000FF"/>
                </a:solidFill>
              </a:rPr>
              <a:t>arm tubes </a:t>
            </a:r>
            <a:r>
              <a:rPr lang="it-IT" sz="1800" dirty="0" smtClean="0">
                <a:solidFill>
                  <a:srgbClr val="0000FF"/>
                </a:solidFill>
              </a:rPr>
              <a:t>(technologies, bake-out issue)</a:t>
            </a: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rgbClr val="0000FF"/>
                </a:solidFill>
              </a:rPr>
              <a:t>ET – mirror chambers systems (‘ </a:t>
            </a:r>
            <a:r>
              <a:rPr lang="it-IT" sz="1800" b="1" dirty="0" smtClean="0">
                <a:solidFill>
                  <a:srgbClr val="0000FF"/>
                </a:solidFill>
              </a:rPr>
              <a:t>towers</a:t>
            </a:r>
            <a:r>
              <a:rPr lang="it-IT" sz="1800" dirty="0" smtClean="0">
                <a:solidFill>
                  <a:srgbClr val="0000FF"/>
                </a:solidFill>
              </a:rPr>
              <a:t>’)</a:t>
            </a: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rgbClr val="0000FF"/>
                </a:solidFill>
              </a:rPr>
              <a:t>ET – </a:t>
            </a:r>
            <a:r>
              <a:rPr lang="it-IT" sz="1800" b="1" dirty="0" smtClean="0">
                <a:solidFill>
                  <a:srgbClr val="0000FF"/>
                </a:solidFill>
              </a:rPr>
              <a:t>cryogenic</a:t>
            </a:r>
            <a:r>
              <a:rPr lang="it-IT" sz="1800" dirty="0" smtClean="0">
                <a:solidFill>
                  <a:srgbClr val="0000FF"/>
                </a:solidFill>
              </a:rPr>
              <a:t> pumping</a:t>
            </a: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rgbClr val="0000FF"/>
                </a:solidFill>
              </a:rPr>
              <a:t>ET – special issues (safety, contamination, materials, quality)</a:t>
            </a: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rgbClr val="0000FF"/>
                </a:solidFill>
              </a:rPr>
              <a:t>ET – </a:t>
            </a:r>
            <a:r>
              <a:rPr lang="it-IT" sz="1800" b="1" dirty="0" smtClean="0">
                <a:solidFill>
                  <a:srgbClr val="0000FF"/>
                </a:solidFill>
              </a:rPr>
              <a:t>budget</a:t>
            </a:r>
            <a:r>
              <a:rPr lang="it-IT" sz="1800" dirty="0" smtClean="0">
                <a:solidFill>
                  <a:srgbClr val="0000FF"/>
                </a:solidFill>
              </a:rPr>
              <a:t> considerations</a:t>
            </a:r>
          </a:p>
          <a:p>
            <a:pPr>
              <a:spcBef>
                <a:spcPts val="700"/>
              </a:spcBef>
              <a:buNone/>
            </a:pPr>
            <a:r>
              <a:rPr lang="it-IT" sz="1800" i="1" dirty="0" smtClean="0">
                <a:solidFill>
                  <a:srgbClr val="0000FF"/>
                </a:solidFill>
              </a:rPr>
              <a:t>	Conclusions</a:t>
            </a:r>
            <a:endParaRPr lang="it-IT" sz="1800" i="1" dirty="0">
              <a:solidFill>
                <a:srgbClr val="0000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540" y="229139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2G  VACUUM SYSTEM</a:t>
            </a:r>
            <a:endParaRPr lang="it-IT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9" name="TextBox 8"/>
          <p:cNvSpPr txBox="1"/>
          <p:nvPr/>
        </p:nvSpPr>
        <p:spPr>
          <a:xfrm>
            <a:off x="976223" y="6216769"/>
            <a:ext cx="2360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>
                    <a:lumMod val="95000"/>
                  </a:schemeClr>
                </a:solidFill>
              </a:rPr>
              <a:t>Virgo Site,  Cascina (PI)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2390671" y="1253013"/>
            <a:ext cx="4492961" cy="1631216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none" rtlCol="0">
            <a:spAutoFit/>
          </a:bodyPr>
          <a:lstStyle/>
          <a:p>
            <a:pPr marL="457200" indent="-457200" algn="ctr"/>
            <a:r>
              <a:rPr lang="it-IT" sz="2000" b="1" dirty="0" smtClean="0">
                <a:solidFill>
                  <a:srgbClr val="0000FF"/>
                </a:solidFill>
              </a:rPr>
              <a:t>up to ≈ 9000 m</a:t>
            </a:r>
            <a:r>
              <a:rPr lang="it-IT" sz="2000" b="1" baseline="30000" dirty="0" smtClean="0">
                <a:solidFill>
                  <a:srgbClr val="0000FF"/>
                </a:solidFill>
              </a:rPr>
              <a:t>3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dirty="0" smtClean="0">
                <a:solidFill>
                  <a:srgbClr val="0000FF"/>
                </a:solidFill>
              </a:rPr>
              <a:t>– </a:t>
            </a:r>
            <a:r>
              <a:rPr lang="en-GB" altLang="it-IT" sz="2000" b="1" dirty="0" smtClean="0">
                <a:solidFill>
                  <a:srgbClr val="0000FF"/>
                </a:solidFill>
              </a:rPr>
              <a:t>29000 m</a:t>
            </a:r>
            <a:r>
              <a:rPr lang="en-GB" altLang="it-IT" sz="2000" b="1" baseline="30000" dirty="0" smtClean="0">
                <a:solidFill>
                  <a:srgbClr val="0000FF"/>
                </a:solidFill>
              </a:rPr>
              <a:t>2</a:t>
            </a:r>
            <a:r>
              <a:rPr lang="en-GB" altLang="it-IT" sz="2000" b="1" dirty="0" smtClean="0">
                <a:solidFill>
                  <a:srgbClr val="0000FF"/>
                </a:solidFill>
              </a:rPr>
              <a:t> </a:t>
            </a:r>
            <a:endParaRPr lang="it-IT" sz="2000" b="1" dirty="0" smtClean="0">
              <a:solidFill>
                <a:srgbClr val="0000FF"/>
              </a:solidFill>
            </a:endParaRPr>
          </a:p>
          <a:p>
            <a:pPr marL="457200" indent="-457200" algn="ctr"/>
            <a:endParaRPr lang="it-IT" sz="2000" b="1" dirty="0" smtClean="0">
              <a:solidFill>
                <a:srgbClr val="FF0066"/>
              </a:solidFill>
            </a:endParaRPr>
          </a:p>
          <a:p>
            <a:pPr marL="457200" indent="-457200">
              <a:buAutoNum type="alphaUcParenR"/>
            </a:pPr>
            <a:r>
              <a:rPr lang="it-IT" sz="2000" b="1" dirty="0" smtClean="0">
                <a:solidFill>
                  <a:srgbClr val="0000FF"/>
                </a:solidFill>
              </a:rPr>
              <a:t>2 UHV arms Ø=1.2m x 3 ÷ 4 km</a:t>
            </a:r>
          </a:p>
          <a:p>
            <a:pPr marL="457200" indent="-457200">
              <a:buFontTx/>
              <a:buAutoNum type="alphaUcParenR"/>
            </a:pPr>
            <a:r>
              <a:rPr lang="it-IT" sz="2000" b="1" dirty="0" smtClean="0">
                <a:solidFill>
                  <a:srgbClr val="0000FF"/>
                </a:solidFill>
              </a:rPr>
              <a:t>Large chambers at arms extremities 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pPr marL="457200" indent="-457200"/>
            <a:r>
              <a:rPr lang="it-IT" sz="2000" b="1" dirty="0" smtClean="0">
                <a:solidFill>
                  <a:srgbClr val="0000FF"/>
                </a:solidFill>
              </a:rPr>
              <a:t>	</a:t>
            </a:r>
            <a:r>
              <a:rPr lang="it-IT" sz="2000" b="1" i="1" dirty="0" smtClean="0">
                <a:solidFill>
                  <a:srgbClr val="0000FF"/>
                </a:solidFill>
              </a:rPr>
              <a:t>Cryogenic pumps </a:t>
            </a:r>
          </a:p>
        </p:txBody>
      </p:sp>
      <p:sp>
        <p:nvSpPr>
          <p:cNvPr id="15" name="Rectangle 19"/>
          <p:cNvSpPr/>
          <p:nvPr/>
        </p:nvSpPr>
        <p:spPr>
          <a:xfrm>
            <a:off x="293298" y="878513"/>
            <a:ext cx="8531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Optics and laser beam are under vacuum to avoid perturbations</a:t>
            </a:r>
          </a:p>
          <a:p>
            <a:endParaRPr lang="it-IT" b="1" dirty="0" smtClean="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 descr="D:\Virgo\Reports\EXTERNAL presentations\AdV_CQG\CentralBuilding-6co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358" y="828020"/>
            <a:ext cx="10620716" cy="63947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0611" y="208889"/>
            <a:ext cx="666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2G VACUUM CHAMBERS</a:t>
            </a:r>
            <a:endParaRPr lang="en-US" sz="36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1781" y="1570008"/>
            <a:ext cx="4097547" cy="92333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 smtClean="0"/>
              <a:t>Vacuum valves </a:t>
            </a:r>
            <a:r>
              <a:rPr lang="it-IT" dirty="0" smtClean="0"/>
              <a:t>up to 1m diameter</a:t>
            </a:r>
          </a:p>
          <a:p>
            <a:endParaRPr lang="it-IT" b="1" dirty="0" smtClean="0"/>
          </a:p>
          <a:p>
            <a:r>
              <a:rPr lang="it-IT" b="1" dirty="0" smtClean="0"/>
              <a:t>77K cryostats </a:t>
            </a:r>
            <a:r>
              <a:rPr lang="it-IT" dirty="0" smtClean="0"/>
              <a:t>to pump water vapor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648692" y="1083232"/>
            <a:ext cx="2069294" cy="6463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it-IT" b="1" dirty="0" smtClean="0"/>
              <a:t>Main chambers</a:t>
            </a:r>
            <a:endParaRPr lang="it-IT" dirty="0"/>
          </a:p>
          <a:p>
            <a:r>
              <a:rPr lang="it-IT" dirty="0" smtClean="0"/>
              <a:t>one per core optics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175185" y="5733256"/>
            <a:ext cx="1242204" cy="36933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it-IT" b="1" dirty="0" smtClean="0"/>
              <a:t>Arm tubes</a:t>
            </a:r>
          </a:p>
        </p:txBody>
      </p:sp>
      <p:cxnSp>
        <p:nvCxnSpPr>
          <p:cNvPr id="10" name="Connettore 2 9"/>
          <p:cNvCxnSpPr/>
          <p:nvPr/>
        </p:nvCxnSpPr>
        <p:spPr>
          <a:xfrm>
            <a:off x="2631057" y="1725283"/>
            <a:ext cx="572791" cy="4075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2"/>
          </p:cNvCxnSpPr>
          <p:nvPr/>
        </p:nvCxnSpPr>
        <p:spPr>
          <a:xfrm flipH="1">
            <a:off x="5227697" y="2493338"/>
            <a:ext cx="1582858" cy="15520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9" idx="3"/>
          </p:cNvCxnSpPr>
          <p:nvPr/>
        </p:nvCxnSpPr>
        <p:spPr>
          <a:xfrm flipV="1">
            <a:off x="5417389" y="5124091"/>
            <a:ext cx="1095554" cy="793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9" idx="1"/>
          </p:cNvCxnSpPr>
          <p:nvPr/>
        </p:nvCxnSpPr>
        <p:spPr>
          <a:xfrm flipH="1">
            <a:off x="2587925" y="5917922"/>
            <a:ext cx="1587260" cy="60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ttore 2 12"/>
          <p:cNvCxnSpPr>
            <a:stCxn id="8" idx="2"/>
          </p:cNvCxnSpPr>
          <p:nvPr/>
        </p:nvCxnSpPr>
        <p:spPr>
          <a:xfrm flipH="1">
            <a:off x="5680364" y="2493338"/>
            <a:ext cx="1130191" cy="1545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334000" y="3997036"/>
            <a:ext cx="519545" cy="865909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87546552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139557" y="2154551"/>
            <a:ext cx="553212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304L plain wall (3.2 or 4 mm thick), stiffeners and bellows (Virgo and LIGO) </a:t>
            </a:r>
          </a:p>
          <a:p>
            <a:pPr>
              <a:buFont typeface="Wingdings" pitchFamily="2" charset="2"/>
              <a:buChar char="q"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corrugated wall, 0.8 mm thick  (GEO600)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20243"/>
            <a:ext cx="6629400" cy="3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D:\Moriond\TUNN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9582" y="1440179"/>
            <a:ext cx="3454417" cy="513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6680" y="3584982"/>
            <a:ext cx="2530949" cy="369332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LIGO (installation phase)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60720" y="1497102"/>
            <a:ext cx="999825" cy="369332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GEO600 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460" y="1519253"/>
            <a:ext cx="498289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smtClean="0">
                <a:solidFill>
                  <a:srgbClr val="0000FF"/>
                </a:solidFill>
              </a:rPr>
              <a:t>≈ 10</a:t>
            </a:r>
            <a:r>
              <a:rPr lang="it-IT" b="1" baseline="30000" dirty="0" smtClean="0">
                <a:solidFill>
                  <a:srgbClr val="0000FF"/>
                </a:solidFill>
              </a:rPr>
              <a:t>-9</a:t>
            </a:r>
            <a:r>
              <a:rPr lang="it-IT" b="1" dirty="0" smtClean="0">
                <a:solidFill>
                  <a:srgbClr val="0000FF"/>
                </a:solidFill>
              </a:rPr>
              <a:t> mbar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H</a:t>
            </a:r>
            <a:r>
              <a:rPr lang="it-IT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prevalent (</a:t>
            </a:r>
            <a:r>
              <a:rPr lang="it-IT" b="1" dirty="0" smtClean="0">
                <a:solidFill>
                  <a:srgbClr val="0000FF"/>
                </a:solidFill>
              </a:rPr>
              <a:t>baked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241170" y="853491"/>
            <a:ext cx="6902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alt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They contain ‘only’ </a:t>
            </a:r>
            <a:r>
              <a:rPr lang="en-GB" altLang="it-IT" dirty="0" smtClean="0">
                <a:solidFill>
                  <a:srgbClr val="0000FF"/>
                </a:solidFill>
                <a:latin typeface="+mn-lt"/>
              </a:rPr>
              <a:t>optical baffles </a:t>
            </a:r>
            <a:r>
              <a:rPr lang="en-GB" alt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and the </a:t>
            </a:r>
            <a:r>
              <a:rPr lang="en-GB" altLang="it-IT" dirty="0" smtClean="0">
                <a:solidFill>
                  <a:srgbClr val="0000FF"/>
                </a:solidFill>
                <a:latin typeface="+mn-lt"/>
              </a:rPr>
              <a:t>laser beam</a:t>
            </a:r>
            <a:endParaRPr lang="en-GB" altLang="it-IT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5315" y="226142"/>
            <a:ext cx="3862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2G VACUUM TUBES</a:t>
            </a:r>
            <a:endParaRPr lang="en-US" sz="36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086225" y="6200775"/>
            <a:ext cx="1550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>
                <a:solidFill>
                  <a:schemeClr val="bg1"/>
                </a:solidFill>
              </a:rPr>
              <a:t>Credits: LIGO team</a:t>
            </a:r>
            <a:endParaRPr lang="it-IT" sz="1400" i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93896" y="6238875"/>
            <a:ext cx="1537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i="1" dirty="0" smtClean="0">
                <a:solidFill>
                  <a:srgbClr val="FF0000"/>
                </a:solidFill>
              </a:rPr>
              <a:t>Credits: GEO team</a:t>
            </a:r>
            <a:endParaRPr lang="it-IT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18" y="2810564"/>
            <a:ext cx="4306413" cy="324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996" y="949800"/>
            <a:ext cx="8626417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Function: house </a:t>
            </a:r>
            <a:r>
              <a:rPr lang="it-IT" sz="1800" dirty="0" smtClean="0">
                <a:solidFill>
                  <a:srgbClr val="0000FF"/>
                </a:solidFill>
              </a:rPr>
              <a:t>main optics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it-IT" sz="1800" dirty="0" smtClean="0">
                <a:solidFill>
                  <a:srgbClr val="0000FF"/>
                </a:solidFill>
              </a:rPr>
              <a:t>complex mechanics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 Often accessed for tunings.</a:t>
            </a:r>
          </a:p>
          <a:p>
            <a:pPr>
              <a:spcBef>
                <a:spcPts val="6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Ø ≥ 2m, up to 11m high, 20-30 ton. </a:t>
            </a:r>
          </a:p>
          <a:p>
            <a:pPr>
              <a:spcBef>
                <a:spcPts val="600"/>
              </a:spcBef>
              <a:buFont typeface="Wingdings" pitchFamily="2" charset="2"/>
              <a:buChar char="q"/>
            </a:pP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1800" b="1" dirty="0" smtClean="0">
                <a:solidFill>
                  <a:srgbClr val="0000FF"/>
                </a:solidFill>
              </a:rPr>
              <a:t>≈ 10</a:t>
            </a:r>
            <a:r>
              <a:rPr lang="it-IT" sz="1800" b="1" baseline="30000" dirty="0" smtClean="0">
                <a:solidFill>
                  <a:srgbClr val="0000FF"/>
                </a:solidFill>
              </a:rPr>
              <a:t>-8</a:t>
            </a:r>
            <a:r>
              <a:rPr lang="it-IT" sz="1800" b="1" dirty="0" smtClean="0">
                <a:solidFill>
                  <a:srgbClr val="0000FF"/>
                </a:solidFill>
              </a:rPr>
              <a:t> mbar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H</a:t>
            </a:r>
            <a:r>
              <a:rPr lang="it-IT" sz="18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prevalent (</a:t>
            </a:r>
            <a:r>
              <a:rPr lang="it-IT" sz="1800" b="1" dirty="0" smtClean="0">
                <a:solidFill>
                  <a:srgbClr val="0000FF"/>
                </a:solidFill>
              </a:rPr>
              <a:t>unbaked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 Divided in two (three) compartments.</a:t>
            </a:r>
          </a:p>
          <a:p>
            <a:pPr>
              <a:spcBef>
                <a:spcPts val="6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Metal or double o-ring seals, single o-ring for HV compartments</a:t>
            </a:r>
          </a:p>
          <a:p>
            <a:pPr>
              <a:spcBef>
                <a:spcPts val="600"/>
              </a:spcBef>
            </a:pPr>
            <a:endParaRPr lang="it-IT" sz="1800" dirty="0" smtClean="0"/>
          </a:p>
          <a:p>
            <a:pPr>
              <a:spcBef>
                <a:spcPts val="600"/>
              </a:spcBef>
            </a:pPr>
            <a:endParaRPr lang="it-IT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6</a:t>
            </a:fld>
            <a:endParaRPr lang="it-IT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871932" y="226141"/>
            <a:ext cx="6331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2G ‘MIRROR’ CHAMBERS</a:t>
            </a:r>
            <a:endParaRPr lang="en-US" sz="36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Picture 4" descr="https://tds.ego-gw.it/itf/osl_virgo/uploads/33079_20160106100824_towern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065" y="2791146"/>
            <a:ext cx="5242315" cy="32736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78726" y="5637022"/>
            <a:ext cx="324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Inside a mirror chamber  (LIGO) 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6035" y="5657804"/>
            <a:ext cx="19323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 smtClean="0"/>
              <a:t>Synoptic  (VIRGO) 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674" y="332656"/>
            <a:ext cx="7699477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2G VACUUM Construction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7" name="TextBox 6"/>
          <p:cNvSpPr txBox="1"/>
          <p:nvPr/>
        </p:nvSpPr>
        <p:spPr>
          <a:xfrm>
            <a:off x="258792" y="1788313"/>
            <a:ext cx="44794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66FF"/>
                </a:solidFill>
              </a:rPr>
              <a:t>Construction schedule </a:t>
            </a:r>
          </a:p>
          <a:p>
            <a:r>
              <a:rPr lang="it-IT" i="1" dirty="0" smtClean="0"/>
              <a:t>...   Early studies and prototypes</a:t>
            </a:r>
          </a:p>
          <a:p>
            <a:r>
              <a:rPr lang="it-IT" dirty="0" smtClean="0"/>
              <a:t>1994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– Virgo project official startup </a:t>
            </a:r>
          </a:p>
          <a:p>
            <a:pPr marL="342900" indent="-342900"/>
            <a:r>
              <a:rPr lang="it-IT" dirty="0" smtClean="0"/>
              <a:t>1996 – Design finalization</a:t>
            </a:r>
          </a:p>
          <a:p>
            <a:pPr marL="342900" indent="-342900"/>
            <a:r>
              <a:rPr lang="it-IT" u="sng" dirty="0" smtClean="0"/>
              <a:t>1997</a:t>
            </a:r>
            <a:r>
              <a:rPr lang="it-IT" dirty="0" smtClean="0"/>
              <a:t> – Tube </a:t>
            </a:r>
            <a:r>
              <a:rPr lang="it-IT" u="sng" dirty="0" smtClean="0"/>
              <a:t>contracts setup</a:t>
            </a:r>
          </a:p>
          <a:p>
            <a:r>
              <a:rPr lang="it-IT" dirty="0" smtClean="0"/>
              <a:t>          – Towers construction</a:t>
            </a:r>
          </a:p>
          <a:p>
            <a:r>
              <a:rPr lang="it-IT" dirty="0" smtClean="0"/>
              <a:t>1999 – CB towers site qualification tests</a:t>
            </a:r>
          </a:p>
          <a:p>
            <a:r>
              <a:rPr lang="it-IT" dirty="0" smtClean="0"/>
              <a:t>          – begin of tube construction </a:t>
            </a:r>
          </a:p>
          <a:p>
            <a:r>
              <a:rPr lang="it-IT" dirty="0" smtClean="0"/>
              <a:t>2001 – begin of tube installation</a:t>
            </a:r>
          </a:p>
          <a:p>
            <a:r>
              <a:rPr lang="it-IT" u="sng" dirty="0" smtClean="0"/>
              <a:t>2002</a:t>
            </a:r>
            <a:r>
              <a:rPr lang="it-IT" dirty="0" smtClean="0"/>
              <a:t> – </a:t>
            </a:r>
            <a:r>
              <a:rPr lang="it-IT" u="sng" dirty="0" smtClean="0"/>
              <a:t>completion of vacuum enclosures</a:t>
            </a:r>
          </a:p>
          <a:p>
            <a:r>
              <a:rPr lang="it-IT" dirty="0" smtClean="0"/>
              <a:t>2003 – full ITF</a:t>
            </a:r>
          </a:p>
          <a:p>
            <a:r>
              <a:rPr lang="it-IT" i="1" dirty="0" smtClean="0"/>
              <a:t>Vacuum and Civil installations in parallel</a:t>
            </a:r>
          </a:p>
          <a:p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4986067" y="1759791"/>
            <a:ext cx="2590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0066FF"/>
                </a:solidFill>
              </a:rPr>
              <a:t>Construction Costs </a:t>
            </a:r>
            <a:endParaRPr lang="it-IT" sz="2400" dirty="0">
              <a:solidFill>
                <a:srgbClr val="0066FF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Chart 11"/>
          <p:cNvGraphicFramePr/>
          <p:nvPr/>
        </p:nvGraphicFramePr>
        <p:xfrm>
          <a:off x="4416724" y="2210429"/>
          <a:ext cx="4589253" cy="3439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951562" y="2122098"/>
            <a:ext cx="34345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75 M€ - Nov.2000 Council report (apparatus)</a:t>
            </a:r>
            <a:endParaRPr lang="it-IT" sz="1400" i="1" dirty="0"/>
          </a:p>
        </p:txBody>
      </p:sp>
      <p:sp>
        <p:nvSpPr>
          <p:cNvPr id="11" name="Rectangle 10"/>
          <p:cNvSpPr/>
          <p:nvPr/>
        </p:nvSpPr>
        <p:spPr>
          <a:xfrm>
            <a:off x="207035" y="2165230"/>
            <a:ext cx="3983965" cy="3303917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2478048" y="966961"/>
            <a:ext cx="3010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700"/>
              </a:spcBef>
              <a:buNone/>
            </a:pPr>
            <a:r>
              <a:rPr lang="it-IT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Virgo case (apparatus)</a:t>
            </a:r>
            <a:endParaRPr lang="it-IT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6301" y="292224"/>
            <a:ext cx="7816377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 Vacuum – 2G -&gt; 3G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93420" y="1340769"/>
            <a:ext cx="8003724" cy="4092292"/>
          </a:xfrm>
        </p:spPr>
        <p:txBody>
          <a:bodyPr>
            <a:normAutofit/>
          </a:bodyPr>
          <a:lstStyle/>
          <a:p>
            <a:pPr>
              <a:spcBef>
                <a:spcPts val="700"/>
              </a:spcBef>
              <a:buNone/>
            </a:pPr>
            <a:endParaRPr lang="it-IT" sz="2000" i="1" dirty="0" smtClean="0">
              <a:solidFill>
                <a:srgbClr val="0000FF"/>
              </a:solidFill>
            </a:endParaRPr>
          </a:p>
          <a:p>
            <a:pPr>
              <a:spcBef>
                <a:spcPts val="700"/>
              </a:spcBef>
              <a:buNone/>
            </a:pPr>
            <a:r>
              <a:rPr lang="it-IT" sz="2000" i="1" dirty="0" smtClean="0">
                <a:solidFill>
                  <a:srgbClr val="0000FF"/>
                </a:solidFill>
              </a:rPr>
              <a:t>Outstanding new challenges of 3G Vacuum are:</a:t>
            </a:r>
          </a:p>
          <a:p>
            <a:pPr>
              <a:spcBef>
                <a:spcPts val="700"/>
              </a:spcBef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Size </a:t>
            </a:r>
          </a:p>
          <a:p>
            <a:pPr>
              <a:spcBef>
                <a:spcPts val="700"/>
              </a:spcBef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Underground realization and operation</a:t>
            </a:r>
          </a:p>
          <a:p>
            <a:pPr>
              <a:spcBef>
                <a:spcPts val="700"/>
              </a:spcBef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Improved vacuum level (arms)</a:t>
            </a:r>
          </a:p>
          <a:p>
            <a:pPr>
              <a:spcBef>
                <a:spcPts val="700"/>
              </a:spcBef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Cryogenics </a:t>
            </a:r>
          </a:p>
          <a:p>
            <a:pPr>
              <a:spcBef>
                <a:spcPts val="700"/>
              </a:spcBef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Budget</a:t>
            </a:r>
          </a:p>
          <a:p>
            <a:pPr>
              <a:spcBef>
                <a:spcPts val="700"/>
              </a:spcBef>
            </a:pP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Engineering, Logistic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042" y="300851"/>
            <a:ext cx="6512943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Vacuum – ‘size’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7" name="TextBox 6"/>
          <p:cNvSpPr txBox="1"/>
          <p:nvPr/>
        </p:nvSpPr>
        <p:spPr>
          <a:xfrm>
            <a:off x="410536" y="4834035"/>
            <a:ext cx="2856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ET triangular - </a:t>
            </a: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DS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  <a:p>
            <a:pPr algn="ctr"/>
            <a:r>
              <a:rPr lang="it-IT" dirty="0" smtClean="0"/>
              <a:t>3 x (HF+LF)   10 km arms</a:t>
            </a:r>
          </a:p>
          <a:p>
            <a:pPr algn="ctr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(+ filter cavities)</a:t>
            </a:r>
            <a:endParaRPr lang="it-I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1676" y="4865840"/>
            <a:ext cx="2915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ET -L  </a:t>
            </a:r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</a:rPr>
              <a:t>(credits </a:t>
            </a:r>
            <a:r>
              <a:rPr lang="it-IT" sz="1600" dirty="0" smtClean="0">
                <a:solidFill>
                  <a:srgbClr val="FF0000"/>
                </a:solidFill>
              </a:rPr>
              <a:t>GL et al. </a:t>
            </a:r>
            <a:r>
              <a:rPr lang="it-IT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Symp.18</a:t>
            </a:r>
            <a:r>
              <a:rPr lang="it-IT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dirty="0" smtClean="0"/>
              <a:t>1 x (HF+LF)  15 km arms</a:t>
            </a:r>
          </a:p>
          <a:p>
            <a:pPr algn="ctr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(+ filter cavities)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6691" y="4857889"/>
            <a:ext cx="1309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Virgo </a:t>
            </a:r>
          </a:p>
          <a:p>
            <a:pPr algn="ctr"/>
            <a:r>
              <a:rPr lang="it-IT" dirty="0" smtClean="0"/>
              <a:t>3 km arms</a:t>
            </a:r>
          </a:p>
          <a:p>
            <a:pPr algn="ctr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(+ 300m FC)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817158" y="2497744"/>
            <a:ext cx="1082548" cy="17348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1172005" y="4236802"/>
            <a:ext cx="17501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869919" y="4408053"/>
            <a:ext cx="19664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74712" y="2986537"/>
            <a:ext cx="857674" cy="143537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360088" y="3014708"/>
            <a:ext cx="1710813" cy="106188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1476048" y="2950796"/>
            <a:ext cx="1484672" cy="94389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353071" y="2872077"/>
            <a:ext cx="1710813" cy="106188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49843" y="2565062"/>
            <a:ext cx="922252" cy="144616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433561" y="3333620"/>
            <a:ext cx="1455175" cy="87507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719388" y="4487525"/>
            <a:ext cx="19664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963948" y="2582826"/>
            <a:ext cx="1082548" cy="17348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10800000">
            <a:off x="1318795" y="4321884"/>
            <a:ext cx="175014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118109" y="3943369"/>
            <a:ext cx="572201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6200000" flipV="1">
            <a:off x="4393925" y="3663813"/>
            <a:ext cx="572201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5500953" y="4600169"/>
            <a:ext cx="2990665" cy="6037"/>
          </a:xfrm>
          <a:prstGeom prst="line">
            <a:avLst/>
          </a:prstGeom>
          <a:ln w="28575">
            <a:solidFill>
              <a:srgbClr val="FE30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5564564" y="4682134"/>
            <a:ext cx="2999941" cy="12663"/>
          </a:xfrm>
          <a:prstGeom prst="line">
            <a:avLst/>
          </a:prstGeom>
          <a:ln w="28575">
            <a:solidFill>
              <a:srgbClr val="FE30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473440" y="1722120"/>
            <a:ext cx="4527" cy="2876930"/>
          </a:xfrm>
          <a:prstGeom prst="line">
            <a:avLst/>
          </a:prstGeom>
          <a:ln w="28575">
            <a:solidFill>
              <a:srgbClr val="FE30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569030" y="1803964"/>
            <a:ext cx="7481" cy="2887768"/>
          </a:xfrm>
          <a:prstGeom prst="line">
            <a:avLst/>
          </a:prstGeom>
          <a:ln w="28575">
            <a:solidFill>
              <a:srgbClr val="FE30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33136"/>
            <a:ext cx="9144001" cy="642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8816" y="383236"/>
            <a:ext cx="4175184" cy="3114344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2000" dirty="0" smtClean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it-IT" sz="2000" dirty="0" smtClean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2 x 10 km HF pipes</a:t>
            </a: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2 x 10 km LF pipes</a:t>
            </a: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2 x 1 km cavities</a:t>
            </a: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35 Large valves</a:t>
            </a: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4 cryogenic + 4 ancillary towers</a:t>
            </a: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6 long cryotraps + 4 short cryotraps</a:t>
            </a:r>
          </a:p>
          <a:p>
            <a:pPr>
              <a:spcBef>
                <a:spcPts val="0"/>
              </a:spcBef>
            </a:pPr>
            <a:r>
              <a:rPr lang="it-IT" sz="2000" dirty="0" smtClean="0">
                <a:solidFill>
                  <a:srgbClr val="0000FF"/>
                </a:solidFill>
              </a:rPr>
              <a:t>17 towers   </a:t>
            </a:r>
            <a:endParaRPr lang="it-IT" sz="2000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053" y="108369"/>
            <a:ext cx="698085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1/3 of the chambers (DS)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1960" y="818833"/>
            <a:ext cx="4792581" cy="27386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1581150"/>
            <a:ext cx="8229600" cy="4525963"/>
          </a:xfrm>
        </p:spPr>
        <p:txBody>
          <a:bodyPr>
            <a:normAutofit/>
          </a:bodyPr>
          <a:lstStyle/>
          <a:p>
            <a:r>
              <a:rPr lang="it-IT" dirty="0" smtClean="0"/>
              <a:t>Vacuum tubes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25" y="350271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Arm tubes selected req.ts (DS)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410" y="1127983"/>
            <a:ext cx="836907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Mechanical</a:t>
            </a:r>
          </a:p>
          <a:p>
            <a:pPr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Diameter: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  </a:t>
            </a:r>
            <a:r>
              <a:rPr lang="it-IT" sz="1800" b="1" dirty="0" smtClean="0">
                <a:solidFill>
                  <a:srgbClr val="0000FF"/>
                </a:solidFill>
              </a:rPr>
              <a:t>ø = 0.9m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(LF) and </a:t>
            </a:r>
            <a:r>
              <a:rPr lang="it-IT" sz="1800" b="1" dirty="0" smtClean="0">
                <a:solidFill>
                  <a:srgbClr val="0000FF"/>
                </a:solidFill>
              </a:rPr>
              <a:t>0.75m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(HF) </a:t>
            </a:r>
            <a:r>
              <a:rPr lang="it-IT" sz="1800" i="1" dirty="0" smtClean="0">
                <a:solidFill>
                  <a:srgbClr val="0000FF"/>
                </a:solidFill>
              </a:rPr>
              <a:t>to be refined by optics/scattering 					studies and inner baffles design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Length: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</a:t>
            </a:r>
            <a:r>
              <a:rPr lang="it-IT" sz="1800" b="1" dirty="0" smtClean="0">
                <a:solidFill>
                  <a:srgbClr val="0000FF"/>
                </a:solidFill>
              </a:rPr>
              <a:t>60 km</a:t>
            </a:r>
            <a:r>
              <a:rPr lang="it-IT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b="1" dirty="0" smtClean="0">
                <a:solidFill>
                  <a:srgbClr val="0000FF"/>
                </a:solidFill>
              </a:rPr>
              <a:t>L _</a:t>
            </a:r>
            <a:r>
              <a:rPr lang="it-IT" sz="1800" dirty="0" smtClean="0">
                <a:solidFill>
                  <a:srgbClr val="0000FF"/>
                </a:solidFill>
              </a:rPr>
              <a:t>Symp.2018</a:t>
            </a:r>
          </a:p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   </a:t>
            </a:r>
            <a:r>
              <a:rPr lang="it-IT" sz="1800" b="1" dirty="0" smtClean="0">
                <a:solidFill>
                  <a:srgbClr val="0000FF"/>
                </a:solidFill>
              </a:rPr>
              <a:t>120 km</a:t>
            </a:r>
            <a:r>
              <a:rPr lang="it-IT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b="1" dirty="0" smtClean="0">
                <a:solidFill>
                  <a:srgbClr val="0000FF"/>
                </a:solidFill>
              </a:rPr>
              <a:t>DS</a:t>
            </a:r>
            <a:r>
              <a:rPr lang="it-IT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it-I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(+ Reference Cavities, LF=10÷1 km, HF=300 m).</a:t>
            </a:r>
            <a:endParaRPr lang="it-IT" sz="1800" i="1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Joint design: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  welded (lip or butt type).</a:t>
            </a:r>
          </a:p>
          <a:p>
            <a:pPr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Bellows: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  maximum withstanding temperature to be studied.</a:t>
            </a:r>
          </a:p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Supports: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  needed adjustment range? </a:t>
            </a:r>
          </a:p>
          <a:p>
            <a:pPr>
              <a:spcBef>
                <a:spcPts val="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Vacuum</a:t>
            </a:r>
            <a:endParaRPr lang="it-IT" sz="18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Leak rate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	   1E-10 mbar l s</a:t>
            </a:r>
            <a:r>
              <a:rPr lang="it-IT" sz="18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-1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per module (1E-09 mbar l s</a:t>
            </a:r>
            <a:r>
              <a:rPr lang="it-IT" sz="18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-1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per 1 km section). </a:t>
            </a:r>
          </a:p>
          <a:p>
            <a:pPr lvl="0">
              <a:spcBef>
                <a:spcPts val="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Pressure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	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UHV level E-10 mbar (H</a:t>
            </a:r>
            <a:r>
              <a:rPr lang="en-US" sz="18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prevalent)</a:t>
            </a:r>
            <a:endParaRPr lang="it-IT" sz="1800" strike="sngStrik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Contamination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heavy-organics ‘free’ (goal ≤ 1E-14 mbar). </a:t>
            </a:r>
            <a:endParaRPr lang="it-IT" sz="1800" strike="sngStrik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Sub-sections:  	  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pseudo-valves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concept to be exploited . </a:t>
            </a:r>
          </a:p>
          <a:p>
            <a:pPr>
              <a:spcBef>
                <a:spcPts val="0"/>
              </a:spcBef>
              <a:buNone/>
            </a:pPr>
            <a:endParaRPr lang="it-IT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Lifetime</a:t>
            </a:r>
          </a:p>
          <a:p>
            <a:pPr>
              <a:spcBef>
                <a:spcPts val="0"/>
              </a:spcBef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Structural aging: 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30 years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(undergorund corrosion effects?)</a:t>
            </a:r>
          </a:p>
          <a:p>
            <a:pPr>
              <a:spcBef>
                <a:spcPts val="0"/>
              </a:spcBef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Scientific obsolescence: </a:t>
            </a: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ultimate vacuum performances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be evaluated</a:t>
            </a:r>
          </a:p>
          <a:p>
            <a:pPr>
              <a:spcBef>
                <a:spcPts val="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65825" y="1112520"/>
            <a:ext cx="8114295" cy="504444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 8"/>
          <p:cNvSpPr/>
          <p:nvPr/>
        </p:nvSpPr>
        <p:spPr>
          <a:xfrm>
            <a:off x="2133600" y="977900"/>
            <a:ext cx="3352800" cy="195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380" y="172528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Arms pressure requirements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" y="1363627"/>
            <a:ext cx="4559490" cy="431327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Residual gas noise</a:t>
            </a:r>
            <a:r>
              <a:rPr lang="it-IT" sz="1800" dirty="0" smtClean="0">
                <a:solidFill>
                  <a:srgbClr val="0000FF"/>
                </a:solidFill>
              </a:rPr>
              <a:t>:</a:t>
            </a:r>
            <a:r>
              <a:rPr lang="it-IT" sz="1800" dirty="0" smtClean="0"/>
              <a:t> </a:t>
            </a:r>
            <a:r>
              <a:rPr lang="en-US" sz="1800" dirty="0" smtClean="0"/>
              <a:t>statistical fluctuations of the number of molecules along the laser beam</a:t>
            </a:r>
            <a:endParaRPr lang="it-IT" sz="1800" dirty="0" smtClean="0">
              <a:solidFill>
                <a:srgbClr val="0000FF"/>
              </a:solidFill>
            </a:endParaRPr>
          </a:p>
          <a:p>
            <a:pPr marL="0" indent="-180000">
              <a:spcBef>
                <a:spcPts val="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 </a:t>
            </a:r>
          </a:p>
          <a:p>
            <a:pPr marL="0" indent="-180000">
              <a:spcBef>
                <a:spcPts val="0"/>
              </a:spcBef>
              <a:buNone/>
            </a:pPr>
            <a:endParaRPr lang="it-IT" sz="1800" i="1" dirty="0" smtClean="0">
              <a:solidFill>
                <a:srgbClr val="0000FF"/>
              </a:solidFill>
            </a:endParaRPr>
          </a:p>
          <a:p>
            <a:pPr marL="0" indent="-180000">
              <a:spcBef>
                <a:spcPts val="0"/>
              </a:spcBef>
              <a:buNone/>
            </a:pPr>
            <a:r>
              <a:rPr lang="it-IT" sz="175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given beam profile and gas specie</a:t>
            </a:r>
          </a:p>
          <a:p>
            <a:pPr marL="0" indent="-180000">
              <a:spcBef>
                <a:spcPts val="0"/>
              </a:spcBef>
              <a:buNone/>
            </a:pPr>
            <a:endParaRPr lang="it-IT" sz="1800" dirty="0" smtClean="0">
              <a:solidFill>
                <a:srgbClr val="0000FF"/>
              </a:solidFill>
            </a:endParaRPr>
          </a:p>
          <a:p>
            <a:pPr marL="0" indent="-180000"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DS baseline = 1.5E-10 mbar </a:t>
            </a:r>
            <a:r>
              <a:rPr lang="it-IT" sz="1800" dirty="0" smtClean="0">
                <a:solidFill>
                  <a:srgbClr val="0000FF"/>
                </a:solidFill>
              </a:rPr>
              <a:t>[H</a:t>
            </a:r>
            <a:r>
              <a:rPr lang="it-IT" sz="1800" baseline="-25000" dirty="0" smtClean="0">
                <a:solidFill>
                  <a:srgbClr val="0000FF"/>
                </a:solidFill>
              </a:rPr>
              <a:t>2</a:t>
            </a:r>
            <a:r>
              <a:rPr lang="it-IT" sz="1800" dirty="0" smtClean="0">
                <a:solidFill>
                  <a:srgbClr val="0000FF"/>
                </a:solidFill>
              </a:rPr>
              <a:t>+ </a:t>
            </a:r>
            <a:r>
              <a:rPr lang="el-GR" sz="1800" dirty="0" smtClean="0">
                <a:solidFill>
                  <a:srgbClr val="0000FF"/>
                </a:solidFill>
              </a:rPr>
              <a:t>Σ</a:t>
            </a:r>
            <a:r>
              <a:rPr lang="it-IT" sz="1800" dirty="0" smtClean="0">
                <a:solidFill>
                  <a:srgbClr val="0000FF"/>
                </a:solidFill>
              </a:rPr>
              <a:t>(H</a:t>
            </a:r>
            <a:r>
              <a:rPr lang="it-IT" sz="1800" baseline="-25000" dirty="0" smtClean="0">
                <a:solidFill>
                  <a:srgbClr val="0000FF"/>
                </a:solidFill>
              </a:rPr>
              <a:t>2</a:t>
            </a:r>
            <a:r>
              <a:rPr lang="it-IT" sz="1800" dirty="0" smtClean="0">
                <a:solidFill>
                  <a:srgbClr val="0000FF"/>
                </a:solidFill>
              </a:rPr>
              <a:t>O, ...)] </a:t>
            </a:r>
          </a:p>
          <a:p>
            <a:pPr marL="0" indent="-180000">
              <a:spcBef>
                <a:spcPts val="0"/>
              </a:spcBef>
            </a:pPr>
            <a:r>
              <a:rPr lang="it-IT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margin factor ≈ 4 (&gt; 10 on pressure) </a:t>
            </a:r>
          </a:p>
          <a:p>
            <a:pPr marL="0" indent="-180000">
              <a:spcBef>
                <a:spcPts val="0"/>
              </a:spcBef>
            </a:pPr>
            <a:r>
              <a:rPr lang="it-IT" sz="1800" dirty="0" smtClean="0">
                <a:solidFill>
                  <a:schemeClr val="bg1">
                    <a:lumMod val="50000"/>
                  </a:schemeClr>
                </a:solidFill>
              </a:rPr>
              <a:t>challenging</a:t>
            </a:r>
          </a:p>
          <a:p>
            <a:pPr marL="0" indent="-180000">
              <a:spcBef>
                <a:spcPts val="0"/>
              </a:spcBef>
              <a:buNone/>
            </a:pPr>
            <a:endParaRPr lang="it-IT" sz="1800" dirty="0" smtClean="0">
              <a:solidFill>
                <a:srgbClr val="0000FF"/>
              </a:solidFill>
            </a:endParaRPr>
          </a:p>
          <a:p>
            <a:pPr marL="0" indent="-180000"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3G Facility limits (ET+...)</a:t>
            </a:r>
          </a:p>
          <a:p>
            <a:pPr marL="0" indent="-180000">
              <a:spcBef>
                <a:spcPts val="0"/>
              </a:spcBef>
              <a:buClr>
                <a:schemeClr val="bg1">
                  <a:lumMod val="65000"/>
                </a:schemeClr>
              </a:buClr>
            </a:pPr>
            <a:r>
              <a:rPr lang="it-IT" sz="1800" dirty="0" smtClean="0">
                <a:solidFill>
                  <a:srgbClr val="0000FF"/>
                </a:solidFill>
              </a:rPr>
              <a:t>Larger margin </a:t>
            </a:r>
            <a:r>
              <a:rPr lang="it-IT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need /</a:t>
            </a:r>
            <a:r>
              <a:rPr lang="it-IT" sz="1800" dirty="0" smtClean="0">
                <a:solidFill>
                  <a:srgbClr val="0000FF"/>
                </a:solidFill>
              </a:rPr>
              <a:t> feasibility </a:t>
            </a:r>
            <a:endParaRPr lang="it-IT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-180000">
              <a:spcBef>
                <a:spcPts val="0"/>
              </a:spcBef>
              <a:buClr>
                <a:schemeClr val="bg1">
                  <a:lumMod val="65000"/>
                </a:schemeClr>
              </a:buClr>
            </a:pPr>
            <a:r>
              <a:rPr lang="it-IT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HF arms only ?</a:t>
            </a:r>
          </a:p>
          <a:p>
            <a:pPr marL="0" indent="-180000">
              <a:spcBef>
                <a:spcPts val="0"/>
              </a:spcBef>
              <a:buClr>
                <a:schemeClr val="bg1">
                  <a:lumMod val="65000"/>
                </a:schemeClr>
              </a:buClr>
              <a:buNone/>
            </a:pPr>
            <a:endParaRPr lang="it-IT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-180000">
              <a:spcBef>
                <a:spcPts val="0"/>
              </a:spcBef>
              <a:buClr>
                <a:schemeClr val="bg1">
                  <a:lumMod val="65000"/>
                </a:schemeClr>
              </a:buClr>
            </a:pPr>
            <a:endParaRPr lang="it-IT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-180000">
              <a:spcBef>
                <a:spcPts val="0"/>
              </a:spcBef>
              <a:buClr>
                <a:schemeClr val="bg1">
                  <a:lumMod val="65000"/>
                </a:schemeClr>
              </a:buClr>
            </a:pPr>
            <a:endParaRPr lang="it-IT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-180000">
              <a:spcBef>
                <a:spcPts val="0"/>
              </a:spcBef>
              <a:buClr>
                <a:schemeClr val="bg1">
                  <a:lumMod val="65000"/>
                </a:schemeClr>
              </a:buClr>
            </a:pPr>
            <a:endParaRPr lang="it-IT" sz="1800" dirty="0" smtClean="0">
              <a:solidFill>
                <a:srgbClr val="0000FF"/>
              </a:solidFill>
            </a:endParaRPr>
          </a:p>
          <a:p>
            <a:pPr marL="0" indent="-180000">
              <a:spcBef>
                <a:spcPts val="0"/>
              </a:spcBef>
            </a:pPr>
            <a:endParaRPr lang="it-IT" sz="1800" dirty="0" smtClean="0">
              <a:solidFill>
                <a:srgbClr val="0000FF"/>
              </a:solidFill>
            </a:endParaRPr>
          </a:p>
          <a:p>
            <a:pPr marL="0" indent="-180000">
              <a:spcBef>
                <a:spcPts val="0"/>
              </a:spcBef>
            </a:pPr>
            <a:endParaRPr lang="it-IT" sz="1800" dirty="0">
              <a:solidFill>
                <a:srgbClr val="0000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4695646" y="1000663"/>
          <a:ext cx="4448354" cy="2786331"/>
        </p:xfrm>
        <a:graphic>
          <a:graphicData uri="http://schemas.openxmlformats.org/presentationml/2006/ole">
            <p:oleObj spid="_x0000_s38914" name="Acrobat Document" r:id="rId5" imgW="5093640" imgH="3211200" progId="AcroExch.Document.DC">
              <p:embed/>
            </p:oleObj>
          </a:graphicData>
        </a:graphic>
      </p:graphicFrame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4703066" y="3640347"/>
          <a:ext cx="4440934" cy="2886041"/>
        </p:xfrm>
        <a:graphic>
          <a:graphicData uri="http://schemas.openxmlformats.org/presentationml/2006/ole">
            <p:oleObj spid="_x0000_s38915" name="Acrobat Document" r:id="rId6" imgW="5093640" imgH="3195360" progId="AcroExch.Document.DC">
              <p:embed/>
            </p:oleObj>
          </a:graphicData>
        </a:graphic>
      </p:graphicFrame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0936" y="2084573"/>
            <a:ext cx="1034092" cy="326555"/>
          </a:xfrm>
          <a:prstGeom prst="rect">
            <a:avLst/>
          </a:prstGeom>
          <a:noFill/>
        </p:spPr>
      </p:pic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599" y="1333499"/>
            <a:ext cx="4487461" cy="4015741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extBox 17"/>
          <p:cNvSpPr txBox="1"/>
          <p:nvPr/>
        </p:nvSpPr>
        <p:spPr>
          <a:xfrm>
            <a:off x="7772400" y="1552575"/>
            <a:ext cx="86914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600" b="1" i="1" dirty="0" smtClean="0"/>
              <a:t>DS 2011</a:t>
            </a:r>
            <a:endParaRPr lang="it-IT" sz="1600" b="1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8058150" y="5924550"/>
            <a:ext cx="86914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600" b="1" i="1" dirty="0" smtClean="0"/>
              <a:t>DS 2011</a:t>
            </a:r>
            <a:endParaRPr lang="it-IT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25" y="350271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 ET Arm tubes: AIR BAKE-OUT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340768"/>
            <a:ext cx="796909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i="1" dirty="0" smtClean="0"/>
              <a:t>At these pressures the prevalent gas specie </a:t>
            </a:r>
            <a:r>
              <a:rPr lang="en-US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is H</a:t>
            </a:r>
            <a:r>
              <a:rPr lang="en-US" sz="1800" i="1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, the main source is the material of the chamber ( 2G = 30000 m</a:t>
            </a:r>
            <a:r>
              <a:rPr lang="en-US" sz="1800" i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). C</a:t>
            </a:r>
            <a:r>
              <a:rPr lang="en-GB" sz="1800" i="1" dirty="0" err="1" smtClean="0"/>
              <a:t>onditioning</a:t>
            </a:r>
            <a:r>
              <a:rPr lang="en-GB" sz="1800" i="1" dirty="0" smtClean="0"/>
              <a:t> is required to meet vacuum goals. </a:t>
            </a:r>
          </a:p>
          <a:p>
            <a:pPr>
              <a:buNone/>
            </a:pPr>
            <a:r>
              <a:rPr lang="en-GB" sz="1800" dirty="0" smtClean="0"/>
              <a:t> </a:t>
            </a:r>
          </a:p>
          <a:p>
            <a:pPr>
              <a:buNone/>
            </a:pPr>
            <a:r>
              <a:rPr lang="en-GB" sz="1800" dirty="0" smtClean="0">
                <a:solidFill>
                  <a:srgbClr val="0000FF"/>
                </a:solidFill>
              </a:rPr>
              <a:t>	baking at </a:t>
            </a:r>
            <a:r>
              <a:rPr lang="en-GB" sz="1800" b="1" dirty="0" smtClean="0">
                <a:solidFill>
                  <a:srgbClr val="0000FF"/>
                </a:solidFill>
              </a:rPr>
              <a:t>400°C in air </a:t>
            </a:r>
            <a:r>
              <a:rPr lang="en-GB" sz="1800" dirty="0" smtClean="0">
                <a:solidFill>
                  <a:srgbClr val="0000FF"/>
                </a:solidFill>
              </a:rPr>
              <a:t>involves a simple oven and reduces the walls </a:t>
            </a:r>
            <a:r>
              <a:rPr lang="en-GB" sz="1800" dirty="0" err="1" smtClean="0">
                <a:solidFill>
                  <a:srgbClr val="0000FF"/>
                </a:solidFill>
              </a:rPr>
              <a:t>outgassing</a:t>
            </a:r>
            <a:r>
              <a:rPr lang="en-GB" sz="1800" dirty="0" smtClean="0">
                <a:solidFill>
                  <a:srgbClr val="0000FF"/>
                </a:solidFill>
              </a:rPr>
              <a:t> by over a factor 100 </a:t>
            </a:r>
            <a:r>
              <a:rPr lang="en-GB" sz="1800" i="1" dirty="0" smtClean="0">
                <a:solidFill>
                  <a:srgbClr val="0000FF"/>
                </a:solidFill>
              </a:rPr>
              <a:t>(strongly reducing the H</a:t>
            </a:r>
            <a:r>
              <a:rPr lang="en-GB" sz="1800" i="1" baseline="-25000" dirty="0" smtClean="0">
                <a:solidFill>
                  <a:srgbClr val="0000FF"/>
                </a:solidFill>
              </a:rPr>
              <a:t>2</a:t>
            </a:r>
            <a:r>
              <a:rPr lang="it-IT" sz="1800" i="1" dirty="0" smtClean="0">
                <a:solidFill>
                  <a:srgbClr val="0000FF"/>
                </a:solidFill>
              </a:rPr>
              <a:t> content of bulk ordinary sites)</a:t>
            </a:r>
            <a:r>
              <a:rPr lang="it-IT" sz="1800" dirty="0" smtClean="0"/>
              <a:t>.</a:t>
            </a:r>
            <a:r>
              <a:rPr lang="it-IT" sz="1800" strike="sngStrike" dirty="0" smtClean="0"/>
              <a:t> </a:t>
            </a:r>
            <a:endParaRPr lang="it-IT" sz="1800" dirty="0" smtClean="0">
              <a:solidFill>
                <a:srgbClr val="0000FF"/>
              </a:solidFill>
            </a:endParaRPr>
          </a:p>
          <a:p>
            <a:pPr algn="ctr"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</a:t>
            </a:r>
            <a:r>
              <a:rPr lang="it-IT" sz="1800" b="1" dirty="0" smtClean="0">
                <a:solidFill>
                  <a:srgbClr val="0000FF"/>
                </a:solidFill>
              </a:rPr>
              <a:t>q &lt; 2E-14 mbar l s</a:t>
            </a:r>
            <a:r>
              <a:rPr lang="it-IT" sz="1800" b="1" baseline="30000" dirty="0" smtClean="0">
                <a:solidFill>
                  <a:srgbClr val="0000FF"/>
                </a:solidFill>
              </a:rPr>
              <a:t>-1</a:t>
            </a:r>
            <a:r>
              <a:rPr lang="it-IT" sz="1800" b="1" dirty="0" smtClean="0">
                <a:solidFill>
                  <a:srgbClr val="0000FF"/>
                </a:solidFill>
              </a:rPr>
              <a:t>cm</a:t>
            </a:r>
            <a:r>
              <a:rPr lang="it-IT" sz="1800" b="1" baseline="30000" dirty="0" smtClean="0">
                <a:solidFill>
                  <a:srgbClr val="0000FF"/>
                </a:solidFill>
              </a:rPr>
              <a:t>-2</a:t>
            </a:r>
            <a:r>
              <a:rPr lang="it-IT" sz="1800" b="1" dirty="0" smtClean="0">
                <a:solidFill>
                  <a:srgbClr val="0000FF"/>
                </a:solidFill>
              </a:rPr>
              <a:t> @ 20°C </a:t>
            </a:r>
            <a:endParaRPr lang="it-IT" sz="18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700"/>
              </a:spcBef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Specifications control: QC.</a:t>
            </a: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</a:pPr>
            <a:endParaRPr lang="it-IT" sz="18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92480" y="2263140"/>
            <a:ext cx="7414259" cy="104117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31" name="Picture 35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126" y="2080261"/>
            <a:ext cx="3583726" cy="275843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761" y="-121920"/>
            <a:ext cx="7726680" cy="1143000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- Tubes manufacturing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799" y="1060905"/>
            <a:ext cx="8497161" cy="1229264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Different industrial processes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be examined. Fabrication includes cleaning stages, air bake-out, leak tests.... </a:t>
            </a:r>
            <a:r>
              <a:rPr lang="it-IT" sz="1800" dirty="0" smtClean="0">
                <a:solidFill>
                  <a:srgbClr val="0000FF"/>
                </a:solidFill>
              </a:rPr>
              <a:t>Rates &gt; 100 m / day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(i.e. 2 years per single detector).</a:t>
            </a:r>
          </a:p>
          <a:p>
            <a:pPr>
              <a:spcBef>
                <a:spcPts val="6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Organization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it-IT" sz="1800" dirty="0" smtClean="0">
                <a:solidFill>
                  <a:srgbClr val="0000FF"/>
                </a:solidFill>
              </a:rPr>
              <a:t>fabrication on site.</a:t>
            </a:r>
            <a:endParaRPr lang="it-IT" sz="1800" dirty="0" smtClean="0">
              <a:solidFill>
                <a:srgbClr val="0000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30471"/>
            <a:ext cx="2895600" cy="365125"/>
          </a:xfrm>
        </p:spPr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63752" y="6321845"/>
            <a:ext cx="2133600" cy="365125"/>
          </a:xfrm>
        </p:spPr>
        <p:txBody>
          <a:bodyPr/>
          <a:lstStyle/>
          <a:p>
            <a:fld id="{46279A1C-666A-4757-BF7A-3A7F1B897D8C}" type="slidenum">
              <a:rPr lang="it-IT" smtClean="0"/>
              <a:pPr/>
              <a:t>15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145371" y="5339749"/>
            <a:ext cx="3230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VIRGO: assembly inside ‘tunnel’</a:t>
            </a:r>
            <a:endParaRPr lang="it-IT" b="1" dirty="0"/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2421" y="4324711"/>
            <a:ext cx="4709304" cy="202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TextBox 46"/>
          <p:cNvSpPr txBox="1"/>
          <p:nvPr/>
        </p:nvSpPr>
        <p:spPr>
          <a:xfrm>
            <a:off x="500331" y="2151140"/>
            <a:ext cx="3321171" cy="369332"/>
          </a:xfrm>
          <a:prstGeom prst="rect">
            <a:avLst/>
          </a:prstGeom>
          <a:solidFill>
            <a:srgbClr val="172B69">
              <a:alpha val="68000"/>
            </a:srgbClr>
          </a:solidFill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Spiral welding </a:t>
            </a:r>
            <a:r>
              <a:rPr lang="it-IT" dirty="0" smtClean="0">
                <a:solidFill>
                  <a:schemeClr val="bg1"/>
                </a:solidFill>
              </a:rPr>
              <a:t>(LIGO/</a:t>
            </a:r>
            <a:r>
              <a:rPr lang="it-IT" i="1" dirty="0" smtClean="0">
                <a:solidFill>
                  <a:schemeClr val="bg1"/>
                </a:solidFill>
              </a:rPr>
              <a:t>oil industry</a:t>
            </a:r>
            <a:r>
              <a:rPr lang="it-IT" dirty="0" smtClean="0">
                <a:solidFill>
                  <a:schemeClr val="bg1"/>
                </a:solidFill>
              </a:rPr>
              <a:t>)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55056" y="4496086"/>
            <a:ext cx="498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Rolled sheets welded longitudinally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106535" name="Picture 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0040" y="2076342"/>
            <a:ext cx="4701684" cy="218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62"/>
          <p:cNvSpPr txBox="1"/>
          <p:nvPr/>
        </p:nvSpPr>
        <p:spPr>
          <a:xfrm>
            <a:off x="4155056" y="2220438"/>
            <a:ext cx="498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Workshop clean areas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79" y="4812983"/>
            <a:ext cx="3345181" cy="187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31751"/>
            <a:ext cx="4838700" cy="2797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100" y="1079500"/>
            <a:ext cx="7819800" cy="24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Risultati immagini per virgo tub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8793" y="3416300"/>
            <a:ext cx="4154008" cy="2628183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382383" y="153293"/>
            <a:ext cx="7502537" cy="924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Arms assembly</a:t>
            </a:r>
            <a:endParaRPr lang="it-IT" sz="36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839304" y="5662046"/>
            <a:ext cx="302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Virgo: assembly inside tunnel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322772" y="1125747"/>
            <a:ext cx="8529128" cy="1096753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Arms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realized by assembling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modules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15 m to 20 m long (2G). </a:t>
            </a:r>
          </a:p>
          <a:p>
            <a:pPr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2G Rate =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to 2 modules / day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(production, installation) to be increased for ET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rgbClr val="0000FF"/>
                </a:solidFill>
              </a:rPr>
              <a:t>Impact on site infrastructure design (costs)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37699" y="2901434"/>
            <a:ext cx="20900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 smtClean="0"/>
              <a:t>credits GL et al. Symp. ‘18</a:t>
            </a:r>
            <a:endParaRPr lang="it-IT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933" y="171751"/>
            <a:ext cx="6249888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Arm tubes: bake-out in situ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731" y="1267795"/>
            <a:ext cx="8460509" cy="3545457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Bake-out considered necessary to desorb water molecules (&lt; 1E-15 mbar l s</a:t>
            </a:r>
            <a:r>
              <a:rPr lang="it-IT" sz="18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-1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cm</a:t>
            </a:r>
            <a:r>
              <a:rPr lang="it-IT" sz="18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-2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 </a:t>
            </a:r>
            <a:r>
              <a:rPr lang="it-I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Normally to be performed just one time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>
              <a:spcBef>
                <a:spcPts val="9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1800" dirty="0" smtClean="0">
                <a:solidFill>
                  <a:srgbClr val="0000FF"/>
                </a:solidFill>
              </a:rPr>
              <a:t>Electrical distribution, fumes and heat exhaust to be addressed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(typical dissipation ~ 250 W/m @ 150°C</a:t>
            </a:r>
            <a:r>
              <a:rPr lang="it-IT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  <a:r>
              <a:rPr lang="it-IT" sz="1800" dirty="0" smtClean="0">
                <a:solidFill>
                  <a:srgbClr val="0000FF"/>
                </a:solidFill>
              </a:rPr>
              <a:t>  </a:t>
            </a:r>
          </a:p>
          <a:p>
            <a:pPr>
              <a:spcBef>
                <a:spcPts val="9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</a:t>
            </a:r>
            <a:r>
              <a:rPr lang="it-I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Shorter sections and efficient thermal insulation will help.</a:t>
            </a:r>
          </a:p>
          <a:p>
            <a:pPr>
              <a:spcBef>
                <a:spcPts val="900"/>
              </a:spcBef>
              <a:buNone/>
            </a:pPr>
            <a:r>
              <a:rPr lang="it-I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endParaRPr lang="it-IT" sz="1800" dirty="0" smtClean="0">
              <a:solidFill>
                <a:srgbClr val="0000FF"/>
              </a:solidFill>
            </a:endParaRPr>
          </a:p>
          <a:p>
            <a:pPr>
              <a:spcBef>
                <a:spcPts val="9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Alternative  ‘sound’ method for water outgas reduction?  </a:t>
            </a:r>
          </a:p>
          <a:p>
            <a:pPr>
              <a:spcBef>
                <a:spcPts val="700"/>
              </a:spcBef>
              <a:buNone/>
            </a:pPr>
            <a:endParaRPr lang="it-IT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511" y="4121989"/>
            <a:ext cx="6755400" cy="1589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38354" y="1182969"/>
            <a:ext cx="8223706" cy="2588931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010" y="4073801"/>
            <a:ext cx="1678053" cy="167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92214" y="4087915"/>
            <a:ext cx="299242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i="1" dirty="0" smtClean="0"/>
              <a:t>direct Joule effect by  &gt; 1000 A DC</a:t>
            </a:r>
            <a:endParaRPr lang="it-IT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989" y="428042"/>
            <a:ext cx="688334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Arm tubes budget challenge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916" y="1263131"/>
            <a:ext cx="8586024" cy="4525963"/>
          </a:xfrm>
        </p:spPr>
        <p:txBody>
          <a:bodyPr>
            <a:normAutofit/>
          </a:bodyPr>
          <a:lstStyle/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Estimate 2010 (2 large companies  + 2G experience) </a:t>
            </a:r>
            <a:r>
              <a:rPr lang="it-I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coarse update 2018 </a:t>
            </a:r>
          </a:p>
          <a:p>
            <a:pPr>
              <a:spcBef>
                <a:spcPts val="700"/>
              </a:spcBef>
              <a:buNone/>
            </a:pPr>
            <a:endParaRPr lang="it-IT" sz="1800" b="1" dirty="0" smtClean="0">
              <a:solidFill>
                <a:srgbClr val="0000FF"/>
              </a:solidFill>
            </a:endParaRPr>
          </a:p>
          <a:p>
            <a:pPr>
              <a:spcBef>
                <a:spcPts val="70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Vacuum tube (installed) = 95 M€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Single detector (xylophone HF+LF) - DS topology </a:t>
            </a: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8" name="Rectangle 7"/>
          <p:cNvSpPr/>
          <p:nvPr/>
        </p:nvSpPr>
        <p:spPr>
          <a:xfrm>
            <a:off x="533400" y="2828836"/>
            <a:ext cx="7708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i="1" dirty="0" smtClean="0">
                <a:solidFill>
                  <a:srgbClr val="0000FF"/>
                </a:solidFill>
              </a:rPr>
              <a:t>   ≈ 50% of the total vacuum </a:t>
            </a:r>
            <a:r>
              <a:rPr lang="it-IT" i="1" smtClean="0">
                <a:solidFill>
                  <a:srgbClr val="0000FF"/>
                </a:solidFill>
              </a:rPr>
              <a:t>cost (</a:t>
            </a:r>
            <a:r>
              <a:rPr lang="it-IT" i="1" dirty="0" smtClean="0">
                <a:solidFill>
                  <a:srgbClr val="0000FF"/>
                </a:solidFill>
              </a:rPr>
              <a:t>crude estimate) </a:t>
            </a:r>
          </a:p>
          <a:p>
            <a:pPr>
              <a:buFont typeface="Arial" pitchFamily="34" charset="0"/>
              <a:buChar char="•"/>
            </a:pPr>
            <a:r>
              <a:rPr lang="it-IT" i="1" dirty="0" smtClean="0">
                <a:solidFill>
                  <a:srgbClr val="0000FF"/>
                </a:solidFill>
              </a:rPr>
              <a:t>   estimated raw material incidence &lt; 20% of the installed pipe cost. 		    Other factors: fabrication process, installation tools and manpower, baking supplies ...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41" y="901460"/>
            <a:ext cx="7831086" cy="4525963"/>
          </a:xfrm>
        </p:spPr>
        <p:txBody>
          <a:bodyPr>
            <a:noAutofit/>
          </a:bodyPr>
          <a:lstStyle/>
          <a:p>
            <a:pPr>
              <a:spcBef>
                <a:spcPts val="900"/>
              </a:spcBef>
            </a:pP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900"/>
              </a:spcBef>
              <a:buNone/>
            </a:pPr>
            <a:r>
              <a:rPr lang="it-IT" sz="1800" dirty="0" smtClean="0"/>
              <a:t>Circulating ideas among the ET community: </a:t>
            </a:r>
            <a:r>
              <a:rPr lang="it-IT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‘’Single </a:t>
            </a:r>
            <a:r>
              <a:rPr lang="it-IT" sz="1800" dirty="0" smtClean="0"/>
              <a:t>ø≈2m </a:t>
            </a:r>
            <a:r>
              <a:rPr lang="it-IT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pipe’’ , “double wall pipe”,  ‘’Scaled pipe’’(*)</a:t>
            </a:r>
            <a:r>
              <a:rPr lang="it-IT" sz="1800" dirty="0" smtClean="0"/>
              <a:t> , </a:t>
            </a:r>
            <a:r>
              <a:rPr lang="it-IT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cheap raw material</a:t>
            </a:r>
            <a:r>
              <a:rPr lang="it-IT" sz="1800" dirty="0" smtClean="0"/>
              <a:t> alternative to 304L , arms lenght optimized ... ?  </a:t>
            </a:r>
          </a:p>
          <a:p>
            <a:pPr>
              <a:spcBef>
                <a:spcPts val="900"/>
              </a:spcBef>
            </a:pP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90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Already assumed savings </a:t>
            </a:r>
            <a:r>
              <a:rPr lang="en-US" sz="1800" dirty="0" smtClean="0"/>
              <a:t>= narrow </a:t>
            </a:r>
            <a:r>
              <a:rPr lang="it-IT" sz="1800" dirty="0" smtClean="0"/>
              <a:t>ø </a:t>
            </a:r>
            <a:r>
              <a:rPr lang="en-US" sz="1800" dirty="0" smtClean="0"/>
              <a:t>pipes </a:t>
            </a:r>
            <a:r>
              <a:rPr lang="en-US" sz="1800" dirty="0" err="1" smtClean="0"/>
              <a:t>vs</a:t>
            </a:r>
            <a:r>
              <a:rPr lang="en-US" sz="1800" dirty="0" smtClean="0"/>
              <a:t> 2G detectors (tube and tunnels). To be confirmed along with inner baffles design (optics)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it-IT" sz="1800" i="1" dirty="0" smtClean="0"/>
          </a:p>
          <a:p>
            <a:pPr>
              <a:spcBef>
                <a:spcPts val="0"/>
              </a:spcBef>
              <a:buNone/>
            </a:pPr>
            <a:r>
              <a:rPr lang="it-IT" sz="1800" i="1" dirty="0" smtClean="0">
                <a:solidFill>
                  <a:srgbClr val="0000FF"/>
                </a:solidFill>
              </a:rPr>
              <a:t>	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87496" y="117764"/>
            <a:ext cx="72634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Tubes</a:t>
            </a:r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: Budget reduction thoughts 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000520" y="5094953"/>
            <a:ext cx="1574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FF0000"/>
                </a:solidFill>
              </a:rPr>
              <a:t>Given beam profile</a:t>
            </a:r>
            <a:endParaRPr lang="it-IT" sz="1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860" y="4570049"/>
            <a:ext cx="1057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chemeClr val="bg1">
                    <a:lumMod val="50000"/>
                  </a:schemeClr>
                </a:solidFill>
              </a:rPr>
              <a:t>Tube profile</a:t>
            </a:r>
            <a:endParaRPr lang="it-IT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91412" y="5221474"/>
            <a:ext cx="802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example</a:t>
            </a:r>
            <a:endParaRPr lang="it-IT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32860" y="6214348"/>
            <a:ext cx="1132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Arm lenght [m]</a:t>
            </a:r>
            <a:endParaRPr lang="it-IT" sz="1200" dirty="0"/>
          </a:p>
        </p:txBody>
      </p:sp>
      <p:sp>
        <p:nvSpPr>
          <p:cNvPr id="13" name="Rectangle 12"/>
          <p:cNvSpPr/>
          <p:nvPr/>
        </p:nvSpPr>
        <p:spPr>
          <a:xfrm>
            <a:off x="3332019" y="4125761"/>
            <a:ext cx="4905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 smtClean="0"/>
              <a:t>(*) To be evaluated also vs light scattering performances</a:t>
            </a:r>
            <a:endParaRPr lang="it-IT" sz="1600" i="1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510" y="4324161"/>
            <a:ext cx="8188036" cy="141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Mirror chambers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5561" y="206456"/>
            <a:ext cx="7487728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Towers requirements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07368"/>
            <a:ext cx="839070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depends on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anti-seismic suspension. Improvements of 2G (Virgo):</a:t>
            </a:r>
          </a:p>
          <a:p>
            <a:pPr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Cryogenic: incorporating cryostat @&lt;10K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(4 chambers / LF) </a:t>
            </a:r>
            <a:r>
              <a:rPr lang="it-IT" sz="1800" dirty="0" smtClean="0">
                <a:solidFill>
                  <a:srgbClr val="0000FF"/>
                </a:solidFill>
              </a:rPr>
              <a:t> 2.5G KAGRA experience</a:t>
            </a:r>
          </a:p>
          <a:p>
            <a:pPr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		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Commissioning: </a:t>
            </a:r>
            <a:r>
              <a:rPr lang="it-IT" sz="1800" dirty="0" smtClean="0">
                <a:solidFill>
                  <a:srgbClr val="0000FF"/>
                </a:solidFill>
              </a:rPr>
              <a:t>thermal (vacuum) </a:t>
            </a:r>
            <a:r>
              <a:rPr lang="it-IT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recovery times </a:t>
            </a:r>
            <a:r>
              <a:rPr lang="it-IT" sz="1800" dirty="0" smtClean="0">
                <a:solidFill>
                  <a:srgbClr val="0000FF"/>
                </a:solidFill>
              </a:rPr>
              <a:t>!</a:t>
            </a: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Pumping: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permanent mechanical pumps running (turbos in the Virgo case); Cryogenics will help for ET.</a:t>
            </a: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it-IT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711" y="2994117"/>
            <a:ext cx="7760764" cy="370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4" y="1017264"/>
            <a:ext cx="5257799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0000FF"/>
                </a:solidFill>
              </a:rPr>
              <a:t>Optics degradation risks </a:t>
            </a:r>
          </a:p>
          <a:p>
            <a:pPr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Heavy organics: materials screening and pre-baking (1E-13 mbar level AB). Specificity missing.</a:t>
            </a:r>
            <a:endParaRPr lang="it-IT" sz="1800" dirty="0" smtClean="0"/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Cleanroom class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≈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100 (w/out laminar flow).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of (larger) particles on chambers walls  </a:t>
            </a: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Electropolishing, air-baking, baking in situ before optics inserption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pic>
        <p:nvPicPr>
          <p:cNvPr id="10" name="Content Placeholder 3" descr="disco_Si_14_11_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0135" r="-20135"/>
          <a:stretch>
            <a:fillRect/>
          </a:stretch>
        </p:blipFill>
        <p:spPr>
          <a:xfrm>
            <a:off x="-142428" y="3423480"/>
            <a:ext cx="5435731" cy="2989443"/>
          </a:xfrm>
          <a:prstGeom prst="rect">
            <a:avLst/>
          </a:prstGeom>
        </p:spPr>
      </p:pic>
      <p:pic>
        <p:nvPicPr>
          <p:cNvPr id="11" name="Immagin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8498" y="1022348"/>
            <a:ext cx="3554225" cy="53402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12247" y="3441123"/>
            <a:ext cx="3531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 smtClean="0"/>
              <a:t>Dust particles</a:t>
            </a:r>
            <a:r>
              <a:rPr lang="en-US" b="1" i="1" dirty="0" smtClean="0"/>
              <a:t> a few µm size </a:t>
            </a:r>
            <a:r>
              <a:rPr lang="it-IT" b="1" i="1" dirty="0" smtClean="0"/>
              <a:t>as the </a:t>
            </a:r>
          </a:p>
          <a:p>
            <a:r>
              <a:rPr lang="it-IT" b="1" i="1" dirty="0" smtClean="0"/>
              <a:t>cause of quartz fibers damages</a:t>
            </a:r>
            <a:endParaRPr lang="it-IT" b="1" i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15561" y="206456"/>
            <a:ext cx="7487728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GW chambers requirements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Cryostats (Vacuum service)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Virgo\Reports\EXTERNAL presentations\AdV_CQG\Criotrappola-10c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664" y="1772816"/>
            <a:ext cx="6502400" cy="487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879764" y="1092285"/>
            <a:ext cx="746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2000" dirty="0">
                <a:solidFill>
                  <a:srgbClr val="0000FF"/>
                </a:solidFill>
              </a:rPr>
              <a:t>Large </a:t>
            </a:r>
            <a:r>
              <a:rPr lang="it-IT" sz="2000" dirty="0" smtClean="0">
                <a:solidFill>
                  <a:srgbClr val="0000FF"/>
                </a:solidFill>
              </a:rPr>
              <a:t>cryogenic </a:t>
            </a:r>
            <a:r>
              <a:rPr lang="it-IT" sz="2000" dirty="0">
                <a:solidFill>
                  <a:srgbClr val="0000FF"/>
                </a:solidFill>
              </a:rPr>
              <a:t>pumps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between unbaked ‘towers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’ </a:t>
            </a:r>
            <a:r>
              <a:rPr lang="it-I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baked ‘tubes’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0" name="Straight Arrow Connector 21"/>
          <p:cNvCxnSpPr/>
          <p:nvPr/>
        </p:nvCxnSpPr>
        <p:spPr>
          <a:xfrm flipH="1">
            <a:off x="5508104" y="2859172"/>
            <a:ext cx="631820" cy="11458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6"/>
          <p:cNvSpPr/>
          <p:nvPr/>
        </p:nvSpPr>
        <p:spPr>
          <a:xfrm>
            <a:off x="5948627" y="2499360"/>
            <a:ext cx="1277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Laser beam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764904" y="5733256"/>
            <a:ext cx="2743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</a:rPr>
              <a:t>77K </a:t>
            </a:r>
            <a:r>
              <a:rPr lang="it-IT" b="1" dirty="0" err="1" smtClean="0">
                <a:solidFill>
                  <a:srgbClr val="0070C0"/>
                </a:solidFill>
              </a:rPr>
              <a:t>Cryostat</a:t>
            </a:r>
            <a:r>
              <a:rPr lang="it-IT" b="1" dirty="0" smtClean="0">
                <a:solidFill>
                  <a:srgbClr val="0070C0"/>
                </a:solidFill>
              </a:rPr>
              <a:t>  </a:t>
            </a:r>
          </a:p>
          <a:p>
            <a:pPr algn="ctr"/>
            <a:r>
              <a:rPr lang="it-IT" i="1" dirty="0" err="1" smtClean="0">
                <a:solidFill>
                  <a:srgbClr val="0070C0"/>
                </a:solidFill>
              </a:rPr>
              <a:t>Consumption</a:t>
            </a:r>
            <a:r>
              <a:rPr lang="it-IT" i="1" dirty="0" smtClean="0">
                <a:solidFill>
                  <a:srgbClr val="0070C0"/>
                </a:solidFill>
              </a:rPr>
              <a:t> </a:t>
            </a:r>
            <a:r>
              <a:rPr lang="it-IT" b="1" i="1" dirty="0" smtClean="0">
                <a:solidFill>
                  <a:srgbClr val="0070C0"/>
                </a:solidFill>
              </a:rPr>
              <a:t>LN</a:t>
            </a:r>
            <a:r>
              <a:rPr lang="it-IT" sz="1400" b="1" i="1" dirty="0" smtClean="0">
                <a:solidFill>
                  <a:srgbClr val="0070C0"/>
                </a:solidFill>
              </a:rPr>
              <a:t>2</a:t>
            </a:r>
            <a:r>
              <a:rPr lang="it-IT" i="1" dirty="0" smtClean="0">
                <a:solidFill>
                  <a:srgbClr val="0070C0"/>
                </a:solidFill>
              </a:rPr>
              <a:t> 6 lt/</a:t>
            </a:r>
            <a:r>
              <a:rPr lang="it-IT" i="1" dirty="0" err="1" smtClean="0">
                <a:solidFill>
                  <a:srgbClr val="0070C0"/>
                </a:solidFill>
              </a:rPr>
              <a:t>hr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16" name="Straight Arrow Connector 17"/>
          <p:cNvCxnSpPr/>
          <p:nvPr/>
        </p:nvCxnSpPr>
        <p:spPr>
          <a:xfrm flipV="1">
            <a:off x="4136504" y="4386550"/>
            <a:ext cx="1526456" cy="134670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2"/>
          <p:cNvSpPr txBox="1"/>
          <p:nvPr/>
        </p:nvSpPr>
        <p:spPr>
          <a:xfrm>
            <a:off x="6372200" y="6056421"/>
            <a:ext cx="157126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UHV </a:t>
            </a:r>
            <a:r>
              <a:rPr lang="it-IT" b="1" dirty="0" smtClean="0"/>
              <a:t>tube 3km</a:t>
            </a:r>
            <a:endParaRPr lang="en-US" b="1" dirty="0"/>
          </a:p>
        </p:txBody>
      </p:sp>
      <p:sp>
        <p:nvSpPr>
          <p:cNvPr id="20" name="TextBox 12"/>
          <p:cNvSpPr txBox="1"/>
          <p:nvPr/>
        </p:nvSpPr>
        <p:spPr>
          <a:xfrm>
            <a:off x="4691344" y="1779743"/>
            <a:ext cx="1081065" cy="369332"/>
          </a:xfrm>
          <a:prstGeom prst="rect">
            <a:avLst/>
          </a:prstGeom>
          <a:solidFill>
            <a:srgbClr val="C8CE7E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HV </a:t>
            </a:r>
            <a:r>
              <a:rPr lang="it-IT" b="1" dirty="0" err="1" smtClean="0"/>
              <a:t>tower</a:t>
            </a:r>
            <a:endParaRPr lang="en-US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19200" y="324272"/>
            <a:ext cx="7661564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2G Cryogenics traps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311729" y="2607164"/>
            <a:ext cx="28678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q"/>
              <a:defRPr/>
            </a:pPr>
            <a:r>
              <a:rPr lang="it-IT" i="1" dirty="0" smtClean="0"/>
              <a:t>  Water vapor from towers  is condensed on </a:t>
            </a:r>
            <a:r>
              <a:rPr lang="it-IT" dirty="0" smtClean="0">
                <a:solidFill>
                  <a:srgbClr val="0000FF"/>
                </a:solidFill>
              </a:rPr>
              <a:t>cylindrical sections 2m long cooled by liquid nitrogen at 77K </a:t>
            </a:r>
          </a:p>
          <a:p>
            <a:pPr lvl="0">
              <a:defRPr/>
            </a:pPr>
            <a:r>
              <a:rPr lang="it-IT" i="1" dirty="0" smtClean="0"/>
              <a:t>(molecules escaped from ‘towers’ to ‘tubes’ = 3% ).</a:t>
            </a:r>
          </a:p>
        </p:txBody>
      </p:sp>
    </p:spTree>
    <p:extLst>
      <p:ext uri="{BB962C8B-B14F-4D97-AF65-F5344CB8AC3E}">
        <p14:creationId xmlns="" xmlns:p14="http://schemas.microsoft.com/office/powerpoint/2010/main" val="32118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Cryogenics (for vacuum)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098" y="1739353"/>
            <a:ext cx="8229600" cy="4982394"/>
          </a:xfrm>
        </p:spPr>
        <p:txBody>
          <a:bodyPr>
            <a:normAutofit/>
          </a:bodyPr>
          <a:lstStyle/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Refrigeration needs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estimated magnitude 10 W @&lt;20K; 10 kW @77K </a:t>
            </a:r>
            <a:r>
              <a:rPr lang="it-I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(transfer lines and storages excluded, possibly large).</a:t>
            </a: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Supply via liquid cryogen or cryocoolers?  Choice not driven by Vacuum needs </a:t>
            </a: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endParaRPr lang="it-IT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3168813" y="2267829"/>
            <a:ext cx="1350434" cy="2661073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987225" y="4695401"/>
            <a:ext cx="3497981" cy="3208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 rot="17817673">
            <a:off x="3341358" y="4093202"/>
            <a:ext cx="426720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ctangle 27"/>
          <p:cNvSpPr/>
          <p:nvPr/>
        </p:nvSpPr>
        <p:spPr>
          <a:xfrm rot="17817673">
            <a:off x="3565212" y="3984657"/>
            <a:ext cx="120731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ctangle 28"/>
          <p:cNvSpPr/>
          <p:nvPr/>
        </p:nvSpPr>
        <p:spPr>
          <a:xfrm rot="17817673">
            <a:off x="3589008" y="3620762"/>
            <a:ext cx="426720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ctangle 29"/>
          <p:cNvSpPr/>
          <p:nvPr/>
        </p:nvSpPr>
        <p:spPr>
          <a:xfrm rot="17817673">
            <a:off x="3677608" y="3773201"/>
            <a:ext cx="120731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ctangle 30"/>
          <p:cNvSpPr/>
          <p:nvPr/>
        </p:nvSpPr>
        <p:spPr>
          <a:xfrm rot="17817673">
            <a:off x="4163517" y="2484981"/>
            <a:ext cx="426720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ctangle 31"/>
          <p:cNvSpPr/>
          <p:nvPr/>
        </p:nvSpPr>
        <p:spPr>
          <a:xfrm rot="17817673">
            <a:off x="4387371" y="2376436"/>
            <a:ext cx="120731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3725162" y="2396165"/>
            <a:ext cx="938463" cy="1870109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3885583" y="4478832"/>
            <a:ext cx="2586790" cy="8022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21151" y="4266274"/>
            <a:ext cx="481263" cy="4011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893604" y="4065748"/>
            <a:ext cx="200526" cy="405064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 rot="17817673">
            <a:off x="4461716" y="2487167"/>
            <a:ext cx="242641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ctangle 48"/>
          <p:cNvSpPr/>
          <p:nvPr/>
        </p:nvSpPr>
        <p:spPr>
          <a:xfrm rot="17817673">
            <a:off x="4589649" y="2437448"/>
            <a:ext cx="68650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ctangle 49"/>
          <p:cNvSpPr/>
          <p:nvPr/>
        </p:nvSpPr>
        <p:spPr>
          <a:xfrm rot="17817673">
            <a:off x="3816022" y="3782567"/>
            <a:ext cx="242641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Rectangle 50"/>
          <p:cNvSpPr/>
          <p:nvPr/>
        </p:nvSpPr>
        <p:spPr>
          <a:xfrm rot="17817673">
            <a:off x="3867755" y="3877227"/>
            <a:ext cx="68650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Rectangle 56"/>
          <p:cNvSpPr/>
          <p:nvPr/>
        </p:nvSpPr>
        <p:spPr>
          <a:xfrm>
            <a:off x="5976274" y="4638634"/>
            <a:ext cx="426720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6268307" y="4662436"/>
            <a:ext cx="120731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Rectangle 58"/>
          <p:cNvSpPr/>
          <p:nvPr/>
        </p:nvSpPr>
        <p:spPr>
          <a:xfrm>
            <a:off x="3638138" y="4626601"/>
            <a:ext cx="426720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Rectangle 59"/>
          <p:cNvSpPr/>
          <p:nvPr/>
        </p:nvSpPr>
        <p:spPr>
          <a:xfrm>
            <a:off x="3946213" y="4650405"/>
            <a:ext cx="120731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Rectangle 60"/>
          <p:cNvSpPr/>
          <p:nvPr/>
        </p:nvSpPr>
        <p:spPr>
          <a:xfrm>
            <a:off x="4207632" y="4626602"/>
            <a:ext cx="426720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Rectangle 61"/>
          <p:cNvSpPr/>
          <p:nvPr/>
        </p:nvSpPr>
        <p:spPr>
          <a:xfrm>
            <a:off x="4214917" y="4650404"/>
            <a:ext cx="120731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Rectangle 62"/>
          <p:cNvSpPr/>
          <p:nvPr/>
        </p:nvSpPr>
        <p:spPr>
          <a:xfrm>
            <a:off x="4227303" y="4412218"/>
            <a:ext cx="242641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4" name="Rectangle 63"/>
          <p:cNvSpPr/>
          <p:nvPr/>
        </p:nvSpPr>
        <p:spPr>
          <a:xfrm>
            <a:off x="4242941" y="4438700"/>
            <a:ext cx="68650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Rectangle 64"/>
          <p:cNvSpPr/>
          <p:nvPr/>
        </p:nvSpPr>
        <p:spPr>
          <a:xfrm>
            <a:off x="6154160" y="4428260"/>
            <a:ext cx="242641" cy="1302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Rectangle 65"/>
          <p:cNvSpPr/>
          <p:nvPr/>
        </p:nvSpPr>
        <p:spPr>
          <a:xfrm>
            <a:off x="6318188" y="4454742"/>
            <a:ext cx="68650" cy="80040"/>
          </a:xfrm>
          <a:prstGeom prst="rect">
            <a:avLst/>
          </a:prstGeom>
          <a:solidFill>
            <a:srgbClr val="FE3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Rectangle 67"/>
          <p:cNvSpPr/>
          <p:nvPr/>
        </p:nvSpPr>
        <p:spPr>
          <a:xfrm>
            <a:off x="468924" y="1359097"/>
            <a:ext cx="8088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00"/>
              </a:spcBef>
              <a:buNone/>
            </a:pP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3G Cryogenic traps: </a:t>
            </a:r>
            <a:r>
              <a:rPr lang="it-IT" b="1" dirty="0" smtClean="0">
                <a:solidFill>
                  <a:srgbClr val="0000FF"/>
                </a:solidFill>
              </a:rPr>
              <a:t>77K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&lt;20K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sections</a:t>
            </a:r>
            <a:r>
              <a:rPr lang="it-IT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b="1" dirty="0" smtClean="0">
                <a:solidFill>
                  <a:srgbClr val="0000FF"/>
                </a:solidFill>
              </a:rPr>
              <a:t>WATER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AIR</a:t>
            </a:r>
            <a:r>
              <a:rPr lang="it-IT" dirty="0" smtClean="0">
                <a:solidFill>
                  <a:srgbClr val="0000FF"/>
                </a:solidFill>
              </a:rPr>
              <a:t>  </a:t>
            </a:r>
            <a:r>
              <a:rPr lang="it-I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pumping (+ thermal shielding )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676623" y="3367427"/>
            <a:ext cx="3166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it-IT" b="1" dirty="0" smtClean="0"/>
              <a:t>4 x [10m@77K + 1m@&lt;20K] </a:t>
            </a:r>
            <a:r>
              <a:rPr lang="it-IT" b="1" dirty="0" smtClean="0">
                <a:solidFill>
                  <a:srgbClr val="00B050"/>
                </a:solidFill>
              </a:rPr>
              <a:t>HF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flipH="1">
            <a:off x="4073769" y="3634154"/>
            <a:ext cx="638908" cy="257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895727" y="2921949"/>
            <a:ext cx="3118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it-IT" b="1" dirty="0" smtClean="0"/>
              <a:t>6 x [50m@77K + 5m@&lt;20K] </a:t>
            </a:r>
            <a:r>
              <a:rPr lang="it-IT" b="1" dirty="0" smtClean="0">
                <a:solidFill>
                  <a:srgbClr val="00B050"/>
                </a:solidFill>
              </a:rPr>
              <a:t>LF</a:t>
            </a:r>
          </a:p>
        </p:txBody>
      </p:sp>
      <p:cxnSp>
        <p:nvCxnSpPr>
          <p:cNvPr id="73" name="Straight Arrow Connector 72"/>
          <p:cNvCxnSpPr>
            <a:stCxn id="72" idx="2"/>
          </p:cNvCxnSpPr>
          <p:nvPr/>
        </p:nvCxnSpPr>
        <p:spPr>
          <a:xfrm>
            <a:off x="2454808" y="3291281"/>
            <a:ext cx="974192" cy="805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72" idx="2"/>
          </p:cNvCxnSpPr>
          <p:nvPr/>
        </p:nvCxnSpPr>
        <p:spPr>
          <a:xfrm>
            <a:off x="2454808" y="3291281"/>
            <a:ext cx="1232100" cy="319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4336473" y="3657600"/>
            <a:ext cx="374072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Remarks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ET - Hannover Jun '18 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947" y="469051"/>
            <a:ext cx="7096953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‘CB’ area chambers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918426" y="1261325"/>
            <a:ext cx="7525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FF"/>
                </a:solidFill>
              </a:rPr>
              <a:t>Vacuum chambers study shall progress iterating with underground engineering</a:t>
            </a:r>
            <a:endParaRPr lang="it-IT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aim is to save cavern and tunnel excavation with affordable complexities</a:t>
            </a:r>
            <a:endParaRPr lang="it-IT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8610" name="Picture 2" descr="C:\DATI\tmp\ET-Layout-Ver-G-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1524" y="2457450"/>
            <a:ext cx="8255159" cy="4572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334" y="2153940"/>
            <a:ext cx="2866833" cy="206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06722" y="4064405"/>
            <a:ext cx="148861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2010 Concept</a:t>
            </a:r>
            <a:endParaRPr lang="it-IT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266" y="3866328"/>
            <a:ext cx="3901440" cy="299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0859" y="3629133"/>
            <a:ext cx="3913516" cy="293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938370" y="6135395"/>
            <a:ext cx="1805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Dedicated rooms</a:t>
            </a:r>
            <a:endParaRPr lang="it-IT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4009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– Arm tubes: pumping stations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6648" y="1280383"/>
            <a:ext cx="4882550" cy="3078257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B050"/>
                </a:solidFill>
              </a:rPr>
              <a:t>	</a:t>
            </a:r>
            <a:r>
              <a:rPr lang="it-IT" sz="1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Spaced and fast</a:t>
            </a:r>
            <a:r>
              <a:rPr lang="it-IT" sz="1800" dirty="0" smtClean="0">
                <a:solidFill>
                  <a:srgbClr val="00B050"/>
                </a:solidFill>
              </a:rPr>
              <a:t>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pumps following 2G solution</a:t>
            </a: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DS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stations @ 500m (</a:t>
            </a:r>
            <a:r>
              <a:rPr lang="it-IT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spares @ 250m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 NEG/TSP/Ions 5000 l/s H</a:t>
            </a:r>
            <a:r>
              <a:rPr lang="it-IT" sz="18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(TMPs for baking). </a:t>
            </a: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it-IT" sz="1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Redundancy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: operation, maintenance</a:t>
            </a:r>
          </a:p>
          <a:p>
            <a:pPr>
              <a:spcBef>
                <a:spcPts val="700"/>
              </a:spcBef>
              <a:buNone/>
            </a:pPr>
            <a:r>
              <a:rPr lang="it-IT" sz="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endParaRPr lang="it-IT" sz="200" strike="sngStrik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	Distributed pumping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an option to be explored. </a:t>
            </a:r>
            <a:r>
              <a:rPr lang="it-IT" sz="1800" dirty="0" smtClean="0">
                <a:solidFill>
                  <a:srgbClr val="0000FF"/>
                </a:solidFill>
              </a:rPr>
              <a:t>CERN, SAES, ...</a:t>
            </a:r>
          </a:p>
          <a:p>
            <a:pPr lvl="1">
              <a:spcBef>
                <a:spcPts val="700"/>
              </a:spcBef>
            </a:pPr>
            <a:r>
              <a:rPr lang="it-IT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normally needed to push the vacuum limits</a:t>
            </a:r>
          </a:p>
          <a:p>
            <a:pPr lvl="1">
              <a:spcBef>
                <a:spcPts val="700"/>
              </a:spcBef>
            </a:pPr>
            <a:r>
              <a:rPr lang="it-IT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implementation in a ‘big’ GW pipe is to be studied.</a:t>
            </a:r>
          </a:p>
          <a:p>
            <a:pPr>
              <a:spcBef>
                <a:spcPts val="700"/>
              </a:spcBef>
              <a:buNone/>
            </a:pPr>
            <a:endParaRPr lang="it-IT" sz="1800" dirty="0" smtClean="0">
              <a:solidFill>
                <a:srgbClr val="FF0000"/>
              </a:solidFill>
            </a:endParaRPr>
          </a:p>
          <a:p>
            <a:pPr>
              <a:spcBef>
                <a:spcPts val="700"/>
              </a:spcBef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</a:pPr>
            <a:endParaRPr lang="it-IT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28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1789332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5360" y="1259457"/>
            <a:ext cx="4151605" cy="248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36"/>
          <p:cNvSpPr/>
          <p:nvPr/>
        </p:nvSpPr>
        <p:spPr>
          <a:xfrm>
            <a:off x="155275" y="1242205"/>
            <a:ext cx="4451230" cy="1485755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ctangle 11"/>
          <p:cNvSpPr/>
          <p:nvPr/>
        </p:nvSpPr>
        <p:spPr>
          <a:xfrm>
            <a:off x="152400" y="2793953"/>
            <a:ext cx="4451230" cy="1518968"/>
          </a:xfrm>
          <a:prstGeom prst="rect">
            <a:avLst/>
          </a:prstGeom>
          <a:noFill/>
          <a:ln w="6350">
            <a:solidFill>
              <a:srgbClr val="FE3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2973" y="4569698"/>
            <a:ext cx="3101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i="1" dirty="0" smtClean="0"/>
              <a:t>A sufficiently large tunnel (or less dense) could avoid extra-excavation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GW Vacuum – Special issues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175" y="1336965"/>
            <a:ext cx="8102025" cy="460010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Apparatus safety</a:t>
            </a:r>
            <a:r>
              <a:rPr lang="it-IT" sz="1800" dirty="0" smtClean="0">
                <a:solidFill>
                  <a:srgbClr val="0000FF"/>
                </a:solidFill>
              </a:rPr>
              <a:t>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huge volume + inner fragile components = risks of damage.</a:t>
            </a:r>
          </a:p>
          <a:p>
            <a:pPr>
              <a:spcBef>
                <a:spcPts val="120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Viewports</a:t>
            </a:r>
            <a:r>
              <a:rPr lang="it-IT" sz="1800" dirty="0" smtClean="0">
                <a:solidFill>
                  <a:srgbClr val="0000FF"/>
                </a:solidFill>
              </a:rPr>
              <a:t>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order of 100 viewports/ITF; dedicated policy against breaking risks</a:t>
            </a:r>
          </a:p>
          <a:p>
            <a:pPr>
              <a:spcBef>
                <a:spcPts val="120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Leaks</a:t>
            </a:r>
            <a:r>
              <a:rPr lang="it-IT" sz="1800" dirty="0" smtClean="0">
                <a:solidFill>
                  <a:srgbClr val="0000FF"/>
                </a:solidFill>
              </a:rPr>
              <a:t>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arm tubes exposed tens of years in a humid and poorly aereated environment</a:t>
            </a:r>
          </a:p>
          <a:p>
            <a:pPr>
              <a:spcBef>
                <a:spcPts val="1200"/>
              </a:spcBef>
              <a:buNone/>
            </a:pPr>
            <a:r>
              <a:rPr lang="it-IT" sz="1800" b="1" dirty="0" smtClean="0">
                <a:solidFill>
                  <a:srgbClr val="0000FF"/>
                </a:solidFill>
              </a:rPr>
              <a:t>Materials compatibility</a:t>
            </a:r>
            <a:r>
              <a:rPr lang="it-IT" sz="1800" dirty="0" smtClean="0">
                <a:solidFill>
                  <a:srgbClr val="0000FF"/>
                </a:solidFill>
              </a:rPr>
              <a:t>: </a:t>
            </a: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compromises in designing in-vacuum equipment.</a:t>
            </a:r>
            <a:endParaRPr lang="it-IT" sz="1800" dirty="0">
              <a:solidFill>
                <a:srgbClr val="0000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29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  <p:sp>
        <p:nvSpPr>
          <p:cNvPr id="8" name="TextBox 7"/>
          <p:cNvSpPr txBox="1"/>
          <p:nvPr/>
        </p:nvSpPr>
        <p:spPr>
          <a:xfrm>
            <a:off x="4829908" y="5691554"/>
            <a:ext cx="2573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Ligo picture leaking pipe?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93" y="3256389"/>
            <a:ext cx="4114799" cy="3068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1274" y="3235569"/>
            <a:ext cx="3159371" cy="281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5292969" y="6002216"/>
            <a:ext cx="27601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Risk = defect + stress x time</a:t>
            </a:r>
            <a:endParaRPr lang="it-IT" dirty="0"/>
          </a:p>
        </p:txBody>
      </p:sp>
      <p:sp>
        <p:nvSpPr>
          <p:cNvPr id="11" name="TextBox 10"/>
          <p:cNvSpPr txBox="1"/>
          <p:nvPr/>
        </p:nvSpPr>
        <p:spPr>
          <a:xfrm>
            <a:off x="600075" y="5915025"/>
            <a:ext cx="1430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Credits: LIGO</a:t>
            </a:r>
            <a:endParaRPr lang="it-I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76470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bg1">
                    <a:lumMod val="50000"/>
                  </a:schemeClr>
                </a:solidFill>
              </a:rPr>
              <a:t>ET Vacuum – Conclusions</a:t>
            </a:r>
            <a:endParaRPr lang="it-IT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rgbClr val="0000FF"/>
                </a:solidFill>
              </a:rPr>
              <a:t>Some steps toward a 3G design</a:t>
            </a: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Tubes technology:</a:t>
            </a: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Baseline: engineering studies of manufacturing and installation along with underground design definition. </a:t>
            </a:r>
          </a:p>
          <a:p>
            <a:pPr>
              <a:spcBef>
                <a:spcPts val="700"/>
              </a:spcBef>
              <a:buNone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Explore alternative proposals (timeline)</a:t>
            </a: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it-I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Cryogenics (for vacuum): support the definition of the refrigeration technique</a:t>
            </a: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Pumping system: NEG option</a:t>
            </a: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Tower chambers: start reviewing 2G design to converge on ‘tunnel’ layout </a:t>
            </a: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</a:pPr>
            <a:endParaRPr lang="it-IT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700"/>
              </a:spcBef>
            </a:pPr>
            <a:endParaRPr lang="it-IT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526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9A1C-666A-4757-BF7A-3A7F1B897D8C}" type="slidenum">
              <a:rPr lang="it-IT" smtClean="0"/>
              <a:pPr/>
              <a:t>30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ET - Hannover Jun '18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31187</TotalTime>
  <Words>1505</Words>
  <Application>Microsoft Office PowerPoint</Application>
  <PresentationFormat>On-screen Show (4:3)</PresentationFormat>
  <Paragraphs>301</Paragraphs>
  <Slides>30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Acrobat Document</vt:lpstr>
      <vt:lpstr>ET Project Vacuum System Challenges</vt:lpstr>
      <vt:lpstr>Summary</vt:lpstr>
      <vt:lpstr>2G  VACUUM SYSTEM</vt:lpstr>
      <vt:lpstr>Slide 4</vt:lpstr>
      <vt:lpstr>Slide 5</vt:lpstr>
      <vt:lpstr>Slide 6</vt:lpstr>
      <vt:lpstr>2G VACUUM Construction</vt:lpstr>
      <vt:lpstr>Slide 8</vt:lpstr>
      <vt:lpstr>ET Vacuum – ‘size’</vt:lpstr>
      <vt:lpstr>ET – 1/3 of the chambers (DS)</vt:lpstr>
      <vt:lpstr>Slide 11</vt:lpstr>
      <vt:lpstr>ET – Arm tubes selected req.ts (DS)</vt:lpstr>
      <vt:lpstr>ET – Arms pressure requirements</vt:lpstr>
      <vt:lpstr> ET Arm tubes: AIR BAKE-OUT</vt:lpstr>
      <vt:lpstr>ET - Tubes manufacturing</vt:lpstr>
      <vt:lpstr>Slide 16</vt:lpstr>
      <vt:lpstr>ET – Arm tubes: bake-out in situ</vt:lpstr>
      <vt:lpstr>ET – Arm tubes budget challenge</vt:lpstr>
      <vt:lpstr>Slide 19</vt:lpstr>
      <vt:lpstr>Slide 20</vt:lpstr>
      <vt:lpstr>ET – Towers requirements</vt:lpstr>
      <vt:lpstr>GW chambers requirements</vt:lpstr>
      <vt:lpstr>Slide 23</vt:lpstr>
      <vt:lpstr>2G Cryogenics traps</vt:lpstr>
      <vt:lpstr>ET – Cryogenics (for vacuum)</vt:lpstr>
      <vt:lpstr>Slide 26</vt:lpstr>
      <vt:lpstr>ET – ‘CB’ area chambers</vt:lpstr>
      <vt:lpstr>ET – Arm tubes: pumping stations</vt:lpstr>
      <vt:lpstr>GW Vacuum – Special issues</vt:lpstr>
      <vt:lpstr>ET Vacuum – Conclusions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Antonio Pasqualetti</dc:creator>
  <cp:lastModifiedBy>Antonio Pasqualetti</cp:lastModifiedBy>
  <cp:revision>958</cp:revision>
  <dcterms:created xsi:type="dcterms:W3CDTF">2018-05-02T20:33:13Z</dcterms:created>
  <dcterms:modified xsi:type="dcterms:W3CDTF">2018-06-29T14:37:37Z</dcterms:modified>
</cp:coreProperties>
</file>