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  <p:sldMasterId id="2147483654" r:id="rId2"/>
  </p:sldMasterIdLst>
  <p:notesMasterIdLst>
    <p:notesMasterId r:id="rId26"/>
  </p:notesMasterIdLst>
  <p:sldIdLst>
    <p:sldId id="256" r:id="rId3"/>
    <p:sldId id="1167" r:id="rId4"/>
    <p:sldId id="258" r:id="rId5"/>
    <p:sldId id="259" r:id="rId6"/>
    <p:sldId id="260" r:id="rId7"/>
    <p:sldId id="261" r:id="rId8"/>
    <p:sldId id="262" r:id="rId9"/>
    <p:sldId id="263" r:id="rId10"/>
    <p:sldId id="1178" r:id="rId11"/>
    <p:sldId id="1175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1172" r:id="rId20"/>
    <p:sldId id="1173" r:id="rId21"/>
    <p:sldId id="1174" r:id="rId22"/>
    <p:sldId id="1177" r:id="rId23"/>
    <p:sldId id="1154" r:id="rId24"/>
    <p:sldId id="1171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anzhoff, Luise (GWFP)" initials="KL(" lastIdx="1" clrIdx="0">
    <p:extLst>
      <p:ext uri="{19B8F6BF-5375-455C-9EA6-DF929625EA0E}">
        <p15:presenceInfo xmlns:p15="http://schemas.microsoft.com/office/powerpoint/2012/main" userId="S-1-5-21-1657161818-1717931021-3517601476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b5735adfd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gb5735adfd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3e9686ed0f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3e9686ed0f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3e9686ed0f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3e9686ed0f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3e9686ed0f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3e9686ed0f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3e9686ed0f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3e9686ed0f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3e9686ed0f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3e9686ed0f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84f872c2e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84f872c2e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0fc852c85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0fc852c85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0fc852c85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0fc852c85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3c82565b8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3c82565b8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0fc852c85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0fc852c85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0fc852c85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0fc852c856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3e9686ed0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3e9686ed0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3e9686ed0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3e9686ed0f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+ illustration" type="title">
  <p:cSld name="TITLE">
    <p:bg>
      <p:bgPr>
        <a:solidFill>
          <a:schemeClr val="dk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304797" y="140750"/>
            <a:ext cx="4345800" cy="16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Calibri"/>
              <a:buNone/>
              <a:defRPr sz="3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044041" y="2007758"/>
            <a:ext cx="41967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88898F"/>
              </a:buClr>
              <a:buSzPts val="1500"/>
              <a:buNone/>
              <a:defRPr>
                <a:solidFill>
                  <a:srgbClr val="88898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88898F"/>
              </a:buClr>
              <a:buSzPts val="1400"/>
              <a:buNone/>
              <a:defRPr>
                <a:solidFill>
                  <a:srgbClr val="88898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88898F"/>
              </a:buClr>
              <a:buSzPts val="1200"/>
              <a:buNone/>
              <a:defRPr>
                <a:solidFill>
                  <a:srgbClr val="88898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88898F"/>
              </a:buClr>
              <a:buSzPts val="1200"/>
              <a:buNone/>
              <a:defRPr>
                <a:solidFill>
                  <a:srgbClr val="88898F"/>
                </a:solidFill>
              </a:defRPr>
            </a:lvl5pPr>
            <a:lvl6pPr lvl="5" algn="ctr" rtl="0">
              <a:spcBef>
                <a:spcPts val="300"/>
              </a:spcBef>
              <a:spcAft>
                <a:spcPts val="0"/>
              </a:spcAft>
              <a:buClr>
                <a:srgbClr val="88898F"/>
              </a:buClr>
              <a:buSzPts val="1500"/>
              <a:buNone/>
              <a:defRPr>
                <a:solidFill>
                  <a:srgbClr val="88898F"/>
                </a:solidFill>
              </a:defRPr>
            </a:lvl6pPr>
            <a:lvl7pPr lvl="6" algn="ctr" rtl="0">
              <a:spcBef>
                <a:spcPts val="300"/>
              </a:spcBef>
              <a:spcAft>
                <a:spcPts val="0"/>
              </a:spcAft>
              <a:buClr>
                <a:srgbClr val="88898F"/>
              </a:buClr>
              <a:buSzPts val="1500"/>
              <a:buNone/>
              <a:defRPr>
                <a:solidFill>
                  <a:srgbClr val="88898F"/>
                </a:solidFill>
              </a:defRPr>
            </a:lvl7pPr>
            <a:lvl8pPr lvl="7" algn="ctr" rtl="0">
              <a:spcBef>
                <a:spcPts val="300"/>
              </a:spcBef>
              <a:spcAft>
                <a:spcPts val="0"/>
              </a:spcAft>
              <a:buClr>
                <a:srgbClr val="88898F"/>
              </a:buClr>
              <a:buSzPts val="1500"/>
              <a:buNone/>
              <a:defRPr>
                <a:solidFill>
                  <a:srgbClr val="88898F"/>
                </a:solidFill>
              </a:defRPr>
            </a:lvl8pPr>
            <a:lvl9pPr lvl="8" algn="ctr" rtl="0">
              <a:spcBef>
                <a:spcPts val="300"/>
              </a:spcBef>
              <a:spcAft>
                <a:spcPts val="0"/>
              </a:spcAft>
              <a:buClr>
                <a:srgbClr val="88898F"/>
              </a:buClr>
              <a:buSzPts val="1500"/>
              <a:buNone/>
              <a:defRPr>
                <a:solidFill>
                  <a:srgbClr val="88898F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4522863"/>
            <a:ext cx="9144000" cy="62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7771" y="886604"/>
            <a:ext cx="3800425" cy="26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562129"/>
            <a:ext cx="8839202" cy="54211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0" y="4733725"/>
            <a:ext cx="5487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en" smtClean="0"/>
              <a:pPr algn="l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3515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Calibri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359999" y="887069"/>
            <a:ext cx="8326800" cy="37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2pPr>
            <a:lvl3pPr marL="1371600" lvl="2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3pPr>
            <a:lvl4pPr marL="1828800" lvl="3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4pPr>
            <a:lvl5pPr marL="2286000" lvl="4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5pPr>
            <a:lvl6pPr marL="2743200" lvl="5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64472"/>
            <a:ext cx="690372" cy="4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dark blue">
  <p:cSld name="Text slide dark blue">
    <p:bg>
      <p:bgPr>
        <a:solidFill>
          <a:schemeClr val="accent3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59999" y="310696"/>
            <a:ext cx="83268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59999" y="864704"/>
            <a:ext cx="8326800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1pPr>
            <a:lvl2pPr marL="914400" lvl="1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  <a:defRPr>
                <a:solidFill>
                  <a:schemeClr val="lt1"/>
                </a:solidFill>
              </a:defRPr>
            </a:lvl2pPr>
            <a:lvl3pPr marL="1371600" lvl="2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-"/>
              <a:defRPr>
                <a:solidFill>
                  <a:schemeClr val="lt1"/>
                </a:solidFill>
              </a:defRPr>
            </a:lvl3pPr>
            <a:lvl4pPr marL="1828800" lvl="3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-"/>
              <a:defRPr>
                <a:solidFill>
                  <a:schemeClr val="lt1"/>
                </a:solidFill>
              </a:defRPr>
            </a:lvl4pPr>
            <a:lvl5pPr marL="2286000" lvl="4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-"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3234467" y="4738972"/>
            <a:ext cx="914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217546" y="4738972"/>
            <a:ext cx="397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" name="Google Shape;29;p4" descr="UM40_RGB_B_diap.png"/>
          <p:cNvPicPr preferRelativeResize="0"/>
          <p:nvPr/>
        </p:nvPicPr>
        <p:blipFill rotWithShape="1">
          <a:blip r:embed="rId2">
            <a:alphaModFix/>
          </a:blip>
          <a:srcRect r="21297"/>
          <a:stretch/>
        </p:blipFill>
        <p:spPr>
          <a:xfrm>
            <a:off x="360001" y="4630499"/>
            <a:ext cx="1961073" cy="47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light blue">
  <p:cSld name="Text slide light blue">
    <p:bg>
      <p:bgPr>
        <a:solidFill>
          <a:schemeClr val="dk2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59999" y="310696"/>
            <a:ext cx="83268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59999" y="864704"/>
            <a:ext cx="8326800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1pPr>
            <a:lvl2pPr marL="914400" lvl="1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  <a:defRPr>
                <a:solidFill>
                  <a:schemeClr val="lt1"/>
                </a:solidFill>
              </a:defRPr>
            </a:lvl2pPr>
            <a:lvl3pPr marL="1371600" lvl="2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-"/>
              <a:defRPr>
                <a:solidFill>
                  <a:schemeClr val="lt1"/>
                </a:solidFill>
              </a:defRPr>
            </a:lvl3pPr>
            <a:lvl4pPr marL="1828800" lvl="3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-"/>
              <a:defRPr>
                <a:solidFill>
                  <a:schemeClr val="lt1"/>
                </a:solidFill>
              </a:defRPr>
            </a:lvl4pPr>
            <a:lvl5pPr marL="2286000" lvl="4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-"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3234467" y="4738972"/>
            <a:ext cx="914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217546" y="4738972"/>
            <a:ext cx="397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" name="Google Shape;36;p5" descr="UM40_RGB_B_blauw.png"/>
          <p:cNvPicPr preferRelativeResize="0"/>
          <p:nvPr/>
        </p:nvPicPr>
        <p:blipFill rotWithShape="1">
          <a:blip r:embed="rId2">
            <a:alphaModFix/>
          </a:blip>
          <a:srcRect r="22051"/>
          <a:stretch/>
        </p:blipFill>
        <p:spPr>
          <a:xfrm>
            <a:off x="360001" y="4630500"/>
            <a:ext cx="1942209" cy="47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/photo slide">
  <p:cSld name="Text/photo slid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60001" y="310696"/>
            <a:ext cx="39345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60002" y="911612"/>
            <a:ext cx="3934500" cy="3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marL="1828800" lvl="3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/>
            </a:lvl4pPr>
            <a:lvl5pPr marL="2286000" lvl="4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/>
            </a:lvl5pPr>
            <a:lvl6pPr marL="2743200" lvl="5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4595043" y="4738972"/>
            <a:ext cx="550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4745252" y="4738972"/>
            <a:ext cx="3450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195205" y="4738800"/>
            <a:ext cx="570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" name="Google Shape;43;p6"/>
          <p:cNvSpPr>
            <a:spLocks noGrp="1"/>
          </p:cNvSpPr>
          <p:nvPr>
            <p:ph type="pic" idx="2"/>
          </p:nvPr>
        </p:nvSpPr>
        <p:spPr>
          <a:xfrm>
            <a:off x="4595044" y="0"/>
            <a:ext cx="45489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erriweather Sans"/>
              <a:buChar char="-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Char char="-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Char char="-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4" name="Google Shape;44;p6" descr="UM40_RGB_B_blauw.png"/>
          <p:cNvPicPr preferRelativeResize="0"/>
          <p:nvPr/>
        </p:nvPicPr>
        <p:blipFill rotWithShape="1">
          <a:blip r:embed="rId2">
            <a:alphaModFix/>
          </a:blip>
          <a:srcRect r="20540"/>
          <a:stretch/>
        </p:blipFill>
        <p:spPr>
          <a:xfrm>
            <a:off x="360001" y="4630500"/>
            <a:ext cx="1979910" cy="47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81D51-6ACC-4337-B14A-78311B30B1C7}" type="datetime1">
              <a:rPr lang="nl-NL" smtClean="0"/>
              <a:t>8-5-2023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[footer Einstein Telescope]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BA9C-D7F8-4875-AF14-0F14BFB5D9B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4364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067" y="273845"/>
            <a:ext cx="8424333" cy="4966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066" y="922867"/>
            <a:ext cx="8424334" cy="37098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err="1"/>
              <a:t>L.Kranzhoff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ETpathfinder</a:t>
            </a:r>
            <a:r>
              <a:rPr lang="nl-NL" dirty="0"/>
              <a:t> team</a:t>
            </a:r>
          </a:p>
          <a:p>
            <a:r>
              <a:rPr lang="nl-NL" dirty="0"/>
              <a:t> ET symposium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BA9C-D7F8-4875-AF14-0F14BFB5D9BF}" type="slidenum">
              <a:rPr lang="nl-NL" smtClean="0"/>
              <a:t>‹#›</a:t>
            </a:fld>
            <a:endParaRPr lang="nl-NL"/>
          </a:p>
        </p:txBody>
      </p:sp>
      <p:pic>
        <p:nvPicPr>
          <p:cNvPr id="7" name="Picture 6" descr="https://interreg.eu/wp-content/uploads/2017/08/interreg_Vlaanderen-Nederland-300x129.png">
            <a:extLst>
              <a:ext uri="{FF2B5EF4-FFF2-40B4-BE49-F238E27FC236}">
                <a16:creationId xmlns:a16="http://schemas.microsoft.com/office/drawing/2014/main" id="{152A65ED-3287-B744-8499-AD71D99953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09" y="4753220"/>
            <a:ext cx="761417" cy="32740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26276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 donkerblauw">
    <p:bg>
      <p:bgPr>
        <a:solidFill>
          <a:srgbClr val="D9ED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369818" y="189853"/>
            <a:ext cx="6598342" cy="1653944"/>
          </a:xfrm>
        </p:spPr>
        <p:txBody>
          <a:bodyPr>
            <a:noAutofit/>
          </a:bodyPr>
          <a:lstStyle>
            <a:lvl1pPr>
              <a:defRPr sz="5400" baseline="0">
                <a:solidFill>
                  <a:srgbClr val="001C3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7" name="Subtitel 2"/>
          <p:cNvSpPr>
            <a:spLocks noGrp="1"/>
          </p:cNvSpPr>
          <p:nvPr>
            <p:ph type="subTitle" idx="1"/>
          </p:nvPr>
        </p:nvSpPr>
        <p:spPr>
          <a:xfrm>
            <a:off x="369817" y="1829639"/>
            <a:ext cx="4196618" cy="1314450"/>
          </a:xfrm>
        </p:spPr>
        <p:txBody>
          <a:bodyPr/>
          <a:lstStyle>
            <a:lvl1pPr marL="0" indent="0" algn="l">
              <a:buNone/>
              <a:defRPr sz="2000" baseline="0">
                <a:solidFill>
                  <a:srgbClr val="001C3D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pic>
        <p:nvPicPr>
          <p:cNvPr id="5" name="Afbeelding 4" descr="UM40_RGB_B_blauw.png">
            <a:extLst>
              <a:ext uri="{FF2B5EF4-FFF2-40B4-BE49-F238E27FC236}">
                <a16:creationId xmlns:a16="http://schemas.microsoft.com/office/drawing/2014/main" id="{AC25F19B-610C-9F43-A58E-D3E6731E2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1"/>
          <a:stretch/>
        </p:blipFill>
        <p:spPr>
          <a:xfrm>
            <a:off x="360001" y="4630502"/>
            <a:ext cx="1590638" cy="38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78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243225" y="205175"/>
            <a:ext cx="858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243225" y="777875"/>
            <a:ext cx="8589000" cy="39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180872" y="4735400"/>
            <a:ext cx="756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SzPts val="688"/>
              <a:buNone/>
              <a:defRPr sz="912"/>
            </a:lvl1pPr>
            <a:lvl2pPr lvl="1">
              <a:buSzPts val="688"/>
              <a:buNone/>
              <a:defRPr sz="912"/>
            </a:lvl2pPr>
            <a:lvl3pPr lvl="2">
              <a:buSzPts val="688"/>
              <a:buNone/>
              <a:defRPr sz="912"/>
            </a:lvl3pPr>
            <a:lvl4pPr lvl="3">
              <a:buSzPts val="688"/>
              <a:buNone/>
              <a:defRPr sz="912"/>
            </a:lvl4pPr>
            <a:lvl5pPr lvl="4">
              <a:buSzPts val="688"/>
              <a:buNone/>
              <a:defRPr sz="912"/>
            </a:lvl5pPr>
            <a:lvl6pPr lvl="5">
              <a:buSzPts val="688"/>
              <a:buNone/>
              <a:defRPr sz="912"/>
            </a:lvl6pPr>
            <a:lvl7pPr lvl="6">
              <a:buSzPts val="688"/>
              <a:buNone/>
              <a:defRPr sz="912"/>
            </a:lvl7pPr>
            <a:lvl8pPr lvl="7">
              <a:buSzPts val="688"/>
              <a:buNone/>
              <a:defRPr sz="912"/>
            </a:lvl8pPr>
            <a:lvl9pPr lvl="8">
              <a:buSzPts val="688"/>
              <a:buNone/>
              <a:defRPr sz="912"/>
            </a:lvl9pPr>
          </a:lstStyle>
          <a:p>
            <a:pPr algn="l"/>
            <a:r>
              <a:rPr lang="en-US"/>
              <a:t>Slide  </a:t>
            </a:r>
            <a:fld id="{00000000-1234-1234-1234-123412341234}" type="slidenum">
              <a:rPr lang="en"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2424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59999" y="310696"/>
            <a:ext cx="83268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sz="2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59999" y="864704"/>
            <a:ext cx="8326800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erriweather Sans"/>
              <a:buChar char="-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Char char="-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Char char="-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234467" y="4738972"/>
            <a:ext cx="914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217546" y="4738972"/>
            <a:ext cx="397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24F32-AD33-4057-A45E-9070007CA28B}" type="datetime1">
              <a:rPr lang="nl-NL" smtClean="0"/>
              <a:t>8-5-2023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[ET IAB, 29.4.2022, Maastricht]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9BA9C-D7F8-4875-AF14-0F14BFB5D9B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713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2.png"/><Relationship Id="rId5" Type="http://schemas.openxmlformats.org/officeDocument/2006/relationships/image" Target="../media/image24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.tiff"/><Relationship Id="rId18" Type="http://schemas.openxmlformats.org/officeDocument/2006/relationships/image" Target="../media/image62.tiff"/><Relationship Id="rId26" Type="http://schemas.openxmlformats.org/officeDocument/2006/relationships/image" Target="../media/image70.tiff"/><Relationship Id="rId3" Type="http://schemas.openxmlformats.org/officeDocument/2006/relationships/image" Target="../media/image47.jpg"/><Relationship Id="rId21" Type="http://schemas.openxmlformats.org/officeDocument/2006/relationships/image" Target="../media/image65.tiff"/><Relationship Id="rId7" Type="http://schemas.openxmlformats.org/officeDocument/2006/relationships/image" Target="../media/image51.tiff"/><Relationship Id="rId12" Type="http://schemas.openxmlformats.org/officeDocument/2006/relationships/image" Target="../media/image56.tiff"/><Relationship Id="rId17" Type="http://schemas.openxmlformats.org/officeDocument/2006/relationships/image" Target="../media/image61.tiff"/><Relationship Id="rId25" Type="http://schemas.openxmlformats.org/officeDocument/2006/relationships/image" Target="../media/image69.tiff"/><Relationship Id="rId33" Type="http://schemas.openxmlformats.org/officeDocument/2006/relationships/image" Target="../media/image77.tiff"/><Relationship Id="rId2" Type="http://schemas.openxmlformats.org/officeDocument/2006/relationships/image" Target="../media/image46.png"/><Relationship Id="rId16" Type="http://schemas.openxmlformats.org/officeDocument/2006/relationships/image" Target="../media/image60.tiff"/><Relationship Id="rId20" Type="http://schemas.openxmlformats.org/officeDocument/2006/relationships/image" Target="../media/image64.tiff"/><Relationship Id="rId29" Type="http://schemas.openxmlformats.org/officeDocument/2006/relationships/image" Target="../media/image7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tiff"/><Relationship Id="rId11" Type="http://schemas.openxmlformats.org/officeDocument/2006/relationships/image" Target="../media/image55.tiff"/><Relationship Id="rId24" Type="http://schemas.openxmlformats.org/officeDocument/2006/relationships/image" Target="../media/image68.tiff"/><Relationship Id="rId32" Type="http://schemas.openxmlformats.org/officeDocument/2006/relationships/image" Target="../media/image76.tiff"/><Relationship Id="rId5" Type="http://schemas.openxmlformats.org/officeDocument/2006/relationships/image" Target="../media/image49.jpg"/><Relationship Id="rId15" Type="http://schemas.openxmlformats.org/officeDocument/2006/relationships/image" Target="../media/image59.tiff"/><Relationship Id="rId23" Type="http://schemas.openxmlformats.org/officeDocument/2006/relationships/image" Target="../media/image67.tiff"/><Relationship Id="rId28" Type="http://schemas.openxmlformats.org/officeDocument/2006/relationships/image" Target="../media/image72.tiff"/><Relationship Id="rId10" Type="http://schemas.openxmlformats.org/officeDocument/2006/relationships/image" Target="../media/image54.tiff"/><Relationship Id="rId19" Type="http://schemas.openxmlformats.org/officeDocument/2006/relationships/image" Target="../media/image63.tiff"/><Relationship Id="rId31" Type="http://schemas.openxmlformats.org/officeDocument/2006/relationships/image" Target="../media/image75.tiff"/><Relationship Id="rId4" Type="http://schemas.openxmlformats.org/officeDocument/2006/relationships/image" Target="../media/image48.jpg"/><Relationship Id="rId9" Type="http://schemas.openxmlformats.org/officeDocument/2006/relationships/image" Target="../media/image53.tiff"/><Relationship Id="rId14" Type="http://schemas.openxmlformats.org/officeDocument/2006/relationships/image" Target="../media/image58.tiff"/><Relationship Id="rId22" Type="http://schemas.openxmlformats.org/officeDocument/2006/relationships/image" Target="../media/image66.tiff"/><Relationship Id="rId27" Type="http://schemas.openxmlformats.org/officeDocument/2006/relationships/image" Target="../media/image71.tiff"/><Relationship Id="rId30" Type="http://schemas.openxmlformats.org/officeDocument/2006/relationships/image" Target="../media/image74.tiff"/><Relationship Id="rId8" Type="http://schemas.openxmlformats.org/officeDocument/2006/relationships/image" Target="../media/image52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hyperlink" Target="https://iopscience.iop.org/article/10.1088/1361-6382/ac8fdb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hyperlink" Target="https://www.etpathfinder.eu/research/" TargetMode="Externa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y4FQfJafx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https://etpathfinder.maastrichtuniversity.nl/wp-content/uploads/2022/11/X-arm_vs_BSINJ-1-1024x376.png" TargetMode="External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ctrTitle"/>
          </p:nvPr>
        </p:nvSpPr>
        <p:spPr>
          <a:xfrm>
            <a:off x="3997325" y="189650"/>
            <a:ext cx="5083800" cy="16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Calibri"/>
              <a:buNone/>
            </a:pPr>
            <a:r>
              <a:rPr lang="en" sz="3200"/>
              <a:t>ETpathfinder status update</a:t>
            </a:r>
            <a:endParaRPr sz="3200"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ubTitle" idx="1"/>
          </p:nvPr>
        </p:nvSpPr>
        <p:spPr>
          <a:xfrm>
            <a:off x="4466101" y="3158150"/>
            <a:ext cx="46779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</a:pPr>
            <a:r>
              <a:rPr lang="en" sz="2400" b="1">
                <a:solidFill>
                  <a:srgbClr val="FF9900"/>
                </a:solidFill>
              </a:rPr>
              <a:t>ET Symposium, May 2023</a:t>
            </a:r>
            <a:endParaRPr sz="2400" b="1">
              <a:solidFill>
                <a:srgbClr val="FF99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</a:pPr>
            <a:r>
              <a:rPr lang="en" sz="2400">
                <a:solidFill>
                  <a:srgbClr val="FF9900"/>
                </a:solidFill>
              </a:rPr>
              <a:t>L. Kranzhoff for ETpathfinder team</a:t>
            </a:r>
            <a:endParaRPr sz="2400">
              <a:solidFill>
                <a:srgbClr val="FF9900"/>
              </a:solidFill>
            </a:endParaRPr>
          </a:p>
        </p:txBody>
      </p:sp>
      <p:sp>
        <p:nvSpPr>
          <p:cNvPr id="52" name="Google Shape;52;p7"/>
          <p:cNvSpPr txBox="1"/>
          <p:nvPr/>
        </p:nvSpPr>
        <p:spPr>
          <a:xfrm>
            <a:off x="7707334" y="112810"/>
            <a:ext cx="16989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GB" dirty="0">
                <a:solidFill>
                  <a:schemeClr val="bg1"/>
                </a:solidFill>
              </a:rPr>
              <a:t>ET-0166A-23</a:t>
            </a:r>
            <a:endParaRPr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32F9C-071E-3A40-B1E1-CFA2308D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919BA9C-D7F8-4875-AF14-0F14BFB5D9BF}" type="slidenum">
              <a:rPr lang="nl-NL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</a:t>
            </a:fld>
            <a:endParaRPr lang="nl-NL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EB03C32-37FD-A04C-B79A-F520E391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8108" y="4779069"/>
            <a:ext cx="3086100" cy="273844"/>
          </a:xfrm>
        </p:spPr>
        <p:txBody>
          <a:bodyPr/>
          <a:lstStyle/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L. Kranzhoff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the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ETpathfinder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team</a:t>
            </a:r>
          </a:p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 Symposium 2023, Cagliari (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Sardinia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8" name="Google Shape;22;p3">
            <a:extLst>
              <a:ext uri="{FF2B5EF4-FFF2-40B4-BE49-F238E27FC236}">
                <a16:creationId xmlns:a16="http://schemas.microsoft.com/office/drawing/2014/main" id="{15E6F84E-11C0-48FB-A59B-71338619205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64472"/>
            <a:ext cx="690372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0;p19">
            <a:extLst>
              <a:ext uri="{FF2B5EF4-FFF2-40B4-BE49-F238E27FC236}">
                <a16:creationId xmlns:a16="http://schemas.microsoft.com/office/drawing/2014/main" id="{069E38FA-DC30-4053-A57D-021AC231F5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n-lt"/>
              </a:rPr>
              <a:t>WP5: Seismic isolation</a:t>
            </a:r>
            <a:endParaRPr sz="2400" b="1" dirty="0">
              <a:latin typeface="+mn-lt"/>
            </a:endParaRPr>
          </a:p>
        </p:txBody>
      </p:sp>
      <p:sp>
        <p:nvSpPr>
          <p:cNvPr id="11" name="Google Shape;151;p19">
            <a:extLst>
              <a:ext uri="{FF2B5EF4-FFF2-40B4-BE49-F238E27FC236}">
                <a16:creationId xmlns:a16="http://schemas.microsoft.com/office/drawing/2014/main" id="{05BA4ADD-AF12-4DBD-978D-962C75EA937B}"/>
              </a:ext>
            </a:extLst>
          </p:cNvPr>
          <p:cNvSpPr txBox="1">
            <a:spLocks/>
          </p:cNvSpPr>
          <p:nvPr/>
        </p:nvSpPr>
        <p:spPr>
          <a:xfrm>
            <a:off x="349783" y="930143"/>
            <a:ext cx="3205800" cy="40317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</a:pPr>
            <a:r>
              <a:rPr lang="en-GB" sz="1800" dirty="0">
                <a:solidFill>
                  <a:srgbClr val="9900FF"/>
                </a:solidFill>
              </a:rPr>
              <a:t>Internal mechanics production</a:t>
            </a:r>
            <a:endParaRPr lang="en-GB" sz="1800" dirty="0">
              <a:solidFill>
                <a:srgbClr val="000000"/>
              </a:solidFill>
            </a:endParaRPr>
          </a:p>
          <a:p>
            <a:pPr marL="457200" indent="-3238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500"/>
              <a:buFont typeface="Arial" panose="020B0604020202020204" pitchFamily="34" charset="0"/>
              <a:buChar char="●"/>
            </a:pPr>
            <a:r>
              <a:rPr lang="en-GB" sz="1500" dirty="0">
                <a:solidFill>
                  <a:srgbClr val="000000"/>
                </a:solidFill>
              </a:rPr>
              <a:t>mirror suspension chains, payloads, optical benches, etc. already in the hands of the companies for precision cleaning;</a:t>
            </a:r>
          </a:p>
          <a:p>
            <a:pPr marL="457200" indent="-3238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500"/>
              <a:buFont typeface="Arial" panose="020B0604020202020204" pitchFamily="34" charset="0"/>
              <a:buChar char="●"/>
            </a:pPr>
            <a:r>
              <a:rPr lang="en-GB" sz="1500" dirty="0">
                <a:solidFill>
                  <a:srgbClr val="000000"/>
                </a:solidFill>
              </a:rPr>
              <a:t>some accessory parts for the in-vacuum benches still being made;</a:t>
            </a:r>
          </a:p>
          <a:p>
            <a:pPr marL="457200" indent="-3238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500"/>
              <a:buFont typeface="Arial" panose="020B0604020202020204" pitchFamily="34" charset="0"/>
              <a:buChar char="●"/>
            </a:pPr>
            <a:r>
              <a:rPr lang="en-GB" sz="1500" dirty="0">
                <a:solidFill>
                  <a:srgbClr val="000000"/>
                </a:solidFill>
              </a:rPr>
              <a:t>design of blade springs for GAS filters finalized after prototype testing; production is in progress;</a:t>
            </a:r>
          </a:p>
          <a:p>
            <a:pPr marL="457200" indent="-3238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500"/>
              <a:buFont typeface="Arial" panose="020B0604020202020204" pitchFamily="34" charset="0"/>
              <a:buChar char="●"/>
            </a:pPr>
            <a:r>
              <a:rPr lang="en-GB" sz="1500" dirty="0">
                <a:solidFill>
                  <a:srgbClr val="000000"/>
                </a:solidFill>
              </a:rPr>
              <a:t>detailed workflow/plan for logistics, assembly and storage has been devised.</a:t>
            </a:r>
            <a:endParaRPr lang="en-GB" sz="1500" b="1" dirty="0"/>
          </a:p>
        </p:txBody>
      </p:sp>
      <p:pic>
        <p:nvPicPr>
          <p:cNvPr id="12" name="Google Shape;153;p19">
            <a:extLst>
              <a:ext uri="{FF2B5EF4-FFF2-40B4-BE49-F238E27FC236}">
                <a16:creationId xmlns:a16="http://schemas.microsoft.com/office/drawing/2014/main" id="{CD02EBC1-AED3-42C0-B62C-786B921CD11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6998" y="838275"/>
            <a:ext cx="5397002" cy="3511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4;p19">
            <a:extLst>
              <a:ext uri="{FF2B5EF4-FFF2-40B4-BE49-F238E27FC236}">
                <a16:creationId xmlns:a16="http://schemas.microsoft.com/office/drawing/2014/main" id="{016424AD-2BB3-4CC9-8A23-9AB57A10CE4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69968" y="921744"/>
            <a:ext cx="2485675" cy="801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4284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WP5: Seismic isolation</a:t>
            </a:r>
            <a:endParaRPr/>
          </a:p>
        </p:txBody>
      </p:sp>
      <p:sp>
        <p:nvSpPr>
          <p:cNvPr id="160" name="Google Shape;160;p20"/>
          <p:cNvSpPr txBox="1">
            <a:spLocks noGrp="1"/>
          </p:cNvSpPr>
          <p:nvPr>
            <p:ph type="body" idx="1"/>
          </p:nvPr>
        </p:nvSpPr>
        <p:spPr>
          <a:xfrm>
            <a:off x="1213950" y="679850"/>
            <a:ext cx="6382500" cy="36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</a:rPr>
              <a:t>Installation will begin after summer: the Beam Splitter Tower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61" name="Google Shape;161;p20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62" name="Google Shape;16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1" y="1577900"/>
            <a:ext cx="2368125" cy="336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7275" y="3430125"/>
            <a:ext cx="1835475" cy="166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0"/>
          <p:cNvSpPr txBox="1"/>
          <p:nvPr/>
        </p:nvSpPr>
        <p:spPr>
          <a:xfrm>
            <a:off x="2976700" y="2918125"/>
            <a:ext cx="1835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Dummy IP feet and baseplate for installation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5" name="Google Shape;165;p20"/>
          <p:cNvCxnSpPr/>
          <p:nvPr/>
        </p:nvCxnSpPr>
        <p:spPr>
          <a:xfrm>
            <a:off x="4975200" y="1241175"/>
            <a:ext cx="0" cy="35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WP5: Seismic isolation</a:t>
            </a:r>
            <a:endParaRPr/>
          </a:p>
        </p:txBody>
      </p:sp>
      <p:sp>
        <p:nvSpPr>
          <p:cNvPr id="171" name="Google Shape;171;p21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172" name="Google Shape;17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538" y="1496700"/>
            <a:ext cx="2444075" cy="3516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3" name="Google Shape;173;p21"/>
          <p:cNvCxnSpPr/>
          <p:nvPr/>
        </p:nvCxnSpPr>
        <p:spPr>
          <a:xfrm>
            <a:off x="4975200" y="1241175"/>
            <a:ext cx="0" cy="35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4" name="Google Shape;174;p21"/>
          <p:cNvSpPr txBox="1"/>
          <p:nvPr/>
        </p:nvSpPr>
        <p:spPr>
          <a:xfrm>
            <a:off x="532216" y="1145675"/>
            <a:ext cx="22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Dismantle the vacuum tower up to the bottom vessel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7275" y="3430125"/>
            <a:ext cx="1835475" cy="166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1"/>
          <p:cNvSpPr txBox="1"/>
          <p:nvPr/>
        </p:nvSpPr>
        <p:spPr>
          <a:xfrm>
            <a:off x="2976700" y="2918125"/>
            <a:ext cx="1835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Dummy IP feet and baseplate for installation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1"/>
          <p:cNvSpPr txBox="1">
            <a:spLocks noGrp="1"/>
          </p:cNvSpPr>
          <p:nvPr>
            <p:ph type="body" idx="1"/>
          </p:nvPr>
        </p:nvSpPr>
        <p:spPr>
          <a:xfrm>
            <a:off x="1213950" y="679850"/>
            <a:ext cx="6382500" cy="36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</a:rPr>
              <a:t>Installation will begin after summer: the Beam Splitter Tower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WP5: Seismic isolation</a:t>
            </a:r>
            <a:endParaRPr/>
          </a:p>
        </p:txBody>
      </p:sp>
      <p:sp>
        <p:nvSpPr>
          <p:cNvPr id="183" name="Google Shape;183;p22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184" name="Google Shape;18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538" y="1496700"/>
            <a:ext cx="2444075" cy="3516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5" name="Google Shape;185;p22"/>
          <p:cNvCxnSpPr/>
          <p:nvPr/>
        </p:nvCxnSpPr>
        <p:spPr>
          <a:xfrm>
            <a:off x="4975200" y="1241175"/>
            <a:ext cx="0" cy="35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6" name="Google Shape;186;p22"/>
          <p:cNvSpPr txBox="1"/>
          <p:nvPr/>
        </p:nvSpPr>
        <p:spPr>
          <a:xfrm>
            <a:off x="1019174" y="1427050"/>
            <a:ext cx="206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Build the internal mechanics on dummy IP feet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7275" y="3430125"/>
            <a:ext cx="1835475" cy="166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2"/>
          <p:cNvSpPr txBox="1"/>
          <p:nvPr/>
        </p:nvSpPr>
        <p:spPr>
          <a:xfrm>
            <a:off x="2976700" y="2918125"/>
            <a:ext cx="1835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Dummy IP feet and baseplate for installation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76700" y="898864"/>
            <a:ext cx="1835400" cy="411382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2"/>
          <p:cNvSpPr txBox="1">
            <a:spLocks noGrp="1"/>
          </p:cNvSpPr>
          <p:nvPr>
            <p:ph type="body" idx="1"/>
          </p:nvPr>
        </p:nvSpPr>
        <p:spPr>
          <a:xfrm>
            <a:off x="1213950" y="679850"/>
            <a:ext cx="6382500" cy="36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</a:rPr>
              <a:t>Installation will begin after summer: the Beam Splitter Tower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3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WP5: Seismic isolation</a:t>
            </a:r>
            <a:endParaRPr/>
          </a:p>
        </p:txBody>
      </p:sp>
      <p:sp>
        <p:nvSpPr>
          <p:cNvPr id="196" name="Google Shape;196;p23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197" name="Google Shape;19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538" y="1496700"/>
            <a:ext cx="2444075" cy="3516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Google Shape;198;p23"/>
          <p:cNvCxnSpPr/>
          <p:nvPr/>
        </p:nvCxnSpPr>
        <p:spPr>
          <a:xfrm>
            <a:off x="4975200" y="1241175"/>
            <a:ext cx="0" cy="35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Google Shape;199;p23"/>
          <p:cNvSpPr txBox="1"/>
          <p:nvPr/>
        </p:nvSpPr>
        <p:spPr>
          <a:xfrm>
            <a:off x="369550" y="1306100"/>
            <a:ext cx="1588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Hoist the whole assembly into the open vessel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7275" y="3430125"/>
            <a:ext cx="1835475" cy="166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3"/>
          <p:cNvSpPr txBox="1"/>
          <p:nvPr/>
        </p:nvSpPr>
        <p:spPr>
          <a:xfrm>
            <a:off x="2976700" y="2918125"/>
            <a:ext cx="1835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Dummy IP feet and baseplate for installation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76700" y="898864"/>
            <a:ext cx="1835400" cy="411382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3"/>
          <p:cNvSpPr txBox="1">
            <a:spLocks noGrp="1"/>
          </p:cNvSpPr>
          <p:nvPr>
            <p:ph type="body" idx="1"/>
          </p:nvPr>
        </p:nvSpPr>
        <p:spPr>
          <a:xfrm>
            <a:off x="1213950" y="679850"/>
            <a:ext cx="6382500" cy="36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</a:rPr>
              <a:t>Installation will begin after summer: the Beam Splitter Tower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04" name="Google Shape;204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43475" y="1040752"/>
            <a:ext cx="740600" cy="771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64000" y="1907350"/>
            <a:ext cx="10287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3500" y="3334225"/>
            <a:ext cx="1692975" cy="15351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4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WP5: Seismic isolation</a:t>
            </a:r>
            <a:endParaRPr/>
          </a:p>
        </p:txBody>
      </p:sp>
      <p:sp>
        <p:nvSpPr>
          <p:cNvPr id="212" name="Google Shape;212;p24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213" name="Google Shape;21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538" y="1496700"/>
            <a:ext cx="2444075" cy="3516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4" name="Google Shape;214;p24"/>
          <p:cNvCxnSpPr/>
          <p:nvPr/>
        </p:nvCxnSpPr>
        <p:spPr>
          <a:xfrm>
            <a:off x="4975200" y="1241175"/>
            <a:ext cx="0" cy="35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5" name="Google Shape;215;p24"/>
          <p:cNvSpPr txBox="1"/>
          <p:nvPr/>
        </p:nvSpPr>
        <p:spPr>
          <a:xfrm>
            <a:off x="369550" y="1306100"/>
            <a:ext cx="1588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Hoist the whole assembly into the open vessel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87275" y="3430125"/>
            <a:ext cx="1835475" cy="166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4"/>
          <p:cNvSpPr txBox="1"/>
          <p:nvPr/>
        </p:nvSpPr>
        <p:spPr>
          <a:xfrm>
            <a:off x="2976700" y="2918125"/>
            <a:ext cx="1835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Dummy IP feet and baseplate for installation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6700" y="898864"/>
            <a:ext cx="1835400" cy="4113824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4"/>
          <p:cNvSpPr txBox="1">
            <a:spLocks noGrp="1"/>
          </p:cNvSpPr>
          <p:nvPr>
            <p:ph type="body" idx="1"/>
          </p:nvPr>
        </p:nvSpPr>
        <p:spPr>
          <a:xfrm>
            <a:off x="1213950" y="679850"/>
            <a:ext cx="6382500" cy="36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</a:rPr>
              <a:t>Installation will begin after summer: the Beam Splitter Tower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20" name="Google Shape;220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43475" y="1040752"/>
            <a:ext cx="740600" cy="771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64000" y="1907350"/>
            <a:ext cx="102870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55813" y="1520963"/>
            <a:ext cx="2307692" cy="334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3500" y="3334225"/>
            <a:ext cx="1692975" cy="15351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WP5: Seismic isolation</a:t>
            </a:r>
            <a:endParaRPr/>
          </a:p>
        </p:txBody>
      </p:sp>
      <p:sp>
        <p:nvSpPr>
          <p:cNvPr id="229" name="Google Shape;229;p25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230" name="Google Shape;23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538" y="1496700"/>
            <a:ext cx="2444075" cy="3516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1" name="Google Shape;231;p25"/>
          <p:cNvCxnSpPr/>
          <p:nvPr/>
        </p:nvCxnSpPr>
        <p:spPr>
          <a:xfrm>
            <a:off x="4975200" y="1241175"/>
            <a:ext cx="0" cy="35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2" name="Google Shape;232;p25"/>
          <p:cNvSpPr txBox="1"/>
          <p:nvPr/>
        </p:nvSpPr>
        <p:spPr>
          <a:xfrm>
            <a:off x="7363500" y="1538050"/>
            <a:ext cx="158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Close the tower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87275" y="3430125"/>
            <a:ext cx="1835475" cy="166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5"/>
          <p:cNvSpPr txBox="1"/>
          <p:nvPr/>
        </p:nvSpPr>
        <p:spPr>
          <a:xfrm>
            <a:off x="2976700" y="2918125"/>
            <a:ext cx="1835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Dummy IP feet and baseplate for installation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6700" y="898864"/>
            <a:ext cx="1835400" cy="4113824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5"/>
          <p:cNvSpPr txBox="1">
            <a:spLocks noGrp="1"/>
          </p:cNvSpPr>
          <p:nvPr>
            <p:ph type="body" idx="1"/>
          </p:nvPr>
        </p:nvSpPr>
        <p:spPr>
          <a:xfrm>
            <a:off x="1213950" y="679850"/>
            <a:ext cx="6382500" cy="36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</a:rPr>
              <a:t>Installation will begin after summer: the Beam Splitter Tower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37" name="Google Shape;237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43475" y="1040752"/>
            <a:ext cx="740600" cy="771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64000" y="1907350"/>
            <a:ext cx="102870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55813" y="1520963"/>
            <a:ext cx="2307692" cy="3348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16450" y="1432313"/>
            <a:ext cx="2305812" cy="3395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3500" y="3334225"/>
            <a:ext cx="1692975" cy="1535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6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WP5: Seismic isolation</a:t>
            </a:r>
            <a:endParaRPr/>
          </a:p>
        </p:txBody>
      </p:sp>
      <p:sp>
        <p:nvSpPr>
          <p:cNvPr id="247" name="Google Shape;247;p26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248" name="Google Shape;24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538" y="1496700"/>
            <a:ext cx="2444075" cy="3516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p26"/>
          <p:cNvCxnSpPr/>
          <p:nvPr/>
        </p:nvCxnSpPr>
        <p:spPr>
          <a:xfrm>
            <a:off x="4975200" y="1241175"/>
            <a:ext cx="0" cy="35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0" name="Google Shape;250;p26"/>
          <p:cNvSpPr txBox="1"/>
          <p:nvPr/>
        </p:nvSpPr>
        <p:spPr>
          <a:xfrm>
            <a:off x="369550" y="1306100"/>
            <a:ext cx="1588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Hoist the whole assembly into the open vessel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87275" y="3430125"/>
            <a:ext cx="1835475" cy="166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6"/>
          <p:cNvSpPr txBox="1"/>
          <p:nvPr/>
        </p:nvSpPr>
        <p:spPr>
          <a:xfrm>
            <a:off x="2976700" y="2918125"/>
            <a:ext cx="1835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Dummy IP feet and baseplate for installation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6700" y="898864"/>
            <a:ext cx="1835400" cy="4113824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6"/>
          <p:cNvSpPr txBox="1">
            <a:spLocks noGrp="1"/>
          </p:cNvSpPr>
          <p:nvPr>
            <p:ph type="body" idx="1"/>
          </p:nvPr>
        </p:nvSpPr>
        <p:spPr>
          <a:xfrm>
            <a:off x="1213950" y="679850"/>
            <a:ext cx="6382500" cy="36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</a:rPr>
              <a:t>Installation will begin after summer: the Beam Splitter Tower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55" name="Google Shape;255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43475" y="1040752"/>
            <a:ext cx="740600" cy="771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64000" y="1907350"/>
            <a:ext cx="102870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55813" y="1520963"/>
            <a:ext cx="2307692" cy="3348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16450" y="1432313"/>
            <a:ext cx="2305812" cy="3395668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6"/>
          <p:cNvSpPr txBox="1"/>
          <p:nvPr/>
        </p:nvSpPr>
        <p:spPr>
          <a:xfrm>
            <a:off x="7363500" y="1538050"/>
            <a:ext cx="158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Close the tower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15875" y="1386413"/>
            <a:ext cx="2306955" cy="3487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32F9C-071E-3A40-B1E1-CFA2308D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919BA9C-D7F8-4875-AF14-0F14BFB5D9BF}" type="slidenum">
              <a:rPr lang="nl-NL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18</a:t>
            </a:fld>
            <a:endParaRPr lang="nl-NL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EB03C32-37FD-A04C-B79A-F520E391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8108" y="4779069"/>
            <a:ext cx="3086100" cy="273844"/>
          </a:xfrm>
        </p:spPr>
        <p:txBody>
          <a:bodyPr/>
          <a:lstStyle/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L. Kranzhoff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the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ETpathfinder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team</a:t>
            </a:r>
          </a:p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 Symposium 2023, Cagliari (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Sardinia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8" name="Google Shape;22;p3">
            <a:extLst>
              <a:ext uri="{FF2B5EF4-FFF2-40B4-BE49-F238E27FC236}">
                <a16:creationId xmlns:a16="http://schemas.microsoft.com/office/drawing/2014/main" id="{15E6F84E-11C0-48FB-A59B-71338619205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64472"/>
            <a:ext cx="690372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0;p19">
            <a:extLst>
              <a:ext uri="{FF2B5EF4-FFF2-40B4-BE49-F238E27FC236}">
                <a16:creationId xmlns:a16="http://schemas.microsoft.com/office/drawing/2014/main" id="{069E38FA-DC30-4053-A57D-021AC231F5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n-lt"/>
              </a:rPr>
              <a:t>WP5: Seismic isolation</a:t>
            </a:r>
            <a:endParaRPr sz="2400" b="1" dirty="0">
              <a:latin typeface="+mn-lt"/>
            </a:endParaRPr>
          </a:p>
        </p:txBody>
      </p:sp>
      <p:sp>
        <p:nvSpPr>
          <p:cNvPr id="9" name="Google Shape;265;p27">
            <a:extLst>
              <a:ext uri="{FF2B5EF4-FFF2-40B4-BE49-F238E27FC236}">
                <a16:creationId xmlns:a16="http://schemas.microsoft.com/office/drawing/2014/main" id="{677969E2-FD5C-4309-89E0-7F8BA6DA173E}"/>
              </a:ext>
            </a:extLst>
          </p:cNvPr>
          <p:cNvSpPr txBox="1">
            <a:spLocks/>
          </p:cNvSpPr>
          <p:nvPr/>
        </p:nvSpPr>
        <p:spPr>
          <a:xfrm>
            <a:off x="349327" y="801100"/>
            <a:ext cx="3951600" cy="40317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</a:pPr>
            <a:r>
              <a:rPr lang="en-GB" sz="1800" dirty="0">
                <a:solidFill>
                  <a:srgbClr val="9900FF"/>
                </a:solidFill>
              </a:rPr>
              <a:t>HRTS table-top (triple) suspensions</a:t>
            </a:r>
            <a:endParaRPr lang="en-GB" sz="1800" dirty="0">
              <a:solidFill>
                <a:srgbClr val="000000"/>
              </a:solidFill>
            </a:endParaRPr>
          </a:p>
          <a:p>
            <a:pPr marL="457200" indent="-3238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500"/>
              <a:buFont typeface="Arial" panose="020B0604020202020204" pitchFamily="34" charset="0"/>
              <a:buChar char="●"/>
            </a:pPr>
            <a:r>
              <a:rPr lang="en-GB" sz="1500" dirty="0">
                <a:solidFill>
                  <a:srgbClr val="000000"/>
                </a:solidFill>
              </a:rPr>
              <a:t>for the six 3” folding mirrors and the two 5”beam splitters in the Central Tower, HRTSs (LIGO A+ design) and an adapted version</a:t>
            </a:r>
          </a:p>
          <a:p>
            <a:pPr marL="457200" indent="-3238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500"/>
              <a:buFont typeface="Arial" panose="020B0604020202020204" pitchFamily="34" charset="0"/>
              <a:buChar char="●"/>
            </a:pPr>
            <a:r>
              <a:rPr lang="en-GB" sz="1500" dirty="0">
                <a:solidFill>
                  <a:srgbClr val="000000"/>
                </a:solidFill>
              </a:rPr>
              <a:t>all parts produced, cleaned for UHV and ready for assembly.</a:t>
            </a:r>
            <a:endParaRPr lang="en-GB" sz="1500" b="1" dirty="0"/>
          </a:p>
        </p:txBody>
      </p:sp>
      <p:sp>
        <p:nvSpPr>
          <p:cNvPr id="15" name="Google Shape;267;p27">
            <a:extLst>
              <a:ext uri="{FF2B5EF4-FFF2-40B4-BE49-F238E27FC236}">
                <a16:creationId xmlns:a16="http://schemas.microsoft.com/office/drawing/2014/main" id="{3390B517-AFB8-4B75-8377-13A5F9C28D9E}"/>
              </a:ext>
            </a:extLst>
          </p:cNvPr>
          <p:cNvSpPr txBox="1">
            <a:spLocks/>
          </p:cNvSpPr>
          <p:nvPr/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dirty="0"/>
          </a:p>
        </p:txBody>
      </p:sp>
      <p:pic>
        <p:nvPicPr>
          <p:cNvPr id="17" name="Google Shape;268;p27">
            <a:extLst>
              <a:ext uri="{FF2B5EF4-FFF2-40B4-BE49-F238E27FC236}">
                <a16:creationId xmlns:a16="http://schemas.microsoft.com/office/drawing/2014/main" id="{F3456A08-98FB-41F4-BC7A-4ECF6A596C6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0927" y="1757082"/>
            <a:ext cx="4754126" cy="290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270;p27">
            <a:extLst>
              <a:ext uri="{FF2B5EF4-FFF2-40B4-BE49-F238E27FC236}">
                <a16:creationId xmlns:a16="http://schemas.microsoft.com/office/drawing/2014/main" id="{C5175134-EA2E-41F3-BACE-60A0725397E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844" y="2736358"/>
            <a:ext cx="3908998" cy="192217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71;p27">
            <a:extLst>
              <a:ext uri="{FF2B5EF4-FFF2-40B4-BE49-F238E27FC236}">
                <a16:creationId xmlns:a16="http://schemas.microsoft.com/office/drawing/2014/main" id="{52611E57-987D-4F87-A38B-374150E0DF68}"/>
              </a:ext>
            </a:extLst>
          </p:cNvPr>
          <p:cNvSpPr txBox="1"/>
          <p:nvPr/>
        </p:nvSpPr>
        <p:spPr>
          <a:xfrm>
            <a:off x="362085" y="2911839"/>
            <a:ext cx="3766512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First 4 HRTS to be assembled </a:t>
            </a:r>
            <a:r>
              <a:rPr lang="en-GB" b="1" dirty="0" err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n summer/fall</a:t>
            </a:r>
            <a:endParaRPr b="1" dirty="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Google Shape;269;p27">
            <a:extLst>
              <a:ext uri="{FF2B5EF4-FFF2-40B4-BE49-F238E27FC236}">
                <a16:creationId xmlns:a16="http://schemas.microsoft.com/office/drawing/2014/main" id="{22BB208A-8185-4AC3-BA6E-9ABFCC60A54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5568" y="-57350"/>
            <a:ext cx="3584844" cy="206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5544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32F9C-071E-3A40-B1E1-CFA2308D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919BA9C-D7F8-4875-AF14-0F14BFB5D9BF}" type="slidenum">
              <a:rPr lang="nl-NL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19</a:t>
            </a:fld>
            <a:endParaRPr lang="nl-NL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EB03C32-37FD-A04C-B79A-F520E391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8108" y="4779069"/>
            <a:ext cx="3086100" cy="273844"/>
          </a:xfrm>
        </p:spPr>
        <p:txBody>
          <a:bodyPr/>
          <a:lstStyle/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L. Kranzhoff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the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ETpathfinder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team</a:t>
            </a:r>
          </a:p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 Symposium 2023, Cagliari (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Sardinia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8" name="Google Shape;22;p3">
            <a:extLst>
              <a:ext uri="{FF2B5EF4-FFF2-40B4-BE49-F238E27FC236}">
                <a16:creationId xmlns:a16="http://schemas.microsoft.com/office/drawing/2014/main" id="{15E6F84E-11C0-48FB-A59B-71338619205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64472"/>
            <a:ext cx="690372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0;p19">
            <a:extLst>
              <a:ext uri="{FF2B5EF4-FFF2-40B4-BE49-F238E27FC236}">
                <a16:creationId xmlns:a16="http://schemas.microsoft.com/office/drawing/2014/main" id="{069E38FA-DC30-4053-A57D-021AC231F5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n-lt"/>
              </a:rPr>
              <a:t>WP6: </a:t>
            </a:r>
            <a:r>
              <a:rPr lang="en-GB" sz="2400" b="1" dirty="0">
                <a:latin typeface="+mn-lt"/>
              </a:rPr>
              <a:t>Optics</a:t>
            </a:r>
            <a:endParaRPr sz="2400" b="1" dirty="0">
              <a:latin typeface="+mn-lt"/>
            </a:endParaRPr>
          </a:p>
        </p:txBody>
      </p:sp>
      <p:sp>
        <p:nvSpPr>
          <p:cNvPr id="15" name="Google Shape;267;p27">
            <a:extLst>
              <a:ext uri="{FF2B5EF4-FFF2-40B4-BE49-F238E27FC236}">
                <a16:creationId xmlns:a16="http://schemas.microsoft.com/office/drawing/2014/main" id="{3390B517-AFB8-4B75-8377-13A5F9C28D9E}"/>
              </a:ext>
            </a:extLst>
          </p:cNvPr>
          <p:cNvSpPr txBox="1">
            <a:spLocks/>
          </p:cNvSpPr>
          <p:nvPr/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dirty="0"/>
          </a:p>
        </p:txBody>
      </p:sp>
      <p:sp>
        <p:nvSpPr>
          <p:cNvPr id="13" name="Google Shape;286;p29">
            <a:extLst>
              <a:ext uri="{FF2B5EF4-FFF2-40B4-BE49-F238E27FC236}">
                <a16:creationId xmlns:a16="http://schemas.microsoft.com/office/drawing/2014/main" id="{7E4AD43D-DCCD-47FA-BAAC-85585A24C7B5}"/>
              </a:ext>
            </a:extLst>
          </p:cNvPr>
          <p:cNvSpPr txBox="1">
            <a:spLocks/>
          </p:cNvSpPr>
          <p:nvPr/>
        </p:nvSpPr>
        <p:spPr>
          <a:xfrm>
            <a:off x="360000" y="977963"/>
            <a:ext cx="4896000" cy="37434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600" dirty="0"/>
              <a:t>laser sources under development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600" dirty="0"/>
              <a:t>1550nm PSL progressing well at AEI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600" dirty="0"/>
              <a:t>2090nm commercial seed arrived; 2090nm fibre amplifier almost completed by Fraunhofer ILT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600" dirty="0"/>
              <a:t>establishing laser corner in cleanroom to be able to start experiments w/o disturbing vacuum system commissioning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600" dirty="0"/>
              <a:t>two (so far…) silicon main mirrors under</a:t>
            </a:r>
            <a:br>
              <a:rPr lang="en-GB" sz="1600" dirty="0"/>
            </a:br>
            <a:r>
              <a:rPr lang="en-GB" sz="1600" dirty="0"/>
              <a:t>polishing by Zeiss SMT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600" dirty="0"/>
              <a:t>simulations on locking scheme,</a:t>
            </a:r>
            <a:br>
              <a:rPr lang="en-GB" sz="1600" dirty="0"/>
            </a:br>
            <a:r>
              <a:rPr lang="en-GB" sz="1600" dirty="0"/>
              <a:t>mode matching etc. ongoing</a:t>
            </a:r>
          </a:p>
        </p:txBody>
      </p:sp>
      <p:pic>
        <p:nvPicPr>
          <p:cNvPr id="14" name="Google Shape;288;p29">
            <a:extLst>
              <a:ext uri="{FF2B5EF4-FFF2-40B4-BE49-F238E27FC236}">
                <a16:creationId xmlns:a16="http://schemas.microsoft.com/office/drawing/2014/main" id="{FA7FC530-06D0-4BE4-9CA3-B02DB68EDE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0075" y="2314869"/>
            <a:ext cx="1946200" cy="214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89;p29">
            <a:extLst>
              <a:ext uri="{FF2B5EF4-FFF2-40B4-BE49-F238E27FC236}">
                <a16:creationId xmlns:a16="http://schemas.microsoft.com/office/drawing/2014/main" id="{D1F7B128-081A-4D72-B8E1-C61A1CE6B88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4548" y="233850"/>
            <a:ext cx="2961727" cy="177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90;p29">
            <a:extLst>
              <a:ext uri="{FF2B5EF4-FFF2-40B4-BE49-F238E27FC236}">
                <a16:creationId xmlns:a16="http://schemas.microsoft.com/office/drawing/2014/main" id="{8306F0E2-7350-413F-B6F3-0A6521144DD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1158" y="2468371"/>
            <a:ext cx="1804815" cy="21416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B2AF74-3F33-413D-B85F-B1CC491BD598}"/>
              </a:ext>
            </a:extLst>
          </p:cNvPr>
          <p:cNvSpPr txBox="1"/>
          <p:nvPr/>
        </p:nvSpPr>
        <p:spPr>
          <a:xfrm flipH="1">
            <a:off x="5756809" y="310700"/>
            <a:ext cx="1596811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300" dirty="0"/>
              <a:t>1550nm PSL (AEI)</a:t>
            </a:r>
            <a:endParaRPr lang="en-NL" sz="13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78114B-D4C3-444A-94AC-88F137F7389F}"/>
              </a:ext>
            </a:extLst>
          </p:cNvPr>
          <p:cNvSpPr txBox="1"/>
          <p:nvPr/>
        </p:nvSpPr>
        <p:spPr>
          <a:xfrm flipH="1">
            <a:off x="6854768" y="2425556"/>
            <a:ext cx="1660581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300" dirty="0"/>
              <a:t>Fibre amplifier (ILT)</a:t>
            </a:r>
            <a:endParaRPr lang="en-NL" sz="13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FA3787-AB4D-4D2B-A8B7-7C7F8F87FD7F}"/>
              </a:ext>
            </a:extLst>
          </p:cNvPr>
          <p:cNvSpPr txBox="1"/>
          <p:nvPr/>
        </p:nvSpPr>
        <p:spPr>
          <a:xfrm flipH="1">
            <a:off x="4689609" y="2529166"/>
            <a:ext cx="1344599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300" dirty="0"/>
              <a:t>Polished silicon</a:t>
            </a:r>
            <a:endParaRPr lang="en-NL" sz="1300" dirty="0"/>
          </a:p>
        </p:txBody>
      </p:sp>
    </p:spTree>
    <p:extLst>
      <p:ext uri="{BB962C8B-B14F-4D97-AF65-F5344CB8AC3E}">
        <p14:creationId xmlns:p14="http://schemas.microsoft.com/office/powerpoint/2010/main" val="688519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401AF-30C5-2A4A-A062-6B037A24A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117" y="210504"/>
            <a:ext cx="8361545" cy="496623"/>
          </a:xfrm>
        </p:spPr>
        <p:txBody>
          <a:bodyPr>
            <a:normAutofit/>
          </a:bodyPr>
          <a:lstStyle/>
          <a:p>
            <a:r>
              <a:rPr lang="en-US" sz="2400" b="1" dirty="0" err="1">
                <a:latin typeface="+mn-lt"/>
              </a:rPr>
              <a:t>ETpathfinder</a:t>
            </a:r>
            <a:r>
              <a:rPr lang="en-US" sz="2400" b="1" dirty="0">
                <a:latin typeface="+mn-lt"/>
              </a:rPr>
              <a:t> overview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48982E-C44A-E94B-BE92-96D6EEFBD2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5458" y="265294"/>
            <a:ext cx="3572942" cy="26318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32F9C-071E-3A40-B1E1-CFA2308D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919BA9C-D7F8-4875-AF14-0F14BFB5D9BF}" type="slidenum">
              <a:rPr lang="nl-NL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</a:t>
            </a:fld>
            <a:endParaRPr lang="nl-NL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D523DD-5A3A-E14C-8835-EC1ABCFE5C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01"/>
          <a:stretch/>
        </p:blipFill>
        <p:spPr>
          <a:xfrm>
            <a:off x="250749" y="1244295"/>
            <a:ext cx="4301400" cy="33341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327D1B-4638-4147-9C91-A659D3488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2529" y="3063571"/>
            <a:ext cx="1685871" cy="13709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CD1652-60B7-3844-8270-1AD7135B57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5457" y="3063571"/>
            <a:ext cx="1774874" cy="13709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6DE46C-F1A9-CE4A-B4BD-988FE52FAC0C}"/>
              </a:ext>
            </a:extLst>
          </p:cNvPr>
          <p:cNvSpPr txBox="1"/>
          <p:nvPr/>
        </p:nvSpPr>
        <p:spPr>
          <a:xfrm>
            <a:off x="197723" y="1808752"/>
            <a:ext cx="195679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 FPMI interferometers:</a:t>
            </a:r>
          </a:p>
          <a:p>
            <a:pPr marL="257175" indent="-257175" defTabSz="685800">
              <a:buClrTx/>
              <a:buFontTx/>
              <a:buAutoNum type="arabicParenR"/>
            </a:pPr>
            <a:r>
              <a:rPr lang="en-US" sz="1350" b="1" kern="1200" dirty="0">
                <a:solidFill>
                  <a:srgbClr val="142882">
                    <a:lumMod val="60000"/>
                    <a:lumOff val="40000"/>
                  </a:srgbClr>
                </a:solidFill>
                <a:latin typeface="Calibri" panose="020F0502020204030204"/>
                <a:ea typeface="+mn-ea"/>
                <a:cs typeface="+mn-cs"/>
              </a:rPr>
              <a:t>1550nm @ 18K</a:t>
            </a:r>
          </a:p>
          <a:p>
            <a:pPr marL="257175" indent="-257175" defTabSz="685800">
              <a:buClrTx/>
              <a:buFontTx/>
              <a:buAutoNum type="arabicParenR"/>
            </a:pPr>
            <a:r>
              <a:rPr lang="en-US" sz="135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2090nm @ 123K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B5E9688-2D5A-944A-836F-D28EED8A7A09}"/>
              </a:ext>
            </a:extLst>
          </p:cNvPr>
          <p:cNvSpPr/>
          <p:nvPr/>
        </p:nvSpPr>
        <p:spPr>
          <a:xfrm>
            <a:off x="298275" y="3749039"/>
            <a:ext cx="2260508" cy="77226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124494F-4D6F-324D-8C8A-82E503C7FA40}"/>
              </a:ext>
            </a:extLst>
          </p:cNvPr>
          <p:cNvSpPr/>
          <p:nvPr/>
        </p:nvSpPr>
        <p:spPr>
          <a:xfrm rot="5400000">
            <a:off x="1986530" y="2017334"/>
            <a:ext cx="2190571" cy="8594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5-Point Star 13">
            <a:extLst>
              <a:ext uri="{FF2B5EF4-FFF2-40B4-BE49-F238E27FC236}">
                <a16:creationId xmlns:a16="http://schemas.microsoft.com/office/drawing/2014/main" id="{3AB2FC74-2D74-0C43-893A-CBE98A78748A}"/>
              </a:ext>
            </a:extLst>
          </p:cNvPr>
          <p:cNvSpPr/>
          <p:nvPr/>
        </p:nvSpPr>
        <p:spPr>
          <a:xfrm>
            <a:off x="6316133" y="1404583"/>
            <a:ext cx="133350" cy="14393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0BFE96-5F07-2845-B528-05F754B5D66B}"/>
              </a:ext>
            </a:extLst>
          </p:cNvPr>
          <p:cNvSpPr txBox="1"/>
          <p:nvPr/>
        </p:nvSpPr>
        <p:spPr>
          <a:xfrm>
            <a:off x="6142585" y="1051688"/>
            <a:ext cx="24185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srgbClr val="F67812"/>
                </a:solidFill>
                <a:latin typeface="Calibri" panose="020F0502020204030204"/>
                <a:ea typeface="+mn-ea"/>
                <a:cs typeface="+mn-cs"/>
              </a:rPr>
              <a:t>Target: 1e-18m/sqrt(Hz) @10Hz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9491568-ADEE-F148-8A66-325F678126AE}"/>
              </a:ext>
            </a:extLst>
          </p:cNvPr>
          <p:cNvCxnSpPr>
            <a:cxnSpLocks/>
          </p:cNvCxnSpPr>
          <p:nvPr/>
        </p:nvCxnSpPr>
        <p:spPr>
          <a:xfrm flipH="1">
            <a:off x="6466417" y="1302982"/>
            <a:ext cx="450850" cy="156634"/>
          </a:xfrm>
          <a:prstGeom prst="straightConnector1">
            <a:avLst/>
          </a:prstGeom>
          <a:ln>
            <a:solidFill>
              <a:srgbClr val="F6781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EB03C32-37FD-A04C-B79A-F520E391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8108" y="4779069"/>
            <a:ext cx="3086100" cy="273844"/>
          </a:xfrm>
        </p:spPr>
        <p:txBody>
          <a:bodyPr/>
          <a:lstStyle/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L. Kranzhoff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the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ETpathfinder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team</a:t>
            </a:r>
          </a:p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 Symposium 2023, Cagliari (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Sardinia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8" name="Google Shape;22;p3">
            <a:extLst>
              <a:ext uri="{FF2B5EF4-FFF2-40B4-BE49-F238E27FC236}">
                <a16:creationId xmlns:a16="http://schemas.microsoft.com/office/drawing/2014/main" id="{15E6F84E-11C0-48FB-A59B-71338619205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0000" y="264472"/>
            <a:ext cx="690372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214877-F884-46A1-8047-66D0F536D015}"/>
              </a:ext>
            </a:extLst>
          </p:cNvPr>
          <p:cNvSpPr txBox="1"/>
          <p:nvPr/>
        </p:nvSpPr>
        <p:spPr>
          <a:xfrm>
            <a:off x="298275" y="776408"/>
            <a:ext cx="4908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Main target: provide a testbed for ET technologies/concepts</a:t>
            </a:r>
          </a:p>
          <a:p>
            <a:r>
              <a:rPr lang="en-GB" dirty="0"/>
              <a:t>and qualify them in low-noise environment.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922032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32F9C-071E-3A40-B1E1-CFA2308D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919BA9C-D7F8-4875-AF14-0F14BFB5D9BF}" type="slidenum">
              <a:rPr lang="nl-NL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</a:t>
            </a:fld>
            <a:endParaRPr lang="nl-NL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EB03C32-37FD-A04C-B79A-F520E391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8108" y="4779069"/>
            <a:ext cx="3086100" cy="273844"/>
          </a:xfrm>
        </p:spPr>
        <p:txBody>
          <a:bodyPr/>
          <a:lstStyle/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L. Kranzhoff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the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ETpathfinder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team</a:t>
            </a:r>
          </a:p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 Symposium 2023, Cagliari (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Sardinia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8" name="Google Shape;22;p3">
            <a:extLst>
              <a:ext uri="{FF2B5EF4-FFF2-40B4-BE49-F238E27FC236}">
                <a16:creationId xmlns:a16="http://schemas.microsoft.com/office/drawing/2014/main" id="{15E6F84E-11C0-48FB-A59B-71338619205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64472"/>
            <a:ext cx="690372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0;p19">
            <a:extLst>
              <a:ext uri="{FF2B5EF4-FFF2-40B4-BE49-F238E27FC236}">
                <a16:creationId xmlns:a16="http://schemas.microsoft.com/office/drawing/2014/main" id="{069E38FA-DC30-4053-A57D-021AC231F5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n-lt"/>
              </a:rPr>
              <a:t>WP6: </a:t>
            </a:r>
            <a:r>
              <a:rPr lang="en-GB" sz="2400" b="1" dirty="0">
                <a:latin typeface="+mn-lt"/>
              </a:rPr>
              <a:t>Optics</a:t>
            </a:r>
            <a:endParaRPr sz="2400" b="1" dirty="0">
              <a:latin typeface="+mn-lt"/>
            </a:endParaRPr>
          </a:p>
        </p:txBody>
      </p:sp>
      <p:sp>
        <p:nvSpPr>
          <p:cNvPr id="15" name="Google Shape;267;p27">
            <a:extLst>
              <a:ext uri="{FF2B5EF4-FFF2-40B4-BE49-F238E27FC236}">
                <a16:creationId xmlns:a16="http://schemas.microsoft.com/office/drawing/2014/main" id="{3390B517-AFB8-4B75-8377-13A5F9C28D9E}"/>
              </a:ext>
            </a:extLst>
          </p:cNvPr>
          <p:cNvSpPr txBox="1">
            <a:spLocks/>
          </p:cNvSpPr>
          <p:nvPr/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dirty="0"/>
          </a:p>
        </p:txBody>
      </p:sp>
      <p:sp>
        <p:nvSpPr>
          <p:cNvPr id="19" name="Google Shape;296;p30">
            <a:extLst>
              <a:ext uri="{FF2B5EF4-FFF2-40B4-BE49-F238E27FC236}">
                <a16:creationId xmlns:a16="http://schemas.microsoft.com/office/drawing/2014/main" id="{F5B33AA5-58E0-48EF-9A03-1ED1620736E2}"/>
              </a:ext>
            </a:extLst>
          </p:cNvPr>
          <p:cNvSpPr txBox="1">
            <a:spLocks/>
          </p:cNvSpPr>
          <p:nvPr/>
        </p:nvSpPr>
        <p:spPr>
          <a:xfrm>
            <a:off x="30609" y="1269300"/>
            <a:ext cx="5070869" cy="37434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400" dirty="0"/>
              <a:t>next steps for optics: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400" dirty="0"/>
              <a:t>integration of 1550nm PSL with LAPP control system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400" dirty="0"/>
              <a:t>stabilisation of PSL onto IMC on suspended input bench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400" dirty="0"/>
              <a:t>this way, progress on optics does not interfere</a:t>
            </a:r>
            <a:br>
              <a:rPr lang="en-GB" sz="1400" dirty="0"/>
            </a:br>
            <a:r>
              <a:rPr lang="en-GB" sz="1400" dirty="0"/>
              <a:t>with critical path for cold mirror suspensions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400" dirty="0"/>
              <a:t>further understanding silicon as optical material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400" dirty="0"/>
              <a:t>polishing of small samples for absorption measurements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400" dirty="0"/>
              <a:t>correlation of absorption with measured resistivity</a:t>
            </a:r>
            <a:br>
              <a:rPr lang="en-GB" sz="1400" dirty="0"/>
            </a:br>
            <a:r>
              <a:rPr lang="en-GB" sz="1400" dirty="0"/>
              <a:t>(IKZ - Institute for Crystal Growth, Berlin)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400" dirty="0"/>
              <a:t>investigating paths to more and larger test mass mirrors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400" dirty="0"/>
              <a:t>finalising procurement of remaining optics (e.g. coating of HRTS substrates)</a:t>
            </a:r>
          </a:p>
          <a:p>
            <a:pPr marL="457200" indent="0">
              <a:spcBef>
                <a:spcPts val="0"/>
              </a:spcBef>
              <a:buClrTx/>
              <a:buFont typeface="Arial" panose="020B0604020202020204" pitchFamily="34" charset="0"/>
              <a:buNone/>
            </a:pPr>
            <a:endParaRPr lang="en-GB" b="1" dirty="0"/>
          </a:p>
        </p:txBody>
      </p:sp>
      <p:pic>
        <p:nvPicPr>
          <p:cNvPr id="20" name="Google Shape;298;p30">
            <a:extLst>
              <a:ext uri="{FF2B5EF4-FFF2-40B4-BE49-F238E27FC236}">
                <a16:creationId xmlns:a16="http://schemas.microsoft.com/office/drawing/2014/main" id="{526B1C7D-0F27-45DC-8A16-D47CD307E7A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9724" y="1999563"/>
            <a:ext cx="3944276" cy="25291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99;p30">
            <a:extLst>
              <a:ext uri="{FF2B5EF4-FFF2-40B4-BE49-F238E27FC236}">
                <a16:creationId xmlns:a16="http://schemas.microsoft.com/office/drawing/2014/main" id="{5D7937FD-858A-4513-8E9B-E6D1EED9D109}"/>
              </a:ext>
            </a:extLst>
          </p:cNvPr>
          <p:cNvGrpSpPr/>
          <p:nvPr/>
        </p:nvGrpSpPr>
        <p:grpSpPr>
          <a:xfrm>
            <a:off x="5093255" y="177587"/>
            <a:ext cx="4050745" cy="1543275"/>
            <a:chOff x="2966550" y="2486272"/>
            <a:chExt cx="5476199" cy="2086353"/>
          </a:xfrm>
        </p:grpSpPr>
        <p:pic>
          <p:nvPicPr>
            <p:cNvPr id="26" name="Google Shape;300;p30">
              <a:extLst>
                <a:ext uri="{FF2B5EF4-FFF2-40B4-BE49-F238E27FC236}">
                  <a16:creationId xmlns:a16="http://schemas.microsoft.com/office/drawing/2014/main" id="{F0E75139-501F-428D-84FF-F64C49166C85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66550" y="3063055"/>
              <a:ext cx="5444326" cy="1509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301;p30">
              <a:extLst>
                <a:ext uri="{FF2B5EF4-FFF2-40B4-BE49-F238E27FC236}">
                  <a16:creationId xmlns:a16="http://schemas.microsoft.com/office/drawing/2014/main" id="{425AE5D5-823D-4B2D-84F1-D87D0EDE6F99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966550" y="2486272"/>
              <a:ext cx="5476199" cy="1351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E1EAFC4-4189-4D4C-97BE-7E880212F17E}"/>
              </a:ext>
            </a:extLst>
          </p:cNvPr>
          <p:cNvSpPr txBox="1"/>
          <p:nvPr/>
        </p:nvSpPr>
        <p:spPr>
          <a:xfrm flipH="1">
            <a:off x="6382114" y="1761129"/>
            <a:ext cx="1934028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300" dirty="0" err="1"/>
              <a:t>Floatzone</a:t>
            </a:r>
            <a:r>
              <a:rPr lang="en-GB" sz="1300" dirty="0"/>
              <a:t> silicon (IKZ)</a:t>
            </a:r>
            <a:endParaRPr lang="en-NL" sz="1300" dirty="0"/>
          </a:p>
        </p:txBody>
      </p:sp>
    </p:spTree>
    <p:extLst>
      <p:ext uri="{BB962C8B-B14F-4D97-AF65-F5344CB8AC3E}">
        <p14:creationId xmlns:p14="http://schemas.microsoft.com/office/powerpoint/2010/main" val="2662902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32F9C-071E-3A40-B1E1-CFA2308D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919BA9C-D7F8-4875-AF14-0F14BFB5D9BF}" type="slidenum">
              <a:rPr lang="nl-NL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21</a:t>
            </a:fld>
            <a:endParaRPr lang="nl-NL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EB03C32-37FD-A04C-B79A-F520E391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8108" y="4779069"/>
            <a:ext cx="3086100" cy="273844"/>
          </a:xfrm>
        </p:spPr>
        <p:txBody>
          <a:bodyPr/>
          <a:lstStyle/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L. Kranzhoff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the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ETpathfinder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team</a:t>
            </a:r>
          </a:p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 Symposium 2023, Cagliari (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Sardinia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8" name="Google Shape;22;p3">
            <a:extLst>
              <a:ext uri="{FF2B5EF4-FFF2-40B4-BE49-F238E27FC236}">
                <a16:creationId xmlns:a16="http://schemas.microsoft.com/office/drawing/2014/main" id="{15E6F84E-11C0-48FB-A59B-71338619205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64472"/>
            <a:ext cx="690372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0;p19">
            <a:extLst>
              <a:ext uri="{FF2B5EF4-FFF2-40B4-BE49-F238E27FC236}">
                <a16:creationId xmlns:a16="http://schemas.microsoft.com/office/drawing/2014/main" id="{069E38FA-DC30-4053-A57D-021AC231F5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n-lt"/>
              </a:rPr>
              <a:t>WP7: </a:t>
            </a:r>
            <a:r>
              <a:rPr lang="en-GB" sz="2400" b="1" dirty="0">
                <a:latin typeface="+mn-lt"/>
              </a:rPr>
              <a:t>Controls</a:t>
            </a:r>
            <a:endParaRPr sz="2400" b="1" dirty="0">
              <a:latin typeface="+mn-lt"/>
            </a:endParaRPr>
          </a:p>
        </p:txBody>
      </p:sp>
      <p:sp>
        <p:nvSpPr>
          <p:cNvPr id="15" name="Google Shape;267;p27">
            <a:extLst>
              <a:ext uri="{FF2B5EF4-FFF2-40B4-BE49-F238E27FC236}">
                <a16:creationId xmlns:a16="http://schemas.microsoft.com/office/drawing/2014/main" id="{3390B517-AFB8-4B75-8377-13A5F9C28D9E}"/>
              </a:ext>
            </a:extLst>
          </p:cNvPr>
          <p:cNvSpPr txBox="1">
            <a:spLocks/>
          </p:cNvSpPr>
          <p:nvPr/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dirty="0"/>
          </a:p>
        </p:txBody>
      </p:sp>
      <p:sp>
        <p:nvSpPr>
          <p:cNvPr id="19" name="Google Shape;296;p30">
            <a:extLst>
              <a:ext uri="{FF2B5EF4-FFF2-40B4-BE49-F238E27FC236}">
                <a16:creationId xmlns:a16="http://schemas.microsoft.com/office/drawing/2014/main" id="{F5B33AA5-58E0-48EF-9A03-1ED1620736E2}"/>
              </a:ext>
            </a:extLst>
          </p:cNvPr>
          <p:cNvSpPr txBox="1">
            <a:spLocks/>
          </p:cNvSpPr>
          <p:nvPr/>
        </p:nvSpPr>
        <p:spPr>
          <a:xfrm>
            <a:off x="278217" y="1270817"/>
            <a:ext cx="5050233" cy="37434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300" b="1" dirty="0"/>
              <a:t>suspension electronics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300" dirty="0"/>
              <a:t>12x Trillium120 seismometer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300" dirty="0"/>
              <a:t>BOSEMs produced by Birmingham, delivered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300" dirty="0"/>
              <a:t>readout electronics finished by VU Amsterdam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300" dirty="0"/>
              <a:t>stepper motors received, driver design (</a:t>
            </a:r>
            <a:r>
              <a:rPr lang="en-GB" sz="1300" dirty="0" err="1"/>
              <a:t>Nikhef</a:t>
            </a:r>
            <a:r>
              <a:rPr lang="en-GB" sz="1300" dirty="0"/>
              <a:t>)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300" dirty="0"/>
              <a:t>LVDTs and electronics produced by Antwerp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300" dirty="0"/>
              <a:t>LVDT coil-winding machine in Maastricht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300" b="1" dirty="0"/>
              <a:t>in-air cabling </a:t>
            </a:r>
            <a:r>
              <a:rPr lang="en-GB" sz="1300" dirty="0"/>
              <a:t>(DSub25): quality issues, strain reliefs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300" dirty="0"/>
              <a:t>ordered 15km of </a:t>
            </a:r>
            <a:r>
              <a:rPr lang="en-GB" sz="1300" b="1" dirty="0"/>
              <a:t>in-vacuum cable</a:t>
            </a:r>
            <a:r>
              <a:rPr lang="en-GB" sz="1300" dirty="0"/>
              <a:t>, connectors (Antwerp)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300" dirty="0"/>
              <a:t>setting up general computing and network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300" b="1" dirty="0"/>
              <a:t>data acquisition</a:t>
            </a:r>
            <a:r>
              <a:rPr lang="en-GB" sz="1300" dirty="0"/>
              <a:t>: based on Adv Virgo+ DAQ, not yet running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300" dirty="0"/>
              <a:t>received ADCs, DACs, </a:t>
            </a:r>
            <a:r>
              <a:rPr lang="en-GB" sz="1300" dirty="0" err="1"/>
              <a:t>DAQboxes</a:t>
            </a:r>
            <a:r>
              <a:rPr lang="en-GB" sz="1300" dirty="0"/>
              <a:t> (LAPP), 14 RTPCs</a:t>
            </a:r>
          </a:p>
          <a:p>
            <a:pPr marL="914400" lvl="1" indent="-317500">
              <a:spcBef>
                <a:spcPts val="0"/>
              </a:spcBef>
              <a:buClrTx/>
              <a:buSzPts val="1400"/>
              <a:buFont typeface="Arial" panose="020B0604020202020204" pitchFamily="34" charset="0"/>
              <a:buChar char="-"/>
            </a:pPr>
            <a:r>
              <a:rPr lang="en-GB" sz="1300" dirty="0"/>
              <a:t>configured 3 standalone RTPC + </a:t>
            </a:r>
            <a:r>
              <a:rPr lang="en-GB" sz="1300" dirty="0" err="1"/>
              <a:t>DAQbox</a:t>
            </a:r>
            <a:r>
              <a:rPr lang="en-GB" sz="1300" dirty="0"/>
              <a:t> systems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300" b="1" dirty="0"/>
              <a:t>vacuum control system interface </a:t>
            </a:r>
            <a:r>
              <a:rPr lang="en-GB" sz="1300" dirty="0"/>
              <a:t>with Siemens PCS7 (KIT)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300" dirty="0"/>
              <a:t>several sensors for </a:t>
            </a:r>
            <a:r>
              <a:rPr lang="en-GB" sz="1300" b="1" dirty="0"/>
              <a:t>environmental monitoring </a:t>
            </a:r>
            <a:r>
              <a:rPr lang="en-GB" sz="1300" dirty="0"/>
              <a:t>acquired</a:t>
            </a:r>
          </a:p>
          <a:p>
            <a:pPr marL="457200" indent="-323850">
              <a:spcBef>
                <a:spcPts val="0"/>
              </a:spcBef>
              <a:buClrTx/>
              <a:buSzPts val="1500"/>
            </a:pPr>
            <a:r>
              <a:rPr lang="en-GB" sz="1300" b="1" dirty="0">
                <a:solidFill>
                  <a:srgbClr val="FF0000"/>
                </a:solidFill>
              </a:rPr>
              <a:t>now: priorities driven by commissioning of first suspension tower</a:t>
            </a:r>
          </a:p>
          <a:p>
            <a:pPr marL="457200" indent="0">
              <a:spcBef>
                <a:spcPts val="0"/>
              </a:spcBef>
              <a:buClrTx/>
              <a:buFont typeface="Arial" panose="020B0604020202020204" pitchFamily="34" charset="0"/>
              <a:buNone/>
            </a:pPr>
            <a:endParaRPr lang="en-GB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392896-8A9B-4C22-A7F2-05C24ADA6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949" y="38344"/>
            <a:ext cx="5597636" cy="12842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6EB11A-F7A1-454B-A18C-3D8E6B8AF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01" y="1483960"/>
            <a:ext cx="3706584" cy="13700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FEAFDB-BA6B-471E-92B1-79F1C1A0E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600" y="3016321"/>
            <a:ext cx="1581024" cy="13339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A5016E-932F-42D7-9B54-7D85237EB8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8993" y="3008799"/>
            <a:ext cx="2074274" cy="134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37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9E722-160F-3B44-AEBE-DE5DFCA7B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BA9C-D7F8-4875-AF14-0F14BFB5D9BF}" type="slidenum">
              <a:rPr lang="nl-NL" smtClean="0"/>
              <a:t>22</a:t>
            </a:fld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3B29A5-3AFF-1648-8C14-D1CC284EFA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6" t="10304" r="23126" b="19753"/>
          <a:stretch/>
        </p:blipFill>
        <p:spPr>
          <a:xfrm>
            <a:off x="3238401" y="700328"/>
            <a:ext cx="841219" cy="7642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EC46EC-4A67-B949-B5B9-BF82F8CCAE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73" t="20318" b="12257"/>
          <a:stretch/>
        </p:blipFill>
        <p:spPr>
          <a:xfrm>
            <a:off x="5466795" y="3368227"/>
            <a:ext cx="1530739" cy="4830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31178D-EF8A-3348-A042-3E0FF0F3F2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6" t="17640" r="10542" b="17854"/>
          <a:stretch/>
        </p:blipFill>
        <p:spPr>
          <a:xfrm>
            <a:off x="4080213" y="3301713"/>
            <a:ext cx="1079221" cy="3320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E99452-ECF9-0B4A-8CA6-A0806C128B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479" y="744820"/>
            <a:ext cx="1541092" cy="6874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84ED371-1CA9-2740-9BCC-147306AE06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9464" y="1514006"/>
            <a:ext cx="1993014" cy="7972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7B02C7-DDB6-DB43-BCC9-64EC340F0BD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3850" b="9119"/>
          <a:stretch/>
        </p:blipFill>
        <p:spPr>
          <a:xfrm>
            <a:off x="4646868" y="3758202"/>
            <a:ext cx="1652918" cy="5093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78189F7-1B05-5C47-8F9E-01BC32A650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5798" y="4040850"/>
            <a:ext cx="1133318" cy="4533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372C840-B205-7049-B31D-5038573B8F6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7297" b="15207"/>
          <a:stretch/>
        </p:blipFill>
        <p:spPr>
          <a:xfrm>
            <a:off x="3090857" y="2779114"/>
            <a:ext cx="1795845" cy="4848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4D5DEF8-DB21-BC48-8F86-F7E2826879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8433" y="1591993"/>
            <a:ext cx="1478763" cy="59150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F5AE5D-8021-C742-B806-373892D74D0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7775" b="17769"/>
          <a:stretch/>
        </p:blipFill>
        <p:spPr>
          <a:xfrm>
            <a:off x="4866508" y="4216552"/>
            <a:ext cx="1688515" cy="367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4F4C3E-F275-4A4B-9D15-0A0E1F25CD0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5888" b="16651"/>
          <a:stretch/>
        </p:blipFill>
        <p:spPr>
          <a:xfrm>
            <a:off x="3089190" y="4198844"/>
            <a:ext cx="1641977" cy="4430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B719002-438E-9146-8DA8-43F7CFBACB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89190" y="3368226"/>
            <a:ext cx="983705" cy="39348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814C506-43F1-5A46-BB33-2743B033A0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9584" y="3792957"/>
            <a:ext cx="956462" cy="38258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EA3133D-61E7-6441-801F-AB78BB3DACD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2778" t="13321" r="17980" b="10671"/>
          <a:stretch/>
        </p:blipFill>
        <p:spPr>
          <a:xfrm>
            <a:off x="24889" y="3241721"/>
            <a:ext cx="1549611" cy="6804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4873203-C031-544B-8E4C-32A3EE4DFD8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b="11189"/>
          <a:stretch/>
        </p:blipFill>
        <p:spPr>
          <a:xfrm>
            <a:off x="83150" y="3743125"/>
            <a:ext cx="2464779" cy="8755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5515FF0-FC68-2243-9BE0-D849E78723C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421" y="2013604"/>
            <a:ext cx="2543359" cy="10173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8DADB2D-9A73-3349-AB9C-4CAF0E52E356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25666" b="17415"/>
          <a:stretch/>
        </p:blipFill>
        <p:spPr>
          <a:xfrm>
            <a:off x="140279" y="2941123"/>
            <a:ext cx="1706505" cy="38853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88B7017-BB0E-6B45-A7F7-52EB5DE2584F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2368" r="22150"/>
          <a:stretch/>
        </p:blipFill>
        <p:spPr>
          <a:xfrm>
            <a:off x="1845354" y="2958907"/>
            <a:ext cx="1064554" cy="76749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4D81A5F-7A75-7A4E-8DE0-D1C75031C6C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6455" y="742121"/>
            <a:ext cx="2516663" cy="100666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B1756E7-C4DF-4E4B-930F-6E7CC72B01AD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b="25102"/>
          <a:stretch/>
        </p:blipFill>
        <p:spPr>
          <a:xfrm>
            <a:off x="7555442" y="1147475"/>
            <a:ext cx="1514475" cy="56359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9898F4D-ED13-774B-997B-AC44FDD8C5D8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t="14694" b="22485"/>
          <a:stretch/>
        </p:blipFill>
        <p:spPr>
          <a:xfrm>
            <a:off x="6901573" y="2086565"/>
            <a:ext cx="1849725" cy="65236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EEB61E7-981D-5E45-B93E-7FC71770079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2786" y="885022"/>
            <a:ext cx="1620371" cy="51851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FF09AC7-28D5-3442-A50E-37A27C91CD1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82597" y="1415022"/>
            <a:ext cx="2345690" cy="921673"/>
          </a:xfrm>
          <a:prstGeom prst="rect">
            <a:avLst/>
          </a:prstGeom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D3CD631A-10D3-C447-9511-CC2A49A4C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53" y="105782"/>
            <a:ext cx="8424333" cy="49662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+mn-lt"/>
              </a:rPr>
              <a:t>ETpathfinder</a:t>
            </a:r>
            <a:r>
              <a:rPr lang="en-US" b="1" dirty="0">
                <a:latin typeface="+mn-lt"/>
              </a:rPr>
              <a:t> Partners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1F9990B-8F72-D748-AAB1-8422121E2EAC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l="415" t="13894" r="3593" b="11945"/>
          <a:stretch/>
        </p:blipFill>
        <p:spPr>
          <a:xfrm>
            <a:off x="1361626" y="3746610"/>
            <a:ext cx="1481453" cy="457807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01B4160-E91D-574D-AD54-9051FC55D3A8}"/>
              </a:ext>
            </a:extLst>
          </p:cNvPr>
          <p:cNvCxnSpPr/>
          <p:nvPr/>
        </p:nvCxnSpPr>
        <p:spPr>
          <a:xfrm>
            <a:off x="2994314" y="781410"/>
            <a:ext cx="0" cy="3720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05234BA4-37FF-0848-9671-48842666CBC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43233" y="1748786"/>
            <a:ext cx="2396088" cy="479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96F273-94CE-AB46-AA58-C3FF3A2CB94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068246" y="2722544"/>
            <a:ext cx="1527923" cy="43863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F29039E-8A1D-9041-ABC7-55560048C5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6" t="10304" r="23126" b="19753"/>
          <a:stretch/>
        </p:blipFill>
        <p:spPr>
          <a:xfrm>
            <a:off x="3139909" y="754550"/>
            <a:ext cx="841219" cy="76426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2BE449E-99DD-6A44-B4A2-78C167DE3F9A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23459" r="26492"/>
          <a:stretch/>
        </p:blipFill>
        <p:spPr>
          <a:xfrm>
            <a:off x="3952868" y="806927"/>
            <a:ext cx="956256" cy="76426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42BBEE9-ADA9-BA48-994D-B02EAEFBFF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694" y="821026"/>
            <a:ext cx="1541092" cy="6874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FF5BFA-8DF2-8B48-BAED-6CB5CB7E922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952340" y="3984248"/>
            <a:ext cx="1055930" cy="5246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29361A-0457-A547-A26E-CA88F171375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318703" y="3473750"/>
            <a:ext cx="1528907" cy="4692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8FFF62-9FEE-C242-B9C0-CAC4DFF5DCD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655798" y="2832992"/>
            <a:ext cx="2095500" cy="54292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96F5A48-BC3D-DE40-928D-F21F05046E8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416723" y="2587542"/>
            <a:ext cx="1653194" cy="38314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2F0F5606-A57E-AD44-ABE7-6B7E27A0E4DF}"/>
              </a:ext>
            </a:extLst>
          </p:cNvPr>
          <p:cNvPicPr>
            <a:picLocks noChangeAspect="1"/>
          </p:cNvPicPr>
          <p:nvPr/>
        </p:nvPicPr>
        <p:blipFill rotWithShape="1">
          <a:blip r:embed="rId33"/>
          <a:srcRect t="31390" b="27921"/>
          <a:stretch/>
        </p:blipFill>
        <p:spPr>
          <a:xfrm>
            <a:off x="3349307" y="2283485"/>
            <a:ext cx="3113082" cy="50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503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32F9C-071E-3A40-B1E1-CFA2308D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919BA9C-D7F8-4875-AF14-0F14BFB5D9BF}" type="slidenum">
              <a:rPr lang="nl-NL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23</a:t>
            </a:fld>
            <a:endParaRPr lang="nl-NL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EB03C32-37FD-A04C-B79A-F520E391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8108" y="4779069"/>
            <a:ext cx="3086100" cy="273844"/>
          </a:xfrm>
        </p:spPr>
        <p:txBody>
          <a:bodyPr/>
          <a:lstStyle/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L. Kranzhoff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the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ETpathfinder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team</a:t>
            </a:r>
          </a:p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 Symposium 2023, Cagliari (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Sardinia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8" name="Google Shape;22;p3">
            <a:extLst>
              <a:ext uri="{FF2B5EF4-FFF2-40B4-BE49-F238E27FC236}">
                <a16:creationId xmlns:a16="http://schemas.microsoft.com/office/drawing/2014/main" id="{15E6F84E-11C0-48FB-A59B-71338619205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64472"/>
            <a:ext cx="690372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356;p36">
            <a:extLst>
              <a:ext uri="{FF2B5EF4-FFF2-40B4-BE49-F238E27FC236}">
                <a16:creationId xmlns:a16="http://schemas.microsoft.com/office/drawing/2014/main" id="{AD5A486F-F516-447C-B0F1-2751E18132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1125" y="1140525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n-lt"/>
              </a:rPr>
              <a:t>Thanks for your attention!</a:t>
            </a:r>
            <a:endParaRPr sz="2400" b="1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n-lt"/>
              </a:rPr>
              <a:t>Questions?</a:t>
            </a:r>
            <a:endParaRPr sz="2400" b="1" dirty="0">
              <a:latin typeface="+mn-lt"/>
            </a:endParaRPr>
          </a:p>
        </p:txBody>
      </p:sp>
      <p:pic>
        <p:nvPicPr>
          <p:cNvPr id="15" name="Google Shape;357;p36">
            <a:extLst>
              <a:ext uri="{FF2B5EF4-FFF2-40B4-BE49-F238E27FC236}">
                <a16:creationId xmlns:a16="http://schemas.microsoft.com/office/drawing/2014/main" id="{5B5C1E2A-8B44-41C7-8C88-D8D2512F110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050" y="2577033"/>
            <a:ext cx="1511850" cy="15118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358;p36">
            <a:extLst>
              <a:ext uri="{FF2B5EF4-FFF2-40B4-BE49-F238E27FC236}">
                <a16:creationId xmlns:a16="http://schemas.microsoft.com/office/drawing/2014/main" id="{3AB671DE-E1B2-4ACF-8AE8-D53F072BF8C6}"/>
              </a:ext>
            </a:extLst>
          </p:cNvPr>
          <p:cNvSpPr txBox="1"/>
          <p:nvPr/>
        </p:nvSpPr>
        <p:spPr>
          <a:xfrm>
            <a:off x="843475" y="2363862"/>
            <a:ext cx="22026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Calibri"/>
                <a:ea typeface="Calibri"/>
                <a:cs typeface="Calibri"/>
                <a:sym typeface="Calibri"/>
              </a:rPr>
              <a:t>ETpf design report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360;p36">
            <a:extLst>
              <a:ext uri="{FF2B5EF4-FFF2-40B4-BE49-F238E27FC236}">
                <a16:creationId xmlns:a16="http://schemas.microsoft.com/office/drawing/2014/main" id="{2AFB734E-E181-4AD6-A183-7076F358622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3500" y="2583375"/>
            <a:ext cx="1461900" cy="146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362;p36">
            <a:extLst>
              <a:ext uri="{FF2B5EF4-FFF2-40B4-BE49-F238E27FC236}">
                <a16:creationId xmlns:a16="http://schemas.microsoft.com/office/drawing/2014/main" id="{0E82BD4E-2817-4F23-A18B-795681B02B5A}"/>
              </a:ext>
            </a:extLst>
          </p:cNvPr>
          <p:cNvSpPr txBox="1"/>
          <p:nvPr/>
        </p:nvSpPr>
        <p:spPr>
          <a:xfrm>
            <a:off x="691504" y="3966766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– ETpathfinder</a:t>
            </a:r>
            <a:endParaRPr sz="1300" dirty="0">
              <a:solidFill>
                <a:srgbClr val="00B0F0"/>
              </a:solidFill>
            </a:endParaRPr>
          </a:p>
        </p:txBody>
      </p:sp>
      <p:pic>
        <p:nvPicPr>
          <p:cNvPr id="22" name="Google Shape;355;p36">
            <a:extLst>
              <a:ext uri="{FF2B5EF4-FFF2-40B4-BE49-F238E27FC236}">
                <a16:creationId xmlns:a16="http://schemas.microsoft.com/office/drawing/2014/main" id="{D1028988-8247-43FA-9B71-5619F37DDDE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48849" y="-15368"/>
            <a:ext cx="4595149" cy="449134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361;p36">
            <a:extLst>
              <a:ext uri="{FF2B5EF4-FFF2-40B4-BE49-F238E27FC236}">
                <a16:creationId xmlns:a16="http://schemas.microsoft.com/office/drawing/2014/main" id="{E9121D25-4314-4243-9AE1-48050E5EA88B}"/>
              </a:ext>
            </a:extLst>
          </p:cNvPr>
          <p:cNvSpPr txBox="1"/>
          <p:nvPr/>
        </p:nvSpPr>
        <p:spPr>
          <a:xfrm>
            <a:off x="3217508" y="3966844"/>
            <a:ext cx="254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 dirty="0">
                <a:solidFill>
                  <a:srgbClr val="00B0F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ETpathfinder: a cryogenic testbed for interferometric gravitational-wave detectors - IOPscience</a:t>
            </a:r>
            <a:endParaRPr sz="1300" dirty="0">
              <a:solidFill>
                <a:srgbClr val="00B0F0"/>
              </a:solidFill>
            </a:endParaRPr>
          </a:p>
        </p:txBody>
      </p:sp>
      <p:sp>
        <p:nvSpPr>
          <p:cNvPr id="19" name="Google Shape;359;p36">
            <a:extLst>
              <a:ext uri="{FF2B5EF4-FFF2-40B4-BE49-F238E27FC236}">
                <a16:creationId xmlns:a16="http://schemas.microsoft.com/office/drawing/2014/main" id="{679FCB0B-8B88-4B2C-8795-7ADA9B07C5AF}"/>
              </a:ext>
            </a:extLst>
          </p:cNvPr>
          <p:cNvSpPr txBox="1"/>
          <p:nvPr/>
        </p:nvSpPr>
        <p:spPr>
          <a:xfrm>
            <a:off x="3253500" y="2375475"/>
            <a:ext cx="22026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Calibri"/>
                <a:ea typeface="Calibri"/>
                <a:cs typeface="Calibri"/>
                <a:sym typeface="Calibri"/>
              </a:rPr>
              <a:t>ETpf sensitivity paper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2278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1"/>
          </p:nvPr>
        </p:nvSpPr>
        <p:spPr>
          <a:xfrm>
            <a:off x="359999" y="887069"/>
            <a:ext cx="8326800" cy="374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68" name="Google Shape;68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 txBox="1"/>
          <p:nvPr/>
        </p:nvSpPr>
        <p:spPr>
          <a:xfrm>
            <a:off x="170500" y="4504800"/>
            <a:ext cx="3343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January 2020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1"/>
          </p:nvPr>
        </p:nvSpPr>
        <p:spPr>
          <a:xfrm>
            <a:off x="359999" y="887069"/>
            <a:ext cx="8326800" cy="374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77" name="Google Shape;77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373"/>
            <a:ext cx="9144001" cy="511875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0"/>
          <p:cNvSpPr txBox="1"/>
          <p:nvPr/>
        </p:nvSpPr>
        <p:spPr>
          <a:xfrm>
            <a:off x="170500" y="4504800"/>
            <a:ext cx="3343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Spring 2020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body" idx="1"/>
          </p:nvPr>
        </p:nvSpPr>
        <p:spPr>
          <a:xfrm>
            <a:off x="359999" y="887069"/>
            <a:ext cx="8326800" cy="374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86" name="Google Shape;8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05" y="0"/>
            <a:ext cx="904579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1"/>
          <p:cNvSpPr txBox="1"/>
          <p:nvPr/>
        </p:nvSpPr>
        <p:spPr>
          <a:xfrm>
            <a:off x="170500" y="4504800"/>
            <a:ext cx="3343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Summer 2021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F66C30-99A9-45A1-9A35-015CB5DB2F99}"/>
              </a:ext>
            </a:extLst>
          </p:cNvPr>
          <p:cNvSpPr txBox="1"/>
          <p:nvPr/>
        </p:nvSpPr>
        <p:spPr>
          <a:xfrm flipH="1">
            <a:off x="4120264" y="4135468"/>
            <a:ext cx="49746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Cleanroom turned out to be clean enough to allow assembly of seismic isolation system outside the tower without any additional pop-up cleanroom tents</a:t>
            </a:r>
            <a:endParaRPr lang="en-N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body" idx="1"/>
          </p:nvPr>
        </p:nvSpPr>
        <p:spPr>
          <a:xfrm>
            <a:off x="359999" y="887069"/>
            <a:ext cx="8326800" cy="374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95" name="Google Shape;95;p12"/>
          <p:cNvSpPr txBox="1"/>
          <p:nvPr/>
        </p:nvSpPr>
        <p:spPr>
          <a:xfrm>
            <a:off x="170500" y="4504800"/>
            <a:ext cx="3343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Summer 2021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2"/>
          <p:cNvPicPr preferRelativeResize="0"/>
          <p:nvPr/>
        </p:nvPicPr>
        <p:blipFill rotWithShape="1">
          <a:blip r:embed="rId3">
            <a:alphaModFix/>
          </a:blip>
          <a:srcRect l="3969" r="4555"/>
          <a:stretch/>
        </p:blipFill>
        <p:spPr>
          <a:xfrm>
            <a:off x="-29900" y="0"/>
            <a:ext cx="92037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2"/>
          <p:cNvSpPr txBox="1"/>
          <p:nvPr/>
        </p:nvSpPr>
        <p:spPr>
          <a:xfrm>
            <a:off x="170500" y="4504800"/>
            <a:ext cx="3343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Spring 2022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body" idx="1"/>
          </p:nvPr>
        </p:nvSpPr>
        <p:spPr>
          <a:xfrm>
            <a:off x="359999" y="887069"/>
            <a:ext cx="8326800" cy="374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05" name="Google Shape;10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3"/>
          <p:cNvSpPr txBox="1"/>
          <p:nvPr/>
        </p:nvSpPr>
        <p:spPr>
          <a:xfrm>
            <a:off x="170500" y="4504800"/>
            <a:ext cx="3343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Summer 2022</a:t>
            </a:r>
            <a:endParaRPr sz="2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4"/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sldNum" idx="12"/>
          </p:nvPr>
        </p:nvSpPr>
        <p:spPr>
          <a:xfrm>
            <a:off x="8316142" y="4738800"/>
            <a:ext cx="370800" cy="27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13" name="Google Shape;11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10700"/>
            <a:ext cx="5736452" cy="430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5475" y="291775"/>
            <a:ext cx="3278525" cy="437135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4"/>
          <p:cNvSpPr txBox="1"/>
          <p:nvPr/>
        </p:nvSpPr>
        <p:spPr>
          <a:xfrm>
            <a:off x="147275" y="4105125"/>
            <a:ext cx="3343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Now</a:t>
            </a:r>
            <a:endParaRPr sz="2100" b="1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32F9C-071E-3A40-B1E1-CFA2308D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919BA9C-D7F8-4875-AF14-0F14BFB5D9BF}" type="slidenum">
              <a:rPr lang="nl-NL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</a:t>
            </a:fld>
            <a:endParaRPr lang="nl-NL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EB03C32-37FD-A04C-B79A-F520E391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8108" y="4779069"/>
            <a:ext cx="3086100" cy="273844"/>
          </a:xfrm>
        </p:spPr>
        <p:txBody>
          <a:bodyPr/>
          <a:lstStyle/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L. Kranzhoff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the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ETpathfinder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team</a:t>
            </a:r>
          </a:p>
          <a:p>
            <a:pPr defTabSz="685800">
              <a:buClrTx/>
            </a:pP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ET Symposium 2023, Cagliari (</a:t>
            </a:r>
            <a:r>
              <a:rPr lang="nl-NL" kern="1200" dirty="0" err="1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Sardinia</a:t>
            </a:r>
            <a:r>
              <a:rPr lang="nl-NL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8" name="Google Shape;22;p3">
            <a:extLst>
              <a:ext uri="{FF2B5EF4-FFF2-40B4-BE49-F238E27FC236}">
                <a16:creationId xmlns:a16="http://schemas.microsoft.com/office/drawing/2014/main" id="{15E6F84E-11C0-48FB-A59B-71338619205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64472"/>
            <a:ext cx="690372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0;p19">
            <a:extLst>
              <a:ext uri="{FF2B5EF4-FFF2-40B4-BE49-F238E27FC236}">
                <a16:creationId xmlns:a16="http://schemas.microsoft.com/office/drawing/2014/main" id="{069E38FA-DC30-4053-A57D-021AC231F5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3950" y="310700"/>
            <a:ext cx="7472700" cy="41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n-lt"/>
              </a:rPr>
              <a:t>WP4: </a:t>
            </a:r>
            <a:r>
              <a:rPr lang="en-GB" sz="2400" b="1" dirty="0">
                <a:latin typeface="+mn-lt"/>
              </a:rPr>
              <a:t>Vacuum and cryogenics</a:t>
            </a:r>
            <a:endParaRPr sz="2400" b="1" dirty="0">
              <a:latin typeface="+mn-lt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8D13A19-1476-4BD4-B3AD-D9C98982D301}"/>
              </a:ext>
            </a:extLst>
          </p:cNvPr>
          <p:cNvSpPr txBox="1">
            <a:spLocks/>
          </p:cNvSpPr>
          <p:nvPr/>
        </p:nvSpPr>
        <p:spPr>
          <a:xfrm>
            <a:off x="241260" y="1160094"/>
            <a:ext cx="8326800" cy="37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333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None/>
              <a:tabLst/>
              <a:defRPr/>
            </a:pPr>
            <a:r>
              <a:rPr lang="en-GB" sz="1800" b="1" dirty="0">
                <a:solidFill>
                  <a:srgbClr val="001C3D"/>
                </a:solidFill>
              </a:rPr>
              <a:t>Vacuum</a:t>
            </a: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Char char="•"/>
              <a:tabLst/>
              <a:defRPr/>
            </a:pPr>
            <a:r>
              <a:rPr lang="en-GB" sz="1400" dirty="0">
                <a:solidFill>
                  <a:srgbClr val="001C3D"/>
                </a:solidFill>
              </a:rPr>
              <a:t>190 cubic meters of UHV, target pressure &lt;1e-9mbar</a:t>
            </a: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Char char="•"/>
              <a:tabLst/>
              <a:defRPr/>
            </a:pPr>
            <a:r>
              <a:rPr lang="en-GB" sz="1400" dirty="0">
                <a:solidFill>
                  <a:srgbClr val="001C3D"/>
                </a:solidFill>
              </a:rPr>
              <a:t>s</a:t>
            </a:r>
            <a:r>
              <a:rPr kumimoji="0" lang="en-GB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tatus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 towers and arms installed, leak chasing</a:t>
            </a: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Kurt </a:t>
            </a:r>
            <a:r>
              <a:rPr kumimoji="0" lang="en-GB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Lesker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gate valves came dirty and UHV-incompatible</a:t>
            </a: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Char char="•"/>
              <a:tabLst/>
              <a:defRPr/>
            </a:pPr>
            <a:r>
              <a:rPr lang="en-GB" sz="1400" dirty="0">
                <a:solidFill>
                  <a:srgbClr val="001C3D"/>
                </a:solidFill>
              </a:rPr>
              <a:t>e</a:t>
            </a:r>
            <a:r>
              <a:rPr kumimoji="0" lang="en-GB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mpty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towers: measured 5e-8 mbar after installation</a:t>
            </a: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Char char="•"/>
              <a:tabLst/>
              <a:defRPr/>
            </a:pPr>
            <a:r>
              <a:rPr lang="en-GB" sz="1400" dirty="0">
                <a:solidFill>
                  <a:srgbClr val="001C3D"/>
                </a:solidFill>
              </a:rPr>
              <a:t>c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lean RGA-spectra: hydrogen, water, air components </a:t>
            </a:r>
          </a:p>
          <a:p>
            <a:pPr marL="1333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None/>
              <a:tabLst/>
              <a:defRPr/>
            </a:pP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srgbClr val="001C3D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333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Cryogenics</a:t>
            </a: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LN2 system in Maastricht installed 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Char char="•"/>
              <a:tabLst/>
              <a:defRPr/>
            </a:pPr>
            <a:r>
              <a:rPr lang="en-GB" sz="1400" dirty="0">
                <a:solidFill>
                  <a:srgbClr val="001C3D"/>
                </a:solidFill>
                <a:latin typeface="Calibri" panose="020F0502020204030204" pitchFamily="34" charset="0"/>
              </a:rPr>
              <a:t>c</a:t>
            </a:r>
            <a:r>
              <a:rPr kumimoji="0" lang="en-GB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ryo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-shields: design and production drawings (Barcelona)</a:t>
            </a: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500"/>
              <a:buFont typeface="Arial"/>
              <a:buChar char="•"/>
              <a:tabLst/>
              <a:defRPr/>
            </a:pPr>
            <a:r>
              <a:rPr lang="en-GB" sz="1400" dirty="0">
                <a:solidFill>
                  <a:srgbClr val="001C3D"/>
                </a:solidFill>
                <a:latin typeface="Calibri" panose="020F0502020204030204" pitchFamily="34" charset="0"/>
              </a:rPr>
              <a:t>t</a:t>
            </a:r>
            <a:r>
              <a:rPr kumimoji="0" lang="en-GB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est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of cryogenic system in Twente:</a:t>
            </a:r>
          </a:p>
          <a:p>
            <a:pPr marL="914400" marR="0" lvl="1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400"/>
              <a:buFont typeface="Merriweather Sans"/>
              <a:buChar char="-"/>
              <a:tabLst/>
              <a:defRPr/>
            </a:pPr>
            <a:r>
              <a:rPr lang="en-GB" dirty="0">
                <a:solidFill>
                  <a:srgbClr val="001C3D"/>
                </a:solidFill>
                <a:latin typeface="Calibri" panose="020F0502020204030204" pitchFamily="34" charset="0"/>
              </a:rPr>
              <a:t>i</a:t>
            </a:r>
            <a:r>
              <a:rPr kumimoji="0" lang="en-GB" b="0" i="0" u="none" strike="noStrike" kern="0" cap="none" spc="0" normalizeH="0" baseline="0" noProof="0" dirty="0" err="1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nstallation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of test vessel and instrumentation (Feb)</a:t>
            </a:r>
          </a:p>
          <a:p>
            <a:pPr marL="914400" marR="0" lvl="1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400"/>
              <a:buFont typeface="Merriweather Sans"/>
              <a:buChar char="-"/>
              <a:tabLst/>
              <a:defRPr/>
            </a:pPr>
            <a:r>
              <a:rPr lang="en-GB" dirty="0">
                <a:solidFill>
                  <a:srgbClr val="001C3D"/>
                </a:solidFill>
                <a:latin typeface="Calibri" panose="020F0502020204030204" pitchFamily="34" charset="0"/>
              </a:rPr>
              <a:t>m</a:t>
            </a:r>
            <a:r>
              <a:rPr kumimoji="0" lang="en-GB" b="0" i="0" u="none" strike="noStrike" kern="0" cap="none" spc="0" normalizeH="0" baseline="0" noProof="0" dirty="0" err="1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ultiple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cool-downs of </a:t>
            </a:r>
            <a:r>
              <a:rPr kumimoji="0" lang="en-GB" b="0" i="0" u="none" strike="noStrike" kern="0" cap="none" spc="0" normalizeH="0" baseline="0" noProof="0" dirty="0" err="1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subcooler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and test vessel</a:t>
            </a:r>
          </a:p>
          <a:p>
            <a:pPr marL="914400" marR="0" lvl="1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C3D"/>
              </a:buClr>
              <a:buSzPts val="1400"/>
              <a:buFont typeface="Merriweather Sans"/>
              <a:buChar char="-"/>
              <a:tabLst/>
              <a:defRPr/>
            </a:pPr>
            <a:r>
              <a:rPr lang="en-GB" dirty="0">
                <a:solidFill>
                  <a:srgbClr val="001C3D"/>
                </a:solidFill>
                <a:latin typeface="Calibri" panose="020F0502020204030204" pitchFamily="34" charset="0"/>
              </a:rPr>
              <a:t>p</a:t>
            </a:r>
            <a:r>
              <a:rPr kumimoji="0" lang="en-GB" b="0" i="0" u="none" strike="noStrike" kern="0" cap="none" spc="0" normalizeH="0" baseline="0" noProof="0" dirty="0" err="1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roblems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1C3D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: moist influx into exhaust line, leakage</a:t>
            </a:r>
            <a:endParaRPr kumimoji="0" lang="en-NL" b="0" i="0" u="none" strike="noStrike" kern="0" cap="none" spc="0" normalizeH="0" baseline="0" noProof="0" dirty="0">
              <a:ln>
                <a:noFill/>
              </a:ln>
              <a:solidFill>
                <a:srgbClr val="001C3D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2D1234-C447-42A2-92F3-24007FAD65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398" y="2445614"/>
            <a:ext cx="3394532" cy="2223548"/>
          </a:xfrm>
          <a:prstGeom prst="rect">
            <a:avLst/>
          </a:prstGeom>
        </p:spPr>
      </p:pic>
      <p:pic>
        <p:nvPicPr>
          <p:cNvPr id="1026" name="Picture 2" descr="https://etpathfinder.maastrichtuniversity.nl/wp-content/uploads/2022/11/X-arm_vs_BSINJ-1-1024x376.png">
            <a:extLst>
              <a:ext uri="{FF2B5EF4-FFF2-40B4-BE49-F238E27FC236}">
                <a16:creationId xmlns:a16="http://schemas.microsoft.com/office/drawing/2014/main" id="{D6C975BC-E47D-45A2-911D-63F181B2BCB1}"/>
              </a:ext>
            </a:extLst>
          </p:cNvPr>
          <p:cNvPicPr>
            <a:picLocks noChangeAspect="1" noChangeArrowheads="1"/>
          </p:cNvPicPr>
          <p:nvPr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916" y="740722"/>
            <a:ext cx="4303084" cy="15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073647"/>
      </p:ext>
    </p:extLst>
  </p:cSld>
  <p:clrMapOvr>
    <a:masterClrMapping/>
  </p:clrMapOvr>
</p:sld>
</file>

<file path=ppt/theme/theme1.xml><?xml version="1.0" encoding="utf-8"?>
<a:theme xmlns:a="http://schemas.openxmlformats.org/drawingml/2006/main" name="Maastricht University">
  <a:themeElements>
    <a:clrScheme name="UM">
      <a:dk1>
        <a:srgbClr val="001C3D"/>
      </a:dk1>
      <a:lt1>
        <a:srgbClr val="FFFFFF"/>
      </a:lt1>
      <a:dk2>
        <a:srgbClr val="142881"/>
      </a:dk2>
      <a:lt2>
        <a:srgbClr val="FFFFFF"/>
      </a:lt2>
      <a:accent1>
        <a:srgbClr val="E84E10"/>
      </a:accent1>
      <a:accent2>
        <a:srgbClr val="00A2DB"/>
      </a:accent2>
      <a:accent3>
        <a:srgbClr val="001C3D"/>
      </a:accent3>
      <a:accent4>
        <a:srgbClr val="F3A687"/>
      </a:accent4>
      <a:accent5>
        <a:srgbClr val="7FD0ED"/>
      </a:accent5>
      <a:accent6>
        <a:srgbClr val="7F8D9E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Einstein Telescope">
      <a:dk1>
        <a:sysClr val="windowText" lastClr="000000"/>
      </a:dk1>
      <a:lt1>
        <a:sysClr val="window" lastClr="FFFFFF"/>
      </a:lt1>
      <a:dk2>
        <a:srgbClr val="142882"/>
      </a:dk2>
      <a:lt2>
        <a:srgbClr val="E7E6E6"/>
      </a:lt2>
      <a:accent1>
        <a:srgbClr val="142882"/>
      </a:accent1>
      <a:accent2>
        <a:srgbClr val="CD285C"/>
      </a:accent2>
      <a:accent3>
        <a:srgbClr val="A5A5A5"/>
      </a:accent3>
      <a:accent4>
        <a:srgbClr val="00F064"/>
      </a:accent4>
      <a:accent5>
        <a:srgbClr val="142882"/>
      </a:accent5>
      <a:accent6>
        <a:srgbClr val="CD285C"/>
      </a:accent6>
      <a:hlink>
        <a:srgbClr val="A5A5A5"/>
      </a:hlink>
      <a:folHlink>
        <a:srgbClr val="00F06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ET template_footer.potx" id="{6DCAC8CD-69CC-4D9A-A3FD-EB956DAF5653}" vid="{05BC0C29-80B2-4095-AE29-BF5D4003AFD9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994</Words>
  <Application>Microsoft Office PowerPoint</Application>
  <PresentationFormat>On-screen Show (16:9)</PresentationFormat>
  <Paragraphs>158</Paragraphs>
  <Slides>23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Merriweather Sans</vt:lpstr>
      <vt:lpstr>Maastricht University</vt:lpstr>
      <vt:lpstr>Office Theme</vt:lpstr>
      <vt:lpstr>ETpathfinder status update</vt:lpstr>
      <vt:lpstr>ETpathfinder overview</vt:lpstr>
      <vt:lpstr>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WP4: Vacuum and cryogenics</vt:lpstr>
      <vt:lpstr>WP5: Seismic isolation</vt:lpstr>
      <vt:lpstr>WP5: Seismic isolation</vt:lpstr>
      <vt:lpstr>WP5: Seismic isolation</vt:lpstr>
      <vt:lpstr>WP5: Seismic isolation</vt:lpstr>
      <vt:lpstr>WP5: Seismic isolation</vt:lpstr>
      <vt:lpstr>WP5: Seismic isolation</vt:lpstr>
      <vt:lpstr>WP5: Seismic isolation</vt:lpstr>
      <vt:lpstr>WP5: Seismic isolation</vt:lpstr>
      <vt:lpstr>WP5: Seismic isolation</vt:lpstr>
      <vt:lpstr>WP6: Optics</vt:lpstr>
      <vt:lpstr>WP6: Optics</vt:lpstr>
      <vt:lpstr>WP7: Controls</vt:lpstr>
      <vt:lpstr>ETpathfinder Partners</vt:lpstr>
      <vt:lpstr>Thanks for your attention!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ETpathfinder status update</dc:title>
  <dc:creator>Luise Kranzhoff</dc:creator>
  <cp:lastModifiedBy>Kranzhoff, Luise (GWFP)</cp:lastModifiedBy>
  <cp:revision>57</cp:revision>
  <dcterms:modified xsi:type="dcterms:W3CDTF">2023-05-08T10:05:04Z</dcterms:modified>
</cp:coreProperties>
</file>