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8"/>
  </p:notesMasterIdLst>
  <p:sldIdLst>
    <p:sldId id="270" r:id="rId2"/>
    <p:sldId id="297" r:id="rId3"/>
    <p:sldId id="298" r:id="rId4"/>
    <p:sldId id="299" r:id="rId5"/>
    <p:sldId id="311" r:id="rId6"/>
    <p:sldId id="318" r:id="rId7"/>
    <p:sldId id="314" r:id="rId8"/>
    <p:sldId id="304" r:id="rId9"/>
    <p:sldId id="305" r:id="rId10"/>
    <p:sldId id="306" r:id="rId11"/>
    <p:sldId id="309" r:id="rId12"/>
    <p:sldId id="315" r:id="rId13"/>
    <p:sldId id="319" r:id="rId14"/>
    <p:sldId id="316" r:id="rId15"/>
    <p:sldId id="308" r:id="rId16"/>
    <p:sldId id="317" r:id="rId17"/>
  </p:sldIdLst>
  <p:sldSz cx="9906000" cy="6858000" type="A4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BCB0"/>
    <a:srgbClr val="93B1CC"/>
    <a:srgbClr val="B7AA9E"/>
    <a:srgbClr val="C4C18E"/>
    <a:srgbClr val="31AA1C"/>
    <a:srgbClr val="CF3900"/>
    <a:srgbClr val="FCD450"/>
    <a:srgbClr val="1C598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327" autoAdjust="0"/>
    <p:restoredTop sz="92135" autoAdjust="0"/>
  </p:normalViewPr>
  <p:slideViewPr>
    <p:cSldViewPr snapToGrid="0">
      <p:cViewPr varScale="1">
        <p:scale>
          <a:sx n="68" d="100"/>
          <a:sy n="68" d="100"/>
        </p:scale>
        <p:origin x="-450" y="-9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24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F:\Alan\Silicon%20suspensions\Experimental\Strength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3705053332107181"/>
          <c:y val="8.8166252833434766E-2"/>
          <c:w val="0.81464352020220099"/>
          <c:h val="0.78014418735589364"/>
        </c:manualLayout>
      </c:layout>
      <c:scatterChart>
        <c:scatterStyle val="lineMarker"/>
        <c:ser>
          <c:idx val="1"/>
          <c:order val="0"/>
          <c:tx>
            <c:v>Average Strength</c:v>
          </c:tx>
          <c:spPr>
            <a:ln w="28575">
              <a:noFill/>
            </a:ln>
          </c:spPr>
          <c:marker>
            <c:symbol val="circle"/>
            <c:size val="12"/>
            <c:spPr>
              <a:solidFill>
                <a:srgbClr val="FF0000"/>
              </a:solidFill>
            </c:spPr>
          </c:marker>
          <c:errBars>
            <c:errDir val="y"/>
            <c:errBarType val="both"/>
            <c:errValType val="cust"/>
            <c:plus>
              <c:numRef>
                <c:f>'Per type (2)'!$C$34:$C$42</c:f>
                <c:numCache>
                  <c:formatCode>General</c:formatCode>
                  <c:ptCount val="9"/>
                  <c:pt idx="0">
                    <c:v>13305237.869052514</c:v>
                  </c:pt>
                  <c:pt idx="1">
                    <c:v>12909310.222480251</c:v>
                  </c:pt>
                  <c:pt idx="2">
                    <c:v>17204497.887803316</c:v>
                  </c:pt>
                  <c:pt idx="3">
                    <c:v>16483559.286774131</c:v>
                  </c:pt>
                  <c:pt idx="4">
                    <c:v>7277355.3689021785</c:v>
                  </c:pt>
                  <c:pt idx="5">
                    <c:v>39313021.154616766</c:v>
                  </c:pt>
                  <c:pt idx="6">
                    <c:v>32966887.636818334</c:v>
                  </c:pt>
                  <c:pt idx="7">
                    <c:v>28378882.100185025</c:v>
                  </c:pt>
                  <c:pt idx="8">
                    <c:v>23248646.921437912</c:v>
                  </c:pt>
                </c:numCache>
              </c:numRef>
            </c:plus>
            <c:minus>
              <c:numRef>
                <c:f>'Per type (2)'!$C$34:$C$42</c:f>
                <c:numCache>
                  <c:formatCode>General</c:formatCode>
                  <c:ptCount val="9"/>
                  <c:pt idx="0">
                    <c:v>13305237.869052514</c:v>
                  </c:pt>
                  <c:pt idx="1">
                    <c:v>12909310.222480251</c:v>
                  </c:pt>
                  <c:pt idx="2">
                    <c:v>17204497.887803316</c:v>
                  </c:pt>
                  <c:pt idx="3">
                    <c:v>16483559.286774131</c:v>
                  </c:pt>
                  <c:pt idx="4">
                    <c:v>7277355.3689021785</c:v>
                  </c:pt>
                  <c:pt idx="5">
                    <c:v>39313021.154616766</c:v>
                  </c:pt>
                  <c:pt idx="6">
                    <c:v>32966887.636818334</c:v>
                  </c:pt>
                  <c:pt idx="7">
                    <c:v>28378882.100185025</c:v>
                  </c:pt>
                  <c:pt idx="8">
                    <c:v>23248646.921437912</c:v>
                  </c:pt>
                </c:numCache>
              </c:numRef>
            </c:minus>
            <c:spPr>
              <a:ln w="15875"/>
            </c:spPr>
          </c:errBars>
          <c:xVal>
            <c:numRef>
              <c:f>'Per type (2)'!$A$34:$A$43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'Per type (2)'!$B$34:$B$42</c:f>
              <c:numCache>
                <c:formatCode>0.00E+00</c:formatCode>
                <c:ptCount val="9"/>
                <c:pt idx="0" formatCode="General">
                  <c:v>146815568.18181816</c:v>
                </c:pt>
                <c:pt idx="1">
                  <c:v>133000000</c:v>
                </c:pt>
                <c:pt idx="2">
                  <c:v>210354428.57142788</c:v>
                </c:pt>
                <c:pt idx="3">
                  <c:v>147000000</c:v>
                </c:pt>
                <c:pt idx="4">
                  <c:v>105000000</c:v>
                </c:pt>
                <c:pt idx="5">
                  <c:v>308000000</c:v>
                </c:pt>
                <c:pt idx="6">
                  <c:v>289000000</c:v>
                </c:pt>
                <c:pt idx="7">
                  <c:v>194000000</c:v>
                </c:pt>
                <c:pt idx="8">
                  <c:v>273000000</c:v>
                </c:pt>
              </c:numCache>
            </c:numRef>
          </c:yVal>
        </c:ser>
        <c:ser>
          <c:idx val="0"/>
          <c:order val="1"/>
          <c:tx>
            <c:v>Individual datapoints</c:v>
          </c:tx>
          <c:spPr>
            <a:ln w="28575">
              <a:noFill/>
            </a:ln>
          </c:spPr>
          <c:marker>
            <c:spPr>
              <a:solidFill>
                <a:srgbClr val="0070C0">
                  <a:alpha val="49000"/>
                </a:srgbClr>
              </a:solidFill>
            </c:spPr>
          </c:marker>
          <c:xVal>
            <c:numRef>
              <c:f>('Per type (2)'!$D$2:$D$11,'Per type (2)'!$G$2:$G$9,'Per type (2)'!$M$2:$M$17,'Per type (2)'!$P$2:$P$12,'Per type (2)'!$S$2:$S$11,'Per type (2)'!$V$2:$V$10,'Per type (2)'!$Y$2:$Y$9,'Per type (2)'!$AB$2:$AB$12,'Per type (2)'!$AE$2:$AE$11)</c:f>
              <c:numCache>
                <c:formatCode>General</c:formatCode>
                <c:ptCount val="93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4</c:v>
                </c:pt>
                <c:pt idx="35">
                  <c:v>4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5</c:v>
                </c:pt>
                <c:pt idx="46">
                  <c:v>5</c:v>
                </c:pt>
                <c:pt idx="47">
                  <c:v>5</c:v>
                </c:pt>
                <c:pt idx="48">
                  <c:v>5</c:v>
                </c:pt>
                <c:pt idx="49">
                  <c:v>5</c:v>
                </c:pt>
                <c:pt idx="50">
                  <c:v>5</c:v>
                </c:pt>
                <c:pt idx="51">
                  <c:v>5</c:v>
                </c:pt>
                <c:pt idx="52">
                  <c:v>5</c:v>
                </c:pt>
                <c:pt idx="53">
                  <c:v>5</c:v>
                </c:pt>
                <c:pt idx="54">
                  <c:v>5</c:v>
                </c:pt>
                <c:pt idx="55">
                  <c:v>6</c:v>
                </c:pt>
                <c:pt idx="56">
                  <c:v>6</c:v>
                </c:pt>
                <c:pt idx="57">
                  <c:v>6</c:v>
                </c:pt>
                <c:pt idx="59">
                  <c:v>6</c:v>
                </c:pt>
                <c:pt idx="60">
                  <c:v>6</c:v>
                </c:pt>
                <c:pt idx="61">
                  <c:v>6</c:v>
                </c:pt>
                <c:pt idx="62">
                  <c:v>6</c:v>
                </c:pt>
                <c:pt idx="63">
                  <c:v>6</c:v>
                </c:pt>
                <c:pt idx="64">
                  <c:v>7</c:v>
                </c:pt>
                <c:pt idx="65">
                  <c:v>7</c:v>
                </c:pt>
                <c:pt idx="66">
                  <c:v>7</c:v>
                </c:pt>
                <c:pt idx="67">
                  <c:v>7</c:v>
                </c:pt>
                <c:pt idx="68">
                  <c:v>7</c:v>
                </c:pt>
                <c:pt idx="69">
                  <c:v>7</c:v>
                </c:pt>
                <c:pt idx="70">
                  <c:v>7</c:v>
                </c:pt>
                <c:pt idx="71">
                  <c:v>7</c:v>
                </c:pt>
                <c:pt idx="72">
                  <c:v>8</c:v>
                </c:pt>
                <c:pt idx="73">
                  <c:v>8</c:v>
                </c:pt>
                <c:pt idx="74">
                  <c:v>8</c:v>
                </c:pt>
                <c:pt idx="75">
                  <c:v>8</c:v>
                </c:pt>
                <c:pt idx="76">
                  <c:v>8</c:v>
                </c:pt>
                <c:pt idx="77">
                  <c:v>8</c:v>
                </c:pt>
                <c:pt idx="78">
                  <c:v>8</c:v>
                </c:pt>
                <c:pt idx="79">
                  <c:v>8</c:v>
                </c:pt>
                <c:pt idx="80">
                  <c:v>8</c:v>
                </c:pt>
                <c:pt idx="81">
                  <c:v>8</c:v>
                </c:pt>
                <c:pt idx="82">
                  <c:v>8</c:v>
                </c:pt>
                <c:pt idx="83">
                  <c:v>9</c:v>
                </c:pt>
                <c:pt idx="84">
                  <c:v>9</c:v>
                </c:pt>
                <c:pt idx="85">
                  <c:v>9</c:v>
                </c:pt>
                <c:pt idx="86">
                  <c:v>9</c:v>
                </c:pt>
                <c:pt idx="87">
                  <c:v>9</c:v>
                </c:pt>
                <c:pt idx="88">
                  <c:v>9</c:v>
                </c:pt>
                <c:pt idx="89">
                  <c:v>9</c:v>
                </c:pt>
                <c:pt idx="90">
                  <c:v>9</c:v>
                </c:pt>
                <c:pt idx="91">
                  <c:v>9</c:v>
                </c:pt>
                <c:pt idx="92">
                  <c:v>9</c:v>
                </c:pt>
              </c:numCache>
            </c:numRef>
          </c:xVal>
          <c:yVal>
            <c:numRef>
              <c:f>('Per type (2)'!$C$2:$C$11,'Per type (2)'!$F$2:$F$9,'Per type (2)'!$L$2:$L$17,'Per type (2)'!$O$2:$O$12,'Per type (2)'!$R$2:$R$11,'Per type (2)'!$U$2:$U$10,'Per type (2)'!$X$2:$X$9,'Per type (2)'!$AA$2:$AA$12,'Per type (2)'!$AD$2:$AD$11)</c:f>
              <c:numCache>
                <c:formatCode>0.00E+00</c:formatCode>
                <c:ptCount val="93"/>
                <c:pt idx="0">
                  <c:v>147150000</c:v>
                </c:pt>
                <c:pt idx="1">
                  <c:v>186390000</c:v>
                </c:pt>
                <c:pt idx="2">
                  <c:v>151609090.90909091</c:v>
                </c:pt>
                <c:pt idx="3">
                  <c:v>102559090.90909092</c:v>
                </c:pt>
                <c:pt idx="4">
                  <c:v>59751818.18181818</c:v>
                </c:pt>
                <c:pt idx="5" formatCode="General">
                  <c:v>141799090.90909091</c:v>
                </c:pt>
                <c:pt idx="6" formatCode="General">
                  <c:v>189065454.54545453</c:v>
                </c:pt>
                <c:pt idx="7">
                  <c:v>196200000</c:v>
                </c:pt>
                <c:pt idx="8">
                  <c:v>131097272.72727272</c:v>
                </c:pt>
                <c:pt idx="9">
                  <c:v>125746363.63636363</c:v>
                </c:pt>
                <c:pt idx="10">
                  <c:v>177471818.18181816</c:v>
                </c:pt>
                <c:pt idx="11">
                  <c:v>183714545.45454544</c:v>
                </c:pt>
                <c:pt idx="12">
                  <c:v>92749090.909090921</c:v>
                </c:pt>
                <c:pt idx="13">
                  <c:v>108801818.18181817</c:v>
                </c:pt>
                <c:pt idx="14" formatCode="General">
                  <c:v>108801818.18181817</c:v>
                </c:pt>
                <c:pt idx="15" formatCode="General">
                  <c:v>123962727.27272727</c:v>
                </c:pt>
                <c:pt idx="16" formatCode="General">
                  <c:v>105234545.45454547</c:v>
                </c:pt>
                <c:pt idx="17">
                  <c:v>166770000</c:v>
                </c:pt>
                <c:pt idx="18" formatCode="General">
                  <c:v>220304571.42857143</c:v>
                </c:pt>
                <c:pt idx="19" formatCode="General">
                  <c:v>204048000</c:v>
                </c:pt>
                <c:pt idx="20" formatCode="General">
                  <c:v>254499428.57142788</c:v>
                </c:pt>
                <c:pt idx="21" formatCode="General">
                  <c:v>136218857.14285713</c:v>
                </c:pt>
                <c:pt idx="22" formatCode="General">
                  <c:v>245530285.71428558</c:v>
                </c:pt>
                <c:pt idx="23" formatCode="General">
                  <c:v>231516000</c:v>
                </c:pt>
                <c:pt idx="24" formatCode="General">
                  <c:v>139582285.71428558</c:v>
                </c:pt>
                <c:pt idx="25" formatCode="General">
                  <c:v>379506857.14285725</c:v>
                </c:pt>
                <c:pt idx="26" formatCode="General">
                  <c:v>135097714.2857143</c:v>
                </c:pt>
                <c:pt idx="27" formatCode="General">
                  <c:v>102584571.42857145</c:v>
                </c:pt>
                <c:pt idx="28">
                  <c:v>262347428.57142788</c:v>
                </c:pt>
                <c:pt idx="29">
                  <c:v>218062285.71428558</c:v>
                </c:pt>
                <c:pt idx="30">
                  <c:v>248893714.28571427</c:v>
                </c:pt>
                <c:pt idx="31">
                  <c:v>139582285.71428558</c:v>
                </c:pt>
                <c:pt idx="32">
                  <c:v>248893714.28571427</c:v>
                </c:pt>
                <c:pt idx="33">
                  <c:v>199002857.14285713</c:v>
                </c:pt>
                <c:pt idx="34">
                  <c:v>208685454.54545453</c:v>
                </c:pt>
                <c:pt idx="35">
                  <c:v>170337272.72727272</c:v>
                </c:pt>
                <c:pt idx="36">
                  <c:v>164094545.45454544</c:v>
                </c:pt>
                <c:pt idx="37">
                  <c:v>144474545.45454544</c:v>
                </c:pt>
                <c:pt idx="38">
                  <c:v>175688181.81818128</c:v>
                </c:pt>
                <c:pt idx="39">
                  <c:v>151609090.90909091</c:v>
                </c:pt>
                <c:pt idx="40">
                  <c:v>149825454.54545456</c:v>
                </c:pt>
                <c:pt idx="41">
                  <c:v>130205454.54545453</c:v>
                </c:pt>
                <c:pt idx="42">
                  <c:v>126638181.8181819</c:v>
                </c:pt>
                <c:pt idx="43">
                  <c:v>8.8000000000000007</c:v>
                </c:pt>
                <c:pt idx="44">
                  <c:v>192632727.27272725</c:v>
                </c:pt>
                <c:pt idx="45">
                  <c:v>85614545.454545438</c:v>
                </c:pt>
                <c:pt idx="46">
                  <c:v>106126363.63636363</c:v>
                </c:pt>
                <c:pt idx="47">
                  <c:v>74912727.272727191</c:v>
                </c:pt>
                <c:pt idx="48">
                  <c:v>110585454.54545453</c:v>
                </c:pt>
                <c:pt idx="49">
                  <c:v>95424545.454545438</c:v>
                </c:pt>
                <c:pt idx="50">
                  <c:v>83830909.090909094</c:v>
                </c:pt>
                <c:pt idx="51">
                  <c:v>123070909.09090908</c:v>
                </c:pt>
                <c:pt idx="52">
                  <c:v>141799090.90909091</c:v>
                </c:pt>
                <c:pt idx="53">
                  <c:v>138231818.18181819</c:v>
                </c:pt>
                <c:pt idx="54">
                  <c:v>93640909.090909094</c:v>
                </c:pt>
                <c:pt idx="55">
                  <c:v>166770000</c:v>
                </c:pt>
                <c:pt idx="56">
                  <c:v>458394545.4545455</c:v>
                </c:pt>
                <c:pt idx="57">
                  <c:v>188173636.36363634</c:v>
                </c:pt>
                <c:pt idx="59">
                  <c:v>305893636.36363637</c:v>
                </c:pt>
                <c:pt idx="60">
                  <c:v>365645454.5454545</c:v>
                </c:pt>
                <c:pt idx="61">
                  <c:v>307677272.72727269</c:v>
                </c:pt>
                <c:pt idx="62">
                  <c:v>225630000</c:v>
                </c:pt>
                <c:pt idx="63">
                  <c:v>447692727.27272719</c:v>
                </c:pt>
                <c:pt idx="64">
                  <c:v>189065454.54545453</c:v>
                </c:pt>
                <c:pt idx="65">
                  <c:v>229197272.72727272</c:v>
                </c:pt>
                <c:pt idx="66">
                  <c:v>363861818.18181825</c:v>
                </c:pt>
                <c:pt idx="67">
                  <c:v>406669090.90909076</c:v>
                </c:pt>
                <c:pt idx="68">
                  <c:v>228305454.54545456</c:v>
                </c:pt>
                <c:pt idx="69">
                  <c:v>338890909.09090674</c:v>
                </c:pt>
                <c:pt idx="70">
                  <c:v>173904545.45454544</c:v>
                </c:pt>
                <c:pt idx="71">
                  <c:v>380806363.63636369</c:v>
                </c:pt>
                <c:pt idx="72">
                  <c:v>267545454.54545453</c:v>
                </c:pt>
                <c:pt idx="73">
                  <c:v>279139090.90909076</c:v>
                </c:pt>
                <c:pt idx="74" formatCode="General">
                  <c:v>99883636.36363636</c:v>
                </c:pt>
                <c:pt idx="75" formatCode="General">
                  <c:v>203334545.45454544</c:v>
                </c:pt>
                <c:pt idx="76">
                  <c:v>139123636.36363634</c:v>
                </c:pt>
                <c:pt idx="77">
                  <c:v>329080909.09090674</c:v>
                </c:pt>
                <c:pt idx="78">
                  <c:v>147150000</c:v>
                </c:pt>
                <c:pt idx="79">
                  <c:v>229197272.72727272</c:v>
                </c:pt>
                <c:pt idx="80">
                  <c:v>0</c:v>
                </c:pt>
                <c:pt idx="81">
                  <c:v>174796363.63636363</c:v>
                </c:pt>
                <c:pt idx="82">
                  <c:v>259519090.90909091</c:v>
                </c:pt>
                <c:pt idx="83">
                  <c:v>129313636.36363636</c:v>
                </c:pt>
                <c:pt idx="84">
                  <c:v>345133636.36363637</c:v>
                </c:pt>
                <c:pt idx="85">
                  <c:v>293408181.81818181</c:v>
                </c:pt>
                <c:pt idx="86">
                  <c:v>362970000.00000006</c:v>
                </c:pt>
                <c:pt idx="87">
                  <c:v>286273636.36363637</c:v>
                </c:pt>
                <c:pt idx="88">
                  <c:v>278247272.72727269</c:v>
                </c:pt>
                <c:pt idx="89">
                  <c:v>191740909.09090909</c:v>
                </c:pt>
                <c:pt idx="90">
                  <c:v>218495454.54545453</c:v>
                </c:pt>
                <c:pt idx="91">
                  <c:v>337999090.90909076</c:v>
                </c:pt>
                <c:pt idx="92">
                  <c:v>289840909.09090674</c:v>
                </c:pt>
              </c:numCache>
            </c:numRef>
          </c:yVal>
        </c:ser>
        <c:axId val="38343808"/>
        <c:axId val="38346112"/>
      </c:scatterChart>
      <c:valAx>
        <c:axId val="38343808"/>
        <c:scaling>
          <c:orientation val="minMax"/>
          <c:max val="10"/>
          <c:min val="0"/>
        </c:scaling>
        <c:axPos val="b"/>
        <c:numFmt formatCode="General" sourceLinked="1"/>
        <c:tickLblPos val="nextTo"/>
        <c:crossAx val="38346112"/>
        <c:crosses val="autoZero"/>
        <c:crossBetween val="midCat"/>
        <c:majorUnit val="1"/>
      </c:valAx>
      <c:valAx>
        <c:axId val="38346112"/>
        <c:scaling>
          <c:orientation val="minMax"/>
          <c:max val="500000000"/>
          <c:min val="500000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800" b="0"/>
                </a:pPr>
                <a:r>
                  <a:rPr lang="en-US" sz="1800" b="0" dirty="0" smtClean="0"/>
                  <a:t>Tensile Strength </a:t>
                </a:r>
                <a:r>
                  <a:rPr lang="en-US" sz="1800" b="0" dirty="0"/>
                  <a:t>(Pa)</a:t>
                </a:r>
              </a:p>
            </c:rich>
          </c:tx>
          <c:layout>
            <c:manualLayout>
              <c:xMode val="edge"/>
              <c:yMode val="edge"/>
              <c:x val="1.3936866215521941E-3"/>
              <c:y val="0.24885829759171646"/>
            </c:manualLayout>
          </c:layout>
        </c:title>
        <c:numFmt formatCode="0.0E+00" sourceLinked="0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834380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5444264496700458"/>
          <c:y val="0.10667916121572482"/>
          <c:w val="0.25070447017850822"/>
          <c:h val="0.13097164276369813"/>
        </c:manualLayout>
      </c:layout>
      <c:spPr>
        <a:solidFill>
          <a:srgbClr val="FFFFFF"/>
        </a:solidFill>
        <a:ln>
          <a:solidFill>
            <a:srgbClr val="1C598C"/>
          </a:solidFill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5.wmf"/><Relationship Id="rId7" Type="http://schemas.openxmlformats.org/officeDocument/2006/relationships/image" Target="../media/image15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9E04D8F-2E66-4E80-A3B4-38CFCF80377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150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4A70704-ECC8-4FD1-B282-CD0EFE498566}" type="slidenum">
              <a:rPr lang="en-GB" sz="1200"/>
              <a:pPr algn="r"/>
              <a:t>1</a:t>
            </a:fld>
            <a:endParaRPr lang="en-GB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BF9DCE-33D6-47C1-B663-E6CC15BA88EA}" type="slidenum">
              <a:rPr lang="en-GB" smtClean="0"/>
              <a:pPr/>
              <a:t>11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98C7E1-2F77-42B2-A236-36C01A0E6B34}" type="slidenum">
              <a:rPr lang="en-GB" smtClean="0"/>
              <a:pPr/>
              <a:t>12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ackground graded"/>
          <p:cNvPicPr>
            <a:picLocks noChangeAspect="1" noChangeArrowheads="1"/>
          </p:cNvPicPr>
          <p:nvPr/>
        </p:nvPicPr>
        <p:blipFill>
          <a:blip r:embed="rId2" cstate="print">
            <a:lum bright="6000" contrast="-6000"/>
          </a:blip>
          <a:srcRect t="-93" b="369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Logo transpare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" y="300038"/>
            <a:ext cx="20780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 descr="Merged_dropshadow_UniGener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335463"/>
            <a:ext cx="9906000" cy="252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0"/>
            <a:ext cx="274638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dirty="0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27425" y="1573213"/>
            <a:ext cx="6378575" cy="1057275"/>
          </a:xfrm>
          <a:noFill/>
        </p:spPr>
        <p:txBody>
          <a:bodyPr lIns="0" tIns="0" rIns="0" bIns="0" anchor="b"/>
          <a:lstStyle>
            <a:lvl1pPr algn="l">
              <a:defRPr sz="3900" b="1" smtClean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27425" y="2771775"/>
            <a:ext cx="6378575" cy="973138"/>
          </a:xfrm>
        </p:spPr>
        <p:txBody>
          <a:bodyPr/>
          <a:lstStyle>
            <a:lvl1pPr>
              <a:defRPr sz="3600" smtClean="0">
                <a:solidFill>
                  <a:srgbClr val="333333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smtClean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GWADW 2012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5225"/>
            <a:ext cx="2311400" cy="476250"/>
          </a:xfrm>
        </p:spPr>
        <p:txBody>
          <a:bodyPr/>
          <a:lstStyle>
            <a:lvl1pPr algn="r">
              <a:defRPr sz="1400"/>
            </a:lvl1pPr>
          </a:lstStyle>
          <a:p>
            <a:pPr>
              <a:defRPr/>
            </a:pPr>
            <a:fld id="{00805F8B-4D72-410A-A9C3-B8D404C46D8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lIns="91440" tIns="45720" rIns="91440" bIns="4572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2410B-EAB4-43BA-8776-D871059B769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AF1AC-CBE4-449F-85B3-4D5438443BB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C66BD-8EEE-4827-98ED-DA75053E5BE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6FED0-9E21-4DBB-96BA-A7E8CDBD320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4E4AC-CCCB-40CA-9EFC-D2C5802EF94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E8665-B6F9-4E02-8547-A39947DA5A1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E9BC6-EF31-4FF0-93A7-4E101CEAE09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83DFE-BA25-4355-AA2C-14EFACBD0EC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0B6CE-C71F-4E88-9DAF-29527405F8E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9BA0C-D2FE-4400-986F-933540BA7F0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01598F-4AC8-4B86-9254-61AD744810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47925" y="0"/>
            <a:ext cx="7458075" cy="6096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vert="horz" wrap="square" lIns="72000" tIns="36000" rIns="91440" bIns="36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7513" y="990600"/>
            <a:ext cx="9348787" cy="545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10663" y="6570663"/>
            <a:ext cx="79533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EEFB21-1227-4B4D-821A-AE9B167235B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6149" name="Picture 7" descr="Logo transparent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17513" y="100013"/>
            <a:ext cx="18764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274638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0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</p:sldLayoutIdLst>
  <p:hf hd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algn="l" rtl="0" eaLnBrk="0" fontAlgn="base" hangingPunct="0">
        <a:spcBef>
          <a:spcPct val="30000"/>
        </a:spcBef>
        <a:spcAft>
          <a:spcPct val="0"/>
        </a:spcAft>
        <a:defRPr sz="2800" b="1">
          <a:solidFill>
            <a:schemeClr val="tx2"/>
          </a:solidFill>
          <a:latin typeface="+mn-lt"/>
          <a:ea typeface="+mn-ea"/>
          <a:cs typeface="+mn-cs"/>
        </a:defRPr>
      </a:lvl1pPr>
      <a:lvl2pPr marL="1588" algn="l" rtl="0" eaLnBrk="0" fontAlgn="base" hangingPunct="0">
        <a:spcBef>
          <a:spcPct val="30000"/>
        </a:spcBef>
        <a:spcAft>
          <a:spcPct val="0"/>
        </a:spcAft>
        <a:defRPr sz="2600">
          <a:solidFill>
            <a:schemeClr val="tx1"/>
          </a:solidFill>
          <a:latin typeface="+mn-lt"/>
          <a:cs typeface="+mn-cs"/>
        </a:defRPr>
      </a:lvl2pPr>
      <a:lvl3pPr marL="177800" indent="-174625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latin typeface="+mn-lt"/>
          <a:cs typeface="+mn-cs"/>
        </a:defRPr>
      </a:lvl3pPr>
      <a:lvl4pPr marL="346075" indent="-166688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SzPct val="80000"/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523875" indent="-176213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3.bin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774825" y="1079500"/>
            <a:ext cx="6657975" cy="1355725"/>
          </a:xfrm>
          <a:noFill/>
        </p:spPr>
        <p:txBody>
          <a:bodyPr/>
          <a:lstStyle/>
          <a:p>
            <a:pPr algn="ctr" eaLnBrk="1" hangingPunct="1"/>
            <a:r>
              <a:rPr lang="en-GB" sz="4400">
                <a:latin typeface="Calibri" pitchFamily="34" charset="0"/>
              </a:rPr>
              <a:t>Cryogenic Silicon Suspensions</a:t>
            </a:r>
            <a:endParaRPr lang="en-US" sz="4400">
              <a:latin typeface="Calibri" pitchFamily="34" charset="0"/>
            </a:endParaRP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612775" y="2552700"/>
            <a:ext cx="8891588" cy="2930525"/>
          </a:xfrm>
        </p:spPr>
        <p:txBody>
          <a:bodyPr/>
          <a:lstStyle/>
          <a:p>
            <a:pPr algn="just" eaLnBrk="1" hangingPunct="1"/>
            <a:r>
              <a:rPr lang="en-GB" sz="1800" u="sng">
                <a:solidFill>
                  <a:schemeClr val="tx1"/>
                </a:solidFill>
              </a:rPr>
              <a:t>Giles Hammond</a:t>
            </a:r>
            <a:r>
              <a:rPr lang="en-GB" sz="1800" baseline="30000">
                <a:solidFill>
                  <a:schemeClr val="tx1"/>
                </a:solidFill>
              </a:rPr>
              <a:t>1</a:t>
            </a:r>
            <a:r>
              <a:rPr lang="en-GB" sz="1800">
                <a:solidFill>
                  <a:schemeClr val="tx1"/>
                </a:solidFill>
              </a:rPr>
              <a:t>, A. Cumming</a:t>
            </a:r>
            <a:r>
              <a:rPr lang="en-GB" sz="1800" baseline="30000">
                <a:solidFill>
                  <a:schemeClr val="tx1"/>
                </a:solidFill>
              </a:rPr>
              <a:t>1</a:t>
            </a:r>
            <a:r>
              <a:rPr lang="en-GB" sz="1800">
                <a:solidFill>
                  <a:schemeClr val="tx1"/>
                </a:solidFill>
              </a:rPr>
              <a:t>, R. Douglas</a:t>
            </a:r>
            <a:r>
              <a:rPr lang="en-GB" sz="1800" baseline="30000">
                <a:solidFill>
                  <a:schemeClr val="tx1"/>
                </a:solidFill>
              </a:rPr>
              <a:t>1</a:t>
            </a:r>
            <a:r>
              <a:rPr lang="en-GB" sz="1800">
                <a:solidFill>
                  <a:schemeClr val="tx1"/>
                </a:solidFill>
              </a:rPr>
              <a:t>, K. Haughian</a:t>
            </a:r>
            <a:r>
              <a:rPr lang="en-GB" sz="1800" baseline="30000">
                <a:solidFill>
                  <a:schemeClr val="tx1"/>
                </a:solidFill>
              </a:rPr>
              <a:t>1</a:t>
            </a:r>
            <a:r>
              <a:rPr lang="en-GB" sz="1800">
                <a:solidFill>
                  <a:schemeClr val="tx1"/>
                </a:solidFill>
              </a:rPr>
              <a:t>, J. Hough</a:t>
            </a:r>
            <a:r>
              <a:rPr lang="en-GB" sz="1800" baseline="30000">
                <a:solidFill>
                  <a:schemeClr val="tx1"/>
                </a:solidFill>
              </a:rPr>
              <a:t>1</a:t>
            </a:r>
            <a:r>
              <a:rPr lang="en-GB" sz="1800">
                <a:solidFill>
                  <a:schemeClr val="tx1"/>
                </a:solidFill>
              </a:rPr>
              <a:t>, I. Martin</a:t>
            </a:r>
            <a:r>
              <a:rPr lang="en-GB" sz="1800" baseline="30000">
                <a:solidFill>
                  <a:schemeClr val="tx1"/>
                </a:solidFill>
              </a:rPr>
              <a:t>1</a:t>
            </a:r>
            <a:r>
              <a:rPr lang="en-GB" sz="1800">
                <a:solidFill>
                  <a:schemeClr val="tx1"/>
                </a:solidFill>
              </a:rPr>
              <a:t>, R. Nawrodt</a:t>
            </a:r>
            <a:r>
              <a:rPr lang="en-GB" sz="1800" baseline="30000">
                <a:solidFill>
                  <a:schemeClr val="tx1"/>
                </a:solidFill>
              </a:rPr>
              <a:t>2</a:t>
            </a:r>
            <a:r>
              <a:rPr lang="en-GB" sz="1800">
                <a:solidFill>
                  <a:schemeClr val="tx1"/>
                </a:solidFill>
              </a:rPr>
              <a:t>, S. Rowan</a:t>
            </a:r>
            <a:r>
              <a:rPr lang="en-GB" sz="1800" baseline="30000">
                <a:solidFill>
                  <a:schemeClr val="tx1"/>
                </a:solidFill>
              </a:rPr>
              <a:t>1</a:t>
            </a:r>
            <a:r>
              <a:rPr lang="en-GB" sz="1800">
                <a:solidFill>
                  <a:schemeClr val="tx1"/>
                </a:solidFill>
              </a:rPr>
              <a:t>, C. Schwarz</a:t>
            </a:r>
            <a:r>
              <a:rPr lang="en-GB" sz="1800" baseline="30000">
                <a:solidFill>
                  <a:schemeClr val="tx1"/>
                </a:solidFill>
              </a:rPr>
              <a:t>2</a:t>
            </a:r>
            <a:r>
              <a:rPr lang="en-GB" sz="1800">
                <a:solidFill>
                  <a:schemeClr val="tx1"/>
                </a:solidFill>
              </a:rPr>
              <a:t>, A. A. Van Veggel</a:t>
            </a:r>
            <a:r>
              <a:rPr lang="en-GB" sz="1800" baseline="30000">
                <a:solidFill>
                  <a:schemeClr val="tx1"/>
                </a:solidFill>
              </a:rPr>
              <a:t>1</a:t>
            </a:r>
            <a:endParaRPr lang="en-GB" sz="1800">
              <a:solidFill>
                <a:schemeClr val="tx1"/>
              </a:solidFill>
            </a:endParaRPr>
          </a:p>
          <a:p>
            <a:pPr algn="just" eaLnBrk="1" hangingPunct="1"/>
            <a:endParaRPr lang="en-GB" sz="400">
              <a:solidFill>
                <a:schemeClr val="tx1"/>
              </a:solidFill>
            </a:endParaRPr>
          </a:p>
          <a:p>
            <a:pPr algn="just" eaLnBrk="1" hangingPunct="1"/>
            <a:r>
              <a:rPr lang="en-GB" sz="1800" baseline="30000">
                <a:solidFill>
                  <a:schemeClr val="tx1"/>
                </a:solidFill>
              </a:rPr>
              <a:t>1</a:t>
            </a:r>
            <a:r>
              <a:rPr lang="en-GB" sz="1800">
                <a:solidFill>
                  <a:schemeClr val="tx1"/>
                </a:solidFill>
              </a:rPr>
              <a:t> SUPA, Institute for Gravitational Research, University of Glasgow</a:t>
            </a:r>
          </a:p>
          <a:p>
            <a:pPr algn="just" eaLnBrk="1" hangingPunct="1"/>
            <a:r>
              <a:rPr lang="en-GB" sz="1800" baseline="30000">
                <a:solidFill>
                  <a:schemeClr val="tx1"/>
                </a:solidFill>
              </a:rPr>
              <a:t>2</a:t>
            </a:r>
            <a:r>
              <a:rPr lang="en-GB" sz="1800">
                <a:solidFill>
                  <a:schemeClr val="tx1"/>
                </a:solidFill>
              </a:rPr>
              <a:t> Friedrich Schiller University, Jena</a:t>
            </a:r>
          </a:p>
        </p:txBody>
      </p:sp>
      <p:sp>
        <p:nvSpPr>
          <p:cNvPr id="6" name="Rectangle 5"/>
          <p:cNvSpPr/>
          <p:nvPr/>
        </p:nvSpPr>
        <p:spPr>
          <a:xfrm>
            <a:off x="1222375" y="6445250"/>
            <a:ext cx="7542213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en-GB" sz="1800" b="1" kern="0" dirty="0">
                <a:latin typeface="+mn-lt"/>
                <a:cs typeface="Arial"/>
              </a:rPr>
              <a:t>4</a:t>
            </a:r>
            <a:r>
              <a:rPr lang="en-GB" sz="1800" b="1" kern="0" baseline="30000" dirty="0">
                <a:latin typeface="+mn-lt"/>
                <a:cs typeface="Arial"/>
              </a:rPr>
              <a:t>th</a:t>
            </a:r>
            <a:r>
              <a:rPr lang="en-GB" sz="1800" b="1" kern="0" dirty="0">
                <a:latin typeface="+mn-lt"/>
                <a:cs typeface="Arial"/>
              </a:rPr>
              <a:t> Einstein Telescope Symposium, Hannover, 4-5</a:t>
            </a:r>
            <a:r>
              <a:rPr lang="en-GB" sz="1800" b="1" kern="0" baseline="30000" dirty="0">
                <a:latin typeface="+mn-lt"/>
                <a:cs typeface="Arial"/>
              </a:rPr>
              <a:t>th</a:t>
            </a:r>
            <a:r>
              <a:rPr lang="en-GB" sz="1800" b="1" kern="0" dirty="0">
                <a:latin typeface="+mn-lt"/>
                <a:cs typeface="Arial"/>
              </a:rPr>
              <a:t> December 2012</a:t>
            </a:r>
            <a:endParaRPr lang="en-US" sz="1800" b="1" kern="0" dirty="0">
              <a:latin typeface="+mn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25463" y="1114425"/>
            <a:ext cx="8915400" cy="5429250"/>
          </a:xfrm>
        </p:spPr>
        <p:txBody>
          <a:bodyPr/>
          <a:lstStyle/>
          <a:p>
            <a:pPr marL="263525" indent="-263525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GB" sz="2000" b="0" dirty="0" smtClean="0"/>
              <a:t>Some clear trends can be seen:</a:t>
            </a:r>
            <a:endParaRPr lang="en-GB" sz="2000" dirty="0" smtClean="0"/>
          </a:p>
          <a:p>
            <a:pPr marL="720725" lvl="1" indent="-27305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GB" sz="2000" dirty="0" smtClean="0"/>
              <a:t>Etched samples are ~</a:t>
            </a:r>
            <a:r>
              <a:rPr lang="en-GB" sz="2000" dirty="0" smtClean="0">
                <a:sym typeface="Symbol"/>
              </a:rPr>
              <a:t>2 </a:t>
            </a:r>
            <a:r>
              <a:rPr lang="en-GB" sz="2000" dirty="0" smtClean="0"/>
              <a:t>stronger than those with mechanically polished edges – likely due to higher quality surfaces, with less polishing damage</a:t>
            </a:r>
          </a:p>
          <a:p>
            <a:pPr marL="720725" lvl="1" indent="-27305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GB" sz="2000" dirty="0" smtClean="0"/>
              <a:t>Si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N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 coated samples are no stronger than the equivalent untreated silicon (&lt;100&gt; seems weaker, unknown why) – implies the edge surface quality (where no Si</a:t>
            </a:r>
            <a:r>
              <a:rPr lang="en-GB" sz="2000" baseline="-25000" dirty="0" smtClean="0"/>
              <a:t>3</a:t>
            </a:r>
            <a:r>
              <a:rPr lang="en-GB" sz="2000" dirty="0" smtClean="0"/>
              <a:t>N</a:t>
            </a:r>
            <a:r>
              <a:rPr lang="en-GB" sz="2000" baseline="-25000" dirty="0" smtClean="0"/>
              <a:t>4</a:t>
            </a:r>
            <a:r>
              <a:rPr lang="en-GB" sz="2000" dirty="0" smtClean="0"/>
              <a:t> present) is limiting factor</a:t>
            </a:r>
          </a:p>
          <a:p>
            <a:pPr marL="720725" lvl="1" indent="-27305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GB" sz="2000" dirty="0" smtClean="0"/>
              <a:t>All oxidised samples show improvement in strength (~factor of 2), and oxidised samples are those that have exhibited the highest absolute strength values</a:t>
            </a:r>
          </a:p>
          <a:p>
            <a:pPr marL="263525" indent="-263525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GB" sz="2000" b="0" dirty="0" smtClean="0"/>
              <a:t>No current trend can be seen with oxide thickness (not enough statistics)</a:t>
            </a:r>
          </a:p>
          <a:p>
            <a:pPr marL="263525" indent="-263525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GB" sz="2000" b="0" dirty="0" smtClean="0"/>
              <a:t>Scatter of data is large – consistent with expectation for brittle materials</a:t>
            </a:r>
          </a:p>
          <a:p>
            <a:pPr marL="263525" indent="-263525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GB" sz="2000" b="0" dirty="0" smtClean="0"/>
              <a:t>The largest load supported was 660N</a:t>
            </a:r>
          </a:p>
          <a:p>
            <a:pPr marL="263525" indent="-263525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GB" sz="2000" b="0" dirty="0" smtClean="0"/>
              <a:t>There is a possibility to improve the strength through surface treatment</a:t>
            </a:r>
          </a:p>
          <a:p>
            <a:pPr>
              <a:spcBef>
                <a:spcPts val="1200"/>
              </a:spcBef>
              <a:defRPr/>
            </a:pPr>
            <a:endParaRPr lang="en-GB" sz="2400" b="0" dirty="0" smtClean="0"/>
          </a:p>
        </p:txBody>
      </p:sp>
      <p:sp>
        <p:nvSpPr>
          <p:cNvPr id="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Conclusions from Strength Tests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Silicon suspension\IMG_2532.JPG"/>
          <p:cNvPicPr>
            <a:picLocks noChangeAspect="1" noChangeArrowheads="1"/>
          </p:cNvPicPr>
          <p:nvPr/>
        </p:nvPicPr>
        <p:blipFill>
          <a:blip r:embed="rId2" cstate="print"/>
          <a:srcRect t="6102" r="3703" b="2744"/>
          <a:stretch>
            <a:fillRect/>
          </a:stretch>
        </p:blipFill>
        <p:spPr bwMode="auto">
          <a:xfrm>
            <a:off x="1960563" y="2379663"/>
            <a:ext cx="6438900" cy="448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>
            <a:off x="1839913" y="2836863"/>
            <a:ext cx="2133600" cy="19018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828800" y="2836863"/>
            <a:ext cx="2092325" cy="79216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1" name="TextBox 17"/>
          <p:cNvSpPr txBox="1">
            <a:spLocks noChangeArrowheads="1"/>
          </p:cNvSpPr>
          <p:nvPr/>
        </p:nvSpPr>
        <p:spPr bwMode="auto">
          <a:xfrm>
            <a:off x="146050" y="2439988"/>
            <a:ext cx="18907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Universal joints top and bottom, to minimise bending stress on silicon</a:t>
            </a:r>
            <a:endParaRPr lang="en-US">
              <a:latin typeface="Calibri" pitchFamily="34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6078538" y="3625850"/>
            <a:ext cx="2660650" cy="14239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3" name="TextBox 21"/>
          <p:cNvSpPr txBox="1">
            <a:spLocks noChangeArrowheads="1"/>
          </p:cNvSpPr>
          <p:nvPr/>
        </p:nvSpPr>
        <p:spPr bwMode="auto">
          <a:xfrm>
            <a:off x="8347075" y="3324225"/>
            <a:ext cx="1609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Mild steel plates, 13kg each</a:t>
            </a:r>
            <a:endParaRPr lang="en-US">
              <a:latin typeface="Calibri" pitchFamily="34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5434013" y="5943600"/>
            <a:ext cx="3252787" cy="4460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5" name="TextBox 25"/>
          <p:cNvSpPr txBox="1">
            <a:spLocks noChangeArrowheads="1"/>
          </p:cNvSpPr>
          <p:nvPr/>
        </p:nvSpPr>
        <p:spPr bwMode="auto">
          <a:xfrm>
            <a:off x="8096250" y="5767388"/>
            <a:ext cx="16097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Jack</a:t>
            </a:r>
            <a:endParaRPr lang="en-US">
              <a:latin typeface="Calibri" pitchFamily="34" charset="0"/>
            </a:endParaRPr>
          </a:p>
        </p:txBody>
      </p:sp>
      <p:pic>
        <p:nvPicPr>
          <p:cNvPr id="14346" name="Picture 2" descr="D:\Silicon suspension\picture2 .JPG"/>
          <p:cNvPicPr>
            <a:picLocks noChangeAspect="1" noChangeArrowheads="1"/>
          </p:cNvPicPr>
          <p:nvPr/>
        </p:nvPicPr>
        <p:blipFill>
          <a:blip r:embed="rId3" cstate="print"/>
          <a:srcRect r="14845"/>
          <a:stretch>
            <a:fillRect/>
          </a:stretch>
        </p:blipFill>
        <p:spPr bwMode="auto">
          <a:xfrm>
            <a:off x="0" y="3457575"/>
            <a:ext cx="2352675" cy="34004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4347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Additional Tests - Hanging a Mass</a:t>
            </a:r>
            <a:endParaRPr lang="en-US" smtClean="0"/>
          </a:p>
        </p:txBody>
      </p:sp>
      <p:sp>
        <p:nvSpPr>
          <p:cNvPr id="14348" name="Content Placeholder 2"/>
          <p:cNvSpPr>
            <a:spLocks noGrp="1"/>
          </p:cNvSpPr>
          <p:nvPr>
            <p:ph idx="1"/>
          </p:nvPr>
        </p:nvSpPr>
        <p:spPr>
          <a:xfrm>
            <a:off x="301625" y="787400"/>
            <a:ext cx="9604375" cy="1498600"/>
          </a:xfrm>
        </p:spPr>
        <p:txBody>
          <a:bodyPr/>
          <a:lstStyle/>
          <a:p>
            <a:pPr marL="269875" indent="-269875">
              <a:buFontTx/>
              <a:buChar char="•"/>
            </a:pPr>
            <a:r>
              <a:rPr lang="en-GB" sz="1600" b="0" smtClean="0"/>
              <a:t>A 4 ‘fibre’ test suspension was also constructed </a:t>
            </a:r>
          </a:p>
          <a:p>
            <a:pPr marL="269875" indent="-269875">
              <a:buFontTx/>
              <a:buChar char="•"/>
            </a:pPr>
            <a:r>
              <a:rPr lang="en-GB" sz="1600" b="0" smtClean="0"/>
              <a:t>39kg, 52kg, 65kg, 78kg suspensions hung successfully</a:t>
            </a:r>
          </a:p>
          <a:p>
            <a:pPr marL="269875" indent="-269875" eaLnBrk="1" hangingPunct="1">
              <a:buFontTx/>
              <a:buChar char="•"/>
            </a:pPr>
            <a:r>
              <a:rPr lang="en-GB" sz="1600" b="0" smtClean="0"/>
              <a:t>Maximum demonstrated 126MPa on 4 fibres (90kg on 4 x 45mmx3.5x0.5mm ‘fibres’) – hung for ~3 hours before failure (likely failure due to heavy vibration in the laboratory)</a:t>
            </a:r>
          </a:p>
          <a:p>
            <a:pPr marL="269875" indent="-269875" eaLnBrk="1" hangingPunct="1">
              <a:buFontTx/>
              <a:buChar char="•"/>
            </a:pPr>
            <a:r>
              <a:rPr lang="en-GB" sz="1600" b="0" smtClean="0"/>
              <a:t>This is a very encouraging first test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3895725" y="3938588"/>
            <a:ext cx="758825" cy="2174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0" name="TextBox 17"/>
          <p:cNvSpPr txBox="1">
            <a:spLocks noChangeArrowheads="1"/>
          </p:cNvSpPr>
          <p:nvPr/>
        </p:nvSpPr>
        <p:spPr bwMode="auto">
          <a:xfrm>
            <a:off x="3956050" y="3776663"/>
            <a:ext cx="18907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Silicon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3" descr="D:\Research\Strawman\silicon suspension local version\plots\thermal noise comparison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8475" y="1077913"/>
            <a:ext cx="8639175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Performance of a 20K Silicon Suspension</a:t>
            </a:r>
            <a:endParaRPr 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3FE196C-BE6C-4FE8-9D45-8EC47328E640}" type="slidenum">
              <a:rPr lang="en-GB" smtClean="0"/>
              <a:pPr/>
              <a:t>11</a:t>
            </a:fld>
            <a:endParaRPr lang="en-GB" smtClean="0"/>
          </a:p>
        </p:txBody>
      </p:sp>
      <p:sp>
        <p:nvSpPr>
          <p:cNvPr id="15365" name="TextBox 15"/>
          <p:cNvSpPr txBox="1">
            <a:spLocks noChangeArrowheads="1"/>
          </p:cNvSpPr>
          <p:nvPr/>
        </p:nvSpPr>
        <p:spPr bwMode="auto">
          <a:xfrm>
            <a:off x="3213100" y="830263"/>
            <a:ext cx="17145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Pendulum resonances</a:t>
            </a:r>
            <a:endParaRPr lang="en-US"/>
          </a:p>
        </p:txBody>
      </p:sp>
      <p:sp>
        <p:nvSpPr>
          <p:cNvPr id="15366" name="TextBox 30"/>
          <p:cNvSpPr txBox="1">
            <a:spLocks noChangeArrowheads="1"/>
          </p:cNvSpPr>
          <p:nvPr/>
        </p:nvSpPr>
        <p:spPr bwMode="auto">
          <a:xfrm>
            <a:off x="5448300" y="830263"/>
            <a:ext cx="17145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Vertical resonances</a:t>
            </a:r>
            <a:endParaRPr lang="en-US"/>
          </a:p>
        </p:txBody>
      </p:sp>
      <p:sp>
        <p:nvSpPr>
          <p:cNvPr id="15367" name="TextBox 31"/>
          <p:cNvSpPr txBox="1">
            <a:spLocks noChangeArrowheads="1"/>
          </p:cNvSpPr>
          <p:nvPr/>
        </p:nvSpPr>
        <p:spPr bwMode="auto">
          <a:xfrm>
            <a:off x="7854950" y="923925"/>
            <a:ext cx="13049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Violin modes</a:t>
            </a:r>
            <a:endParaRPr lang="en-US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1619250" y="3190875"/>
            <a:ext cx="2579688" cy="16668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9" name="TextBox 50"/>
          <p:cNvSpPr txBox="1">
            <a:spLocks noChangeArrowheads="1"/>
          </p:cNvSpPr>
          <p:nvPr/>
        </p:nvSpPr>
        <p:spPr bwMode="auto">
          <a:xfrm>
            <a:off x="-34925" y="2498725"/>
            <a:ext cx="1714500" cy="1384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0.7mm thick ribbon is limiting case – thinner fibres would not be able to extract the heat deposited by laser</a:t>
            </a:r>
            <a:endParaRPr lang="en-US"/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2382838" y="1276350"/>
            <a:ext cx="841375" cy="151606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1" name="TextBox 52"/>
          <p:cNvSpPr txBox="1">
            <a:spLocks noChangeArrowheads="1"/>
          </p:cNvSpPr>
          <p:nvPr/>
        </p:nvSpPr>
        <p:spPr bwMode="auto">
          <a:xfrm>
            <a:off x="-39688" y="827088"/>
            <a:ext cx="2132013" cy="1384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Oxidised strength is higher allowing a thinner fibre (higher dissipation dilution) but surface loss is significantly higher  at 10</a:t>
            </a:r>
            <a:r>
              <a:rPr lang="en-GB" baseline="30000"/>
              <a:t>-10 </a:t>
            </a:r>
            <a:r>
              <a:rPr lang="en-GB"/>
              <a:t>[1]</a:t>
            </a:r>
            <a:endParaRPr lang="en-US"/>
          </a:p>
        </p:txBody>
      </p:sp>
      <p:sp>
        <p:nvSpPr>
          <p:cNvPr id="15372" name="TextBox 56"/>
          <p:cNvSpPr txBox="1">
            <a:spLocks noChangeArrowheads="1"/>
          </p:cNvSpPr>
          <p:nvPr/>
        </p:nvSpPr>
        <p:spPr bwMode="auto">
          <a:xfrm>
            <a:off x="-96838" y="6523038"/>
            <a:ext cx="4476751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200"/>
              <a:t>[1] </a:t>
            </a:r>
            <a:r>
              <a:rPr lang="en-GB" sz="1200" i="1"/>
              <a:t>B. E. White Phys Rev Let 75 (24), pp4437 (1995) </a:t>
            </a:r>
            <a:endParaRPr lang="en-US" sz="12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3" descr="D:\Research\Strawman\silicon suspension local version\plots\thermal noise comparison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8475" y="1077913"/>
            <a:ext cx="8639175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15"/>
          <p:cNvSpPr txBox="1">
            <a:spLocks noChangeArrowheads="1"/>
          </p:cNvSpPr>
          <p:nvPr/>
        </p:nvSpPr>
        <p:spPr bwMode="auto">
          <a:xfrm>
            <a:off x="3213100" y="830263"/>
            <a:ext cx="17145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Pendulum resonances</a:t>
            </a:r>
            <a:endParaRPr lang="en-US"/>
          </a:p>
        </p:txBody>
      </p:sp>
      <p:sp>
        <p:nvSpPr>
          <p:cNvPr id="16388" name="TextBox 30"/>
          <p:cNvSpPr txBox="1">
            <a:spLocks noChangeArrowheads="1"/>
          </p:cNvSpPr>
          <p:nvPr/>
        </p:nvSpPr>
        <p:spPr bwMode="auto">
          <a:xfrm>
            <a:off x="5448300" y="830263"/>
            <a:ext cx="17145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Vertical resonances</a:t>
            </a:r>
            <a:endParaRPr lang="en-US"/>
          </a:p>
        </p:txBody>
      </p:sp>
      <p:sp>
        <p:nvSpPr>
          <p:cNvPr id="16389" name="TextBox 31"/>
          <p:cNvSpPr txBox="1">
            <a:spLocks noChangeArrowheads="1"/>
          </p:cNvSpPr>
          <p:nvPr/>
        </p:nvSpPr>
        <p:spPr bwMode="auto">
          <a:xfrm>
            <a:off x="7854950" y="923925"/>
            <a:ext cx="13049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Violin modes</a:t>
            </a:r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619250" y="3190875"/>
            <a:ext cx="2579688" cy="16668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1" name="TextBox 50"/>
          <p:cNvSpPr txBox="1">
            <a:spLocks noChangeArrowheads="1"/>
          </p:cNvSpPr>
          <p:nvPr/>
        </p:nvSpPr>
        <p:spPr bwMode="auto">
          <a:xfrm>
            <a:off x="-34925" y="2498725"/>
            <a:ext cx="1714500" cy="1384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0.7mm thick ribbon is limiting case – thinner fibres would not be able to extract the heat deposited by laser</a:t>
            </a:r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382838" y="1276350"/>
            <a:ext cx="841375" cy="151606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3" name="TextBox 52"/>
          <p:cNvSpPr txBox="1">
            <a:spLocks noChangeArrowheads="1"/>
          </p:cNvSpPr>
          <p:nvPr/>
        </p:nvSpPr>
        <p:spPr bwMode="auto">
          <a:xfrm>
            <a:off x="-39688" y="827088"/>
            <a:ext cx="2132013" cy="1384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Oxidised strength is higher allowing a thinner fibre (higher dissipation dilution) but surface loss is significantly higher  at 10</a:t>
            </a:r>
            <a:r>
              <a:rPr lang="en-GB" baseline="30000"/>
              <a:t>-10 </a:t>
            </a:r>
            <a:r>
              <a:rPr lang="en-GB"/>
              <a:t>[1]</a:t>
            </a:r>
            <a:endParaRPr lang="en-US"/>
          </a:p>
        </p:txBody>
      </p:sp>
      <p:sp>
        <p:nvSpPr>
          <p:cNvPr id="16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Performance of a 20K Silicon Suspension</a:t>
            </a:r>
            <a:endParaRPr lang="en-US" smtClean="0"/>
          </a:p>
        </p:txBody>
      </p:sp>
      <p:sp>
        <p:nvSpPr>
          <p:cNvPr id="1639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3C0C790-68AE-493B-A61D-E2156036F6D1}" type="slidenum">
              <a:rPr lang="en-GB" smtClean="0"/>
              <a:pPr/>
              <a:t>12</a:t>
            </a:fld>
            <a:endParaRPr lang="en-GB" smtClean="0"/>
          </a:p>
        </p:txBody>
      </p:sp>
      <p:sp>
        <p:nvSpPr>
          <p:cNvPr id="16396" name="TextBox 56"/>
          <p:cNvSpPr txBox="1">
            <a:spLocks noChangeArrowheads="1"/>
          </p:cNvSpPr>
          <p:nvPr/>
        </p:nvSpPr>
        <p:spPr bwMode="auto">
          <a:xfrm>
            <a:off x="-96838" y="6523038"/>
            <a:ext cx="4476751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200"/>
              <a:t>[1] </a:t>
            </a:r>
            <a:r>
              <a:rPr lang="en-GB" sz="1200" i="1"/>
              <a:t>B. E. White Phys Rev Let 75 (24), pp4437 (1995) </a:t>
            </a:r>
            <a:endParaRPr lang="en-US" sz="1200" i="1"/>
          </a:p>
        </p:txBody>
      </p:sp>
      <p:pic>
        <p:nvPicPr>
          <p:cNvPr id="16397" name="Picture 13"/>
          <p:cNvPicPr>
            <a:picLocks noChangeAspect="1" noChangeArrowheads="1"/>
          </p:cNvPicPr>
          <p:nvPr/>
        </p:nvPicPr>
        <p:blipFill>
          <a:blip r:embed="rId4" cstate="print"/>
          <a:srcRect t="2078" r="3722"/>
          <a:stretch>
            <a:fillRect/>
          </a:stretch>
        </p:blipFill>
        <p:spPr bwMode="auto">
          <a:xfrm>
            <a:off x="0" y="3810000"/>
            <a:ext cx="4619625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3" name="Group 15"/>
          <p:cNvGrpSpPr>
            <a:grpSpLocks/>
          </p:cNvGrpSpPr>
          <p:nvPr/>
        </p:nvGrpSpPr>
        <p:grpSpPr bwMode="auto">
          <a:xfrm>
            <a:off x="7058025" y="4951413"/>
            <a:ext cx="2555875" cy="1919287"/>
            <a:chOff x="2483768" y="3212976"/>
            <a:chExt cx="5981125" cy="4493519"/>
          </a:xfrm>
        </p:grpSpPr>
        <p:pic>
          <p:nvPicPr>
            <p:cNvPr id="5129" name="Picture 2" descr="F:\Alan\Silicon suspensions\Ansys - silicon\Ribbon neck models\50x safety factor with 1kg\14_11_2012 - 0.1m fibre 700x3500 bonded - 7.5mm neck 5x aspect\neck_1_3500x700x0.10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83768" y="3212976"/>
              <a:ext cx="5981125" cy="4493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" name="Straight Arrow Connector 9"/>
            <p:cNvCxnSpPr/>
            <p:nvPr/>
          </p:nvCxnSpPr>
          <p:spPr>
            <a:xfrm>
              <a:off x="4140651" y="4580731"/>
              <a:ext cx="0" cy="505475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4140651" y="5517345"/>
              <a:ext cx="0" cy="505475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4140651" y="5011871"/>
              <a:ext cx="0" cy="505475"/>
            </a:xfrm>
            <a:prstGeom prst="straightConnector1">
              <a:avLst/>
            </a:prstGeom>
            <a:ln w="28575">
              <a:solidFill>
                <a:srgbClr val="92D05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2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Suspension Design Drivers</a:t>
            </a:r>
          </a:p>
        </p:txBody>
      </p:sp>
      <p:sp>
        <p:nvSpPr>
          <p:cNvPr id="5125" name="Content Placeholder 2"/>
          <p:cNvSpPr>
            <a:spLocks noGrp="1"/>
          </p:cNvSpPr>
          <p:nvPr>
            <p:ph idx="1"/>
          </p:nvPr>
        </p:nvSpPr>
        <p:spPr>
          <a:xfrm>
            <a:off x="417513" y="990600"/>
            <a:ext cx="7392987" cy="2406650"/>
          </a:xfrm>
        </p:spPr>
        <p:txBody>
          <a:bodyPr/>
          <a:lstStyle/>
          <a:p>
            <a:pPr algn="just">
              <a:spcBef>
                <a:spcPts val="1200"/>
              </a:spcBef>
              <a:buSzPct val="60000"/>
              <a:buFontTx/>
              <a:buChar char="•"/>
            </a:pPr>
            <a:r>
              <a:rPr lang="en-GB" smtClean="0"/>
              <a:t> </a:t>
            </a:r>
            <a:r>
              <a:rPr lang="en-GB" sz="1800" smtClean="0"/>
              <a:t>Vertical compliance:</a:t>
            </a:r>
          </a:p>
          <a:p>
            <a:pPr algn="just">
              <a:spcBef>
                <a:spcPts val="1200"/>
              </a:spcBef>
              <a:buFontTx/>
              <a:buChar char="•"/>
            </a:pPr>
            <a:r>
              <a:rPr lang="en-GB" sz="1800" b="0" smtClean="0"/>
              <a:t> The aLIGO design utilises laser heating to soften the 3mm diameter fused silica stock and adjust the stock angle and mirror pitch</a:t>
            </a:r>
          </a:p>
          <a:p>
            <a:pPr algn="just">
              <a:spcBef>
                <a:spcPts val="1200"/>
              </a:spcBef>
              <a:buFontTx/>
              <a:buChar char="•"/>
            </a:pPr>
            <a:r>
              <a:rPr lang="en-GB" sz="1800" b="0" smtClean="0"/>
              <a:t> This is not possible with Silicon so another method to add vertical compliance is necessary =&gt; Silicon cantilever springs. This has the benefit of applying additional vertical isolation to the suspension chain.</a:t>
            </a:r>
          </a:p>
        </p:txBody>
      </p:sp>
      <p:sp>
        <p:nvSpPr>
          <p:cNvPr id="51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0E8A98D-D526-4F08-AE02-E2D1E0A26658}" type="slidenum">
              <a:rPr lang="en-GB" smtClean="0"/>
              <a:pPr/>
              <a:t>13</a:t>
            </a:fld>
            <a:endParaRPr lang="en-GB" smtClean="0"/>
          </a:p>
        </p:txBody>
      </p:sp>
      <p:pic>
        <p:nvPicPr>
          <p:cNvPr id="5127" name="Picture 2" descr="C:\Documents and Settings\Giles Hammond\Desktop\DSC028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13700" y="638175"/>
            <a:ext cx="189230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79413" y="3400425"/>
            <a:ext cx="9326562" cy="3262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GB" sz="1800" b="1" kern="0" dirty="0">
                <a:solidFill>
                  <a:srgbClr val="003C69"/>
                </a:solidFill>
                <a:latin typeface="Arial"/>
                <a:cs typeface="Arial"/>
              </a:rPr>
              <a:t> Fibre Attachment</a:t>
            </a:r>
          </a:p>
          <a:p>
            <a:pPr algn="just" eaLnBrk="0" hangingPunct="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GB" sz="1800" kern="0" dirty="0">
                <a:solidFill>
                  <a:srgbClr val="003C69"/>
                </a:solidFill>
                <a:latin typeface="Arial"/>
                <a:cs typeface="Arial"/>
              </a:rPr>
              <a:t> A reproducible and removable method to attach of attaching fibres to the mirror and penultimate mass is required </a:t>
            </a:r>
          </a:p>
          <a:p>
            <a:pPr algn="just" eaLnBrk="0" hangingPunct="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GB" sz="1800" kern="0" dirty="0">
                <a:solidFill>
                  <a:srgbClr val="003C69"/>
                </a:solidFill>
                <a:latin typeface="Arial"/>
                <a:cs typeface="Arial"/>
              </a:rPr>
              <a:t> Need to be careful that attachment method does not compromise the thermal noise</a:t>
            </a:r>
            <a:endParaRPr lang="en-GB" sz="200" kern="0" dirty="0">
              <a:solidFill>
                <a:srgbClr val="003C69"/>
              </a:solidFill>
              <a:latin typeface="Arial"/>
              <a:cs typeface="Arial"/>
            </a:endParaRPr>
          </a:p>
          <a:p>
            <a:pPr lvl="1" algn="just" eaLnBrk="0" hangingPunct="0">
              <a:spcBef>
                <a:spcPts val="1800"/>
              </a:spcBef>
              <a:defRPr/>
            </a:pPr>
            <a:endParaRPr lang="en-GB" sz="200" kern="0" dirty="0">
              <a:solidFill>
                <a:srgbClr val="003C69"/>
              </a:solidFill>
              <a:latin typeface="Arial"/>
              <a:cs typeface="Arial"/>
            </a:endParaRPr>
          </a:p>
          <a:p>
            <a:pPr lvl="1" algn="just" eaLnBrk="0" hangingPunct="0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en-GB" sz="1800" kern="0" dirty="0">
                <a:solidFill>
                  <a:srgbClr val="003C69"/>
                </a:solidFill>
                <a:latin typeface="Arial"/>
                <a:cs typeface="Arial"/>
              </a:rPr>
              <a:t> bonded interface</a:t>
            </a:r>
          </a:p>
          <a:p>
            <a:pPr lvl="1" algn="just" eaLnBrk="0" hangingPunct="0">
              <a:spcBef>
                <a:spcPts val="1200"/>
              </a:spcBef>
              <a:defRPr/>
            </a:pPr>
            <a:endParaRPr lang="en-GB" sz="200" kern="0" dirty="0">
              <a:solidFill>
                <a:srgbClr val="003C69"/>
              </a:solidFill>
              <a:latin typeface="Arial"/>
              <a:cs typeface="Arial"/>
            </a:endParaRPr>
          </a:p>
          <a:p>
            <a:pPr lvl="1" algn="just" eaLnBrk="0" hangingPunct="0">
              <a:spcBef>
                <a:spcPts val="1200"/>
              </a:spcBef>
              <a:defRPr/>
            </a:pPr>
            <a:endParaRPr lang="en-GB" sz="200" kern="0" dirty="0">
              <a:solidFill>
                <a:srgbClr val="003C69"/>
              </a:solidFill>
              <a:latin typeface="Arial"/>
              <a:cs typeface="Arial"/>
            </a:endParaRPr>
          </a:p>
          <a:p>
            <a:pPr lvl="1" algn="just" eaLnBrk="0" hangingPunct="0">
              <a:spcBef>
                <a:spcPts val="1200"/>
              </a:spcBef>
              <a:defRPr/>
            </a:pPr>
            <a:endParaRPr lang="en-GB" sz="200" kern="0" dirty="0">
              <a:solidFill>
                <a:srgbClr val="003C69"/>
              </a:solidFill>
              <a:latin typeface="Arial"/>
              <a:cs typeface="Arial"/>
            </a:endParaRPr>
          </a:p>
          <a:p>
            <a:pPr algn="just" eaLnBrk="0" hangingPunct="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GB" sz="1800" kern="0" dirty="0">
                <a:solidFill>
                  <a:srgbClr val="003C69"/>
                </a:solidFill>
                <a:latin typeface="Arial"/>
                <a:cs typeface="Arial"/>
              </a:rPr>
              <a:t> R&amp;D and additional loss measurements are needed to develop the optimum approach</a:t>
            </a:r>
          </a:p>
        </p:txBody>
      </p:sp>
      <p:graphicFrame>
        <p:nvGraphicFramePr>
          <p:cNvPr id="5122" name="Object 8"/>
          <p:cNvGraphicFramePr>
            <a:graphicFrameLocks noChangeAspect="1"/>
          </p:cNvGraphicFramePr>
          <p:nvPr/>
        </p:nvGraphicFramePr>
        <p:xfrm>
          <a:off x="3214688" y="5221288"/>
          <a:ext cx="3519487" cy="506412"/>
        </p:xfrm>
        <a:graphic>
          <a:graphicData uri="http://schemas.openxmlformats.org/presentationml/2006/ole">
            <p:oleObj spid="_x0000_s5122" name="Equation" r:id="rId5" imgW="252720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Conclusion</a:t>
            </a:r>
            <a:endParaRPr lang="en-US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598488" y="1017588"/>
            <a:ext cx="8882062" cy="5643562"/>
          </a:xfrm>
        </p:spPr>
        <p:txBody>
          <a:bodyPr/>
          <a:lstStyle/>
          <a:p>
            <a:pPr marL="263525" indent="-263525" algn="just">
              <a:spcBef>
                <a:spcPts val="900"/>
              </a:spcBef>
              <a:buFontTx/>
              <a:buChar char="•"/>
            </a:pPr>
            <a:r>
              <a:rPr lang="en-GB" sz="2000" b="0" smtClean="0"/>
              <a:t>Silicon is a promising prospective material for future detector suspensions offering improvements of the order 70x aLIGO room temperature silica</a:t>
            </a:r>
          </a:p>
          <a:p>
            <a:pPr marL="263525" indent="-263525" algn="just">
              <a:spcBef>
                <a:spcPts val="900"/>
              </a:spcBef>
              <a:buFontTx/>
              <a:buChar char="•"/>
            </a:pPr>
            <a:r>
              <a:rPr lang="en-GB" sz="2000" b="0" smtClean="0"/>
              <a:t>The limiting dissipation is surface and bulk loss at low temperature (&lt;50K)</a:t>
            </a:r>
          </a:p>
          <a:p>
            <a:pPr marL="263525" indent="-263525" algn="just">
              <a:spcBef>
                <a:spcPts val="900"/>
              </a:spcBef>
              <a:buFontTx/>
              <a:buChar char="•"/>
            </a:pPr>
            <a:r>
              <a:rPr lang="en-GB" sz="2000" b="0" smtClean="0"/>
              <a:t>The stronger silicon can be made, the greater the performance gain</a:t>
            </a:r>
          </a:p>
          <a:p>
            <a:pPr marL="263525" indent="-263525" algn="just">
              <a:spcBef>
                <a:spcPts val="900"/>
              </a:spcBef>
              <a:buFontTx/>
              <a:buChar char="•"/>
            </a:pPr>
            <a:r>
              <a:rPr lang="en-GB" sz="2000" b="0" smtClean="0"/>
              <a:t>Silicon strength has been demonstrated to be improved with suitable surface treatment of the material</a:t>
            </a:r>
          </a:p>
          <a:p>
            <a:pPr marL="263525" indent="-263525" algn="just">
              <a:spcBef>
                <a:spcPts val="900"/>
              </a:spcBef>
              <a:buFontTx/>
              <a:buChar char="•"/>
            </a:pPr>
            <a:r>
              <a:rPr lang="en-GB" sz="2000" b="0" smtClean="0"/>
              <a:t>Future work includes deeper investigation of surface treatments of silicon, aiming to improve strength, reliability and mechanical dissipation, including:</a:t>
            </a:r>
          </a:p>
          <a:p>
            <a:pPr marL="720725" lvl="1" indent="-273050" algn="just">
              <a:spcBef>
                <a:spcPts val="900"/>
              </a:spcBef>
              <a:buFont typeface="Arial" charset="0"/>
              <a:buChar char="•"/>
            </a:pPr>
            <a:r>
              <a:rPr lang="en-GB" sz="1800" smtClean="0"/>
              <a:t>Apply oxide to etched samples</a:t>
            </a:r>
          </a:p>
          <a:p>
            <a:pPr marL="720725" lvl="1" indent="-273050" algn="just">
              <a:spcBef>
                <a:spcPts val="900"/>
              </a:spcBef>
              <a:buFont typeface="Arial" charset="0"/>
              <a:buChar char="•"/>
            </a:pPr>
            <a:r>
              <a:rPr lang="en-GB" sz="1800" smtClean="0"/>
              <a:t>Investigating strength as function of oxide layer thickness</a:t>
            </a:r>
          </a:p>
          <a:p>
            <a:pPr marL="720725" lvl="1" indent="-273050" algn="just">
              <a:spcBef>
                <a:spcPts val="900"/>
              </a:spcBef>
              <a:buFont typeface="Arial" charset="0"/>
              <a:buChar char="•"/>
            </a:pPr>
            <a:r>
              <a:rPr lang="en-GB" sz="1800" smtClean="0"/>
              <a:t>Application of Si</a:t>
            </a:r>
            <a:r>
              <a:rPr lang="en-GB" sz="1800" baseline="-25000" smtClean="0"/>
              <a:t>3</a:t>
            </a:r>
            <a:r>
              <a:rPr lang="en-GB" sz="1800" smtClean="0"/>
              <a:t>N</a:t>
            </a:r>
            <a:r>
              <a:rPr lang="en-GB" sz="1800" baseline="-25000" smtClean="0"/>
              <a:t>4</a:t>
            </a:r>
            <a:r>
              <a:rPr lang="en-GB" sz="1800" smtClean="0"/>
              <a:t> to all surfaces of samples</a:t>
            </a:r>
          </a:p>
          <a:p>
            <a:pPr marL="720725" lvl="1" indent="-273050" algn="just">
              <a:spcBef>
                <a:spcPts val="900"/>
              </a:spcBef>
              <a:buFont typeface="Arial" charset="0"/>
              <a:buChar char="•"/>
            </a:pPr>
            <a:r>
              <a:rPr lang="en-GB" sz="1800" smtClean="0"/>
              <a:t>Finite Element Analysis of the full suspension including bonded interfaces</a:t>
            </a:r>
            <a:endParaRPr lang="en-GB" sz="2000" smtClean="0"/>
          </a:p>
          <a:p>
            <a:pPr marL="263525" indent="-263525" algn="just">
              <a:spcBef>
                <a:spcPts val="900"/>
              </a:spcBef>
              <a:buFontTx/>
              <a:buChar char="•"/>
            </a:pPr>
            <a:r>
              <a:rPr lang="en-GB" sz="2000" b="0" smtClean="0"/>
              <a:t>Additional R&amp;D is needed to:</a:t>
            </a:r>
          </a:p>
          <a:p>
            <a:pPr marL="787400" lvl="4" indent="-263525" algn="just">
              <a:spcBef>
                <a:spcPts val="900"/>
              </a:spcBef>
            </a:pPr>
            <a:r>
              <a:rPr lang="en-GB" sz="1800" smtClean="0"/>
              <a:t>Provide vertical compliance via cantilever springs </a:t>
            </a:r>
          </a:p>
          <a:p>
            <a:pPr marL="787400" lvl="4" indent="-263525" algn="just">
              <a:spcBef>
                <a:spcPts val="900"/>
              </a:spcBef>
            </a:pPr>
            <a:r>
              <a:rPr lang="en-GB" sz="1800" smtClean="0"/>
              <a:t>Demonstrate repeatable attachment of fibres to the mirrors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56C35A2-E6FB-4613-8642-12D0FFC403F8}" type="slidenum">
              <a:rPr lang="en-GB" smtClean="0"/>
              <a:pPr/>
              <a:t>14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Extra Slide</a:t>
            </a:r>
            <a:endParaRPr lang="en-US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C36FB6B-ACE8-4F8E-823C-329452A1B790}" type="slidenum">
              <a:rPr lang="en-GB" smtClean="0"/>
              <a:pPr/>
              <a:t>15</a:t>
            </a:fld>
            <a:endParaRPr lang="en-GB" smtClean="0"/>
          </a:p>
        </p:txBody>
      </p:sp>
      <p:pic>
        <p:nvPicPr>
          <p:cNvPr id="18436" name="Picture 5" descr="C:\Documents and Settings\Giles Hammond\Desktop\conduc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676275"/>
            <a:ext cx="7148512" cy="293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3559175"/>
            <a:ext cx="5113338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Introduction</a:t>
            </a:r>
            <a:endParaRPr lang="en-US" smtClean="0"/>
          </a:p>
        </p:txBody>
      </p:sp>
      <p:sp>
        <p:nvSpPr>
          <p:cNvPr id="1028" name="Slide Number Placeholder 3"/>
          <p:cNvSpPr txBox="1">
            <a:spLocks noGrp="1"/>
          </p:cNvSpPr>
          <p:nvPr/>
        </p:nvSpPr>
        <p:spPr bwMode="auto">
          <a:xfrm>
            <a:off x="9110663" y="6570663"/>
            <a:ext cx="79533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CA9F89E0-2156-4026-BA45-F9108E1E98FC}" type="slidenum">
              <a:rPr lang="en-GB" sz="1000"/>
              <a:pPr algn="r"/>
              <a:t>1</a:t>
            </a:fld>
            <a:endParaRPr lang="en-GB" sz="1000"/>
          </a:p>
        </p:txBody>
      </p:sp>
      <p:pic>
        <p:nvPicPr>
          <p:cNvPr id="1029" name="Picture 5" descr="F:\Alan\Docs\Own papers\3 - P1100091 - Monolitihic\Pictures\Sus structure1.jpg"/>
          <p:cNvPicPr>
            <a:picLocks noChangeAspect="1" noChangeArrowheads="1"/>
          </p:cNvPicPr>
          <p:nvPr/>
        </p:nvPicPr>
        <p:blipFill>
          <a:blip r:embed="rId4" cstate="print"/>
          <a:srcRect l="42955" t="16731" r="19604" b="11440"/>
          <a:stretch>
            <a:fillRect/>
          </a:stretch>
        </p:blipFill>
        <p:spPr bwMode="auto">
          <a:xfrm>
            <a:off x="6008688" y="2132013"/>
            <a:ext cx="2109787" cy="404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TextBox 5"/>
          <p:cNvSpPr txBox="1">
            <a:spLocks noChangeArrowheads="1"/>
          </p:cNvSpPr>
          <p:nvPr/>
        </p:nvSpPr>
        <p:spPr bwMode="auto">
          <a:xfrm>
            <a:off x="6519863" y="6173788"/>
            <a:ext cx="33337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i="1"/>
              <a:t>aLIGO lower monolithic silica stage</a:t>
            </a:r>
            <a:endParaRPr lang="en-US" i="1"/>
          </a:p>
        </p:txBody>
      </p:sp>
      <p:pic>
        <p:nvPicPr>
          <p:cNvPr id="1031" name="Picture 9" descr="F:\Alan\Docs\Own papers\3 - P1100091 - Monolitihic\Pictures\CIMG1390.JPG"/>
          <p:cNvPicPr>
            <a:picLocks noChangeAspect="1" noChangeArrowheads="1"/>
          </p:cNvPicPr>
          <p:nvPr/>
        </p:nvPicPr>
        <p:blipFill>
          <a:blip r:embed="rId5" cstate="print"/>
          <a:srcRect l="15678" t="3310" r="20247" b="1411"/>
          <a:stretch>
            <a:fillRect/>
          </a:stretch>
        </p:blipFill>
        <p:spPr bwMode="auto">
          <a:xfrm>
            <a:off x="8002588" y="2347913"/>
            <a:ext cx="1863725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512763" y="1235075"/>
            <a:ext cx="5564187" cy="5021263"/>
          </a:xfrm>
        </p:spPr>
        <p:txBody>
          <a:bodyPr/>
          <a:lstStyle/>
          <a:p>
            <a:pPr marL="355600" indent="-355600" algn="just" eaLnBrk="1" hangingPunct="1">
              <a:buFontTx/>
              <a:buChar char="•"/>
              <a:defRPr/>
            </a:pPr>
            <a:r>
              <a:rPr lang="en-GB" sz="1800" b="0" dirty="0" smtClean="0"/>
              <a:t>Future detectors will need careful design of the test mass mirrors and suspensions to provide suitably low thermal noise</a:t>
            </a:r>
          </a:p>
          <a:p>
            <a:pPr marL="355600" indent="-355600" algn="just" eaLnBrk="1" hangingPunct="1">
              <a:buFontTx/>
              <a:buChar char="•"/>
              <a:defRPr/>
            </a:pPr>
            <a:endParaRPr lang="en-GB" sz="800" b="0" dirty="0" smtClean="0"/>
          </a:p>
          <a:p>
            <a:pPr marL="355600" indent="-355600" algn="just" eaLnBrk="1" hangingPunct="1">
              <a:buFont typeface="Arial" pitchFamily="34" charset="0"/>
              <a:buChar char="•"/>
              <a:defRPr/>
            </a:pPr>
            <a:r>
              <a:rPr lang="en-GB" sz="1800" b="0" dirty="0" smtClean="0"/>
              <a:t>One possible way to reduce thermal noise is to cool test masses and suspensions</a:t>
            </a:r>
          </a:p>
          <a:p>
            <a:pPr marL="355600" indent="-355600" algn="just" eaLnBrk="1" hangingPunct="1">
              <a:buFont typeface="Arial" pitchFamily="34" charset="0"/>
              <a:buChar char="•"/>
              <a:defRPr/>
            </a:pPr>
            <a:endParaRPr lang="en-GB" sz="1050" b="0" dirty="0" smtClean="0"/>
          </a:p>
          <a:p>
            <a:pPr marL="355600" indent="-355600" algn="just" eaLnBrk="1" hangingPunct="1">
              <a:buFont typeface="Arial" pitchFamily="34" charset="0"/>
              <a:buChar char="•"/>
              <a:defRPr/>
            </a:pPr>
            <a:endParaRPr lang="en-GB" sz="1050" b="0" dirty="0" smtClean="0"/>
          </a:p>
          <a:p>
            <a:pPr marL="355600" indent="-355600" algn="just" eaLnBrk="1" hangingPunct="1">
              <a:buFont typeface="Arial" pitchFamily="34" charset="0"/>
              <a:buChar char="•"/>
              <a:defRPr/>
            </a:pPr>
            <a:endParaRPr lang="en-GB" b="0" dirty="0" smtClean="0"/>
          </a:p>
          <a:p>
            <a:pPr marL="355600" indent="-355600" algn="just" eaLnBrk="1" hangingPunct="1">
              <a:buFont typeface="Arial" pitchFamily="34" charset="0"/>
              <a:buChar char="•"/>
              <a:defRPr/>
            </a:pPr>
            <a:r>
              <a:rPr lang="en-GB" sz="1800" b="0" dirty="0" smtClean="0"/>
              <a:t>Suspension thermal noise originates from materials that make up the test masses, suspension fibres and their attachments, so use ultra-low mechanical loss materials</a:t>
            </a:r>
          </a:p>
          <a:p>
            <a:pPr marL="355600" indent="-355600" algn="just" eaLnBrk="1" hangingPunct="1">
              <a:buFont typeface="Arial" pitchFamily="34" charset="0"/>
              <a:buChar char="•"/>
              <a:defRPr/>
            </a:pPr>
            <a:endParaRPr lang="en-GB" sz="900" b="0" dirty="0" smtClean="0"/>
          </a:p>
          <a:p>
            <a:pPr marL="355600" indent="-355600" algn="just" eaLnBrk="1" hangingPunct="1">
              <a:buFont typeface="Arial" pitchFamily="34" charset="0"/>
              <a:buChar char="•"/>
              <a:defRPr/>
            </a:pPr>
            <a:r>
              <a:rPr lang="en-GB" sz="1800" b="0" dirty="0" smtClean="0"/>
              <a:t>Silicon is one proposed low mechanical dissipation material for future detectors</a:t>
            </a:r>
          </a:p>
          <a:p>
            <a:pPr marL="355600" indent="-355600" algn="just" eaLnBrk="1" hangingPunct="1">
              <a:buFont typeface="Arial" pitchFamily="34" charset="0"/>
              <a:buChar char="•"/>
              <a:defRPr/>
            </a:pPr>
            <a:endParaRPr lang="en-GB" sz="800" b="0" dirty="0" smtClean="0"/>
          </a:p>
          <a:p>
            <a:pPr marL="355600" indent="-355600" algn="just" eaLnBrk="1" hangingPunct="1">
              <a:buFont typeface="Arial" pitchFamily="34" charset="0"/>
              <a:buChar char="•"/>
              <a:defRPr/>
            </a:pPr>
            <a:r>
              <a:rPr lang="en-GB" sz="1800" b="0" dirty="0" smtClean="0"/>
              <a:t>Analysis of the limitations of silicon and the performance gains we can expect are crucial</a:t>
            </a:r>
          </a:p>
          <a:p>
            <a:pPr marL="355600" indent="-355600" algn="just" eaLnBrk="1" hangingPunct="1">
              <a:buFont typeface="Arial" pitchFamily="34" charset="0"/>
              <a:buChar char="•"/>
              <a:defRPr/>
            </a:pPr>
            <a:endParaRPr lang="en-GB" sz="1800" b="0" dirty="0" smtClean="0"/>
          </a:p>
          <a:p>
            <a:pPr marL="355600" indent="-355600" eaLnBrk="1" hangingPunct="1">
              <a:buFont typeface="Arial" pitchFamily="34" charset="0"/>
              <a:buChar char="•"/>
              <a:defRPr/>
            </a:pPr>
            <a:endParaRPr lang="en-GB" sz="2000" dirty="0" smtClean="0"/>
          </a:p>
          <a:p>
            <a:pPr eaLnBrk="1" hangingPunct="1">
              <a:buFontTx/>
              <a:buChar char="•"/>
              <a:defRPr/>
            </a:pPr>
            <a:endParaRPr lang="en-GB" sz="2000" dirty="0" smtClean="0"/>
          </a:p>
          <a:p>
            <a:pPr eaLnBrk="1" hangingPunct="1">
              <a:buFontTx/>
              <a:buChar char="•"/>
              <a:defRPr/>
            </a:pPr>
            <a:endParaRPr lang="en-GB" sz="2000" dirty="0" smtClean="0"/>
          </a:p>
        </p:txBody>
      </p:sp>
      <p:graphicFrame>
        <p:nvGraphicFramePr>
          <p:cNvPr id="1026" name="Object 66"/>
          <p:cNvGraphicFramePr>
            <a:graphicFrameLocks noChangeAspect="1"/>
          </p:cNvGraphicFramePr>
          <p:nvPr/>
        </p:nvGraphicFramePr>
        <p:xfrm>
          <a:off x="1455738" y="2967038"/>
          <a:ext cx="3932237" cy="793750"/>
        </p:xfrm>
        <a:graphic>
          <a:graphicData uri="http://schemas.openxmlformats.org/presentationml/2006/ole">
            <p:oleObj spid="_x0000_s1026" name="Equation" r:id="rId6" imgW="2565360" imgH="558720" progId="Equation.3">
              <p:embed/>
            </p:oleObj>
          </a:graphicData>
        </a:graphic>
      </p:graphicFrame>
      <p:pic>
        <p:nvPicPr>
          <p:cNvPr id="1033" name="Picture 3" descr="C:\Documents and Settings\Giles Hammond\Desktop\DSC02893.JPG"/>
          <p:cNvPicPr>
            <a:picLocks noChangeAspect="1" noChangeArrowheads="1"/>
          </p:cNvPicPr>
          <p:nvPr/>
        </p:nvPicPr>
        <p:blipFill>
          <a:blip r:embed="rId7" cstate="print"/>
          <a:srcRect l="3107" t="4189" r="2815" b="3314"/>
          <a:stretch>
            <a:fillRect/>
          </a:stretch>
        </p:blipFill>
        <p:spPr bwMode="auto">
          <a:xfrm>
            <a:off x="7181850" y="688975"/>
            <a:ext cx="2122488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7588A29-E979-4231-B679-C5378448AD58}" type="slidenum">
              <a:rPr lang="en-GB" smtClean="0"/>
              <a:pPr/>
              <a:t>2</a:t>
            </a:fld>
            <a:endParaRPr lang="en-GB" smtClean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2447925" y="0"/>
            <a:ext cx="7458075" cy="6096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72000" tIns="36000" bIns="36000" anchor="ctr"/>
          <a:lstStyle/>
          <a:p>
            <a:pPr algn="r">
              <a:lnSpc>
                <a:spcPct val="90000"/>
              </a:lnSpc>
              <a:defRPr/>
            </a:pPr>
            <a:r>
              <a:rPr lang="en-GB" sz="3000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Low Temperature Operation</a:t>
            </a:r>
            <a:endParaRPr lang="en-US" sz="30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71488" y="806450"/>
            <a:ext cx="9109075" cy="20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55600" indent="-355600" algn="just">
              <a:spcBef>
                <a:spcPct val="30000"/>
              </a:spcBef>
              <a:buFontTx/>
              <a:buChar char="•"/>
              <a:defRPr/>
            </a:pPr>
            <a:r>
              <a:rPr lang="en-GB" sz="1800" kern="0" dirty="0">
                <a:solidFill>
                  <a:schemeClr val="tx2"/>
                </a:solidFill>
                <a:latin typeface="+mn-lt"/>
                <a:cs typeface="+mn-cs"/>
              </a:rPr>
              <a:t>For low temperature operation of the test mass </a:t>
            </a:r>
            <a:r>
              <a:rPr lang="en-GB" sz="1800" kern="0" dirty="0">
                <a:solidFill>
                  <a:schemeClr val="tx2"/>
                </a:solidFill>
              </a:rPr>
              <a:t>(&lt;50K) </a:t>
            </a:r>
            <a:r>
              <a:rPr lang="en-GB" sz="1800" kern="0" dirty="0">
                <a:solidFill>
                  <a:schemeClr val="tx2"/>
                </a:solidFill>
                <a:latin typeface="+mn-lt"/>
                <a:cs typeface="+mn-cs"/>
              </a:rPr>
              <a:t>any heat input by the detector laser beam will be extracted via conduction up the suspension fibres</a:t>
            </a:r>
          </a:p>
          <a:p>
            <a:pPr marL="355600" indent="-355600" algn="just">
              <a:spcBef>
                <a:spcPct val="30000"/>
              </a:spcBef>
              <a:buFontTx/>
              <a:buChar char="•"/>
              <a:defRPr/>
            </a:pPr>
            <a:r>
              <a:rPr lang="en-GB" sz="1800" kern="0" dirty="0">
                <a:solidFill>
                  <a:schemeClr val="tx2"/>
                </a:solidFill>
                <a:latin typeface="+mn-lt"/>
                <a:cs typeface="+mn-cs"/>
              </a:rPr>
              <a:t>This places a limit on the fibre diameter (and therefore the ultimate suspension thermal noise performance) – too thin results in a heat bottleneck</a:t>
            </a:r>
          </a:p>
          <a:p>
            <a:pPr>
              <a:spcBef>
                <a:spcPct val="30000"/>
              </a:spcBef>
              <a:buFontTx/>
              <a:buChar char="•"/>
              <a:defRPr/>
            </a:pPr>
            <a:endParaRPr lang="en-GB" sz="1800" b="1" kern="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7888" y="6440488"/>
            <a:ext cx="8266112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0000" lvl="1" indent="-355600">
              <a:spcBef>
                <a:spcPts val="0"/>
              </a:spcBef>
              <a:buFontTx/>
              <a:buChar char="•"/>
              <a:defRPr/>
            </a:pPr>
            <a:r>
              <a:rPr lang="en-GB" sz="1800" kern="0" dirty="0">
                <a:solidFill>
                  <a:schemeClr val="tx2"/>
                </a:solidFill>
              </a:rPr>
              <a:t>Penultimate mass at 4K, 18 kW laser power with 1 ppm absorption</a:t>
            </a:r>
          </a:p>
        </p:txBody>
      </p:sp>
      <p:pic>
        <p:nvPicPr>
          <p:cNvPr id="9222" name="Picture 11" descr="D:\Research\Strawman\silicon suspension local version\plots\ribbon thickness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5275" y="1966913"/>
            <a:ext cx="6938963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9110663" y="6591300"/>
            <a:ext cx="795337" cy="287338"/>
          </a:xfrm>
          <a:noFill/>
        </p:spPr>
        <p:txBody>
          <a:bodyPr/>
          <a:lstStyle/>
          <a:p>
            <a:fld id="{4B2BBC4B-E46F-45FF-9770-6904105FBC9B}" type="slidenum">
              <a:rPr lang="en-GB" smtClean="0"/>
              <a:pPr/>
              <a:t>3</a:t>
            </a:fld>
            <a:endParaRPr lang="en-GB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85788" y="742950"/>
            <a:ext cx="8905875" cy="557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55600" indent="-355600" algn="just">
              <a:spcBef>
                <a:spcPct val="30000"/>
              </a:spcBef>
              <a:buFontTx/>
              <a:buChar char="•"/>
              <a:defRPr/>
            </a:pPr>
            <a:r>
              <a:rPr lang="en-GB" sz="1800" kern="0" dirty="0">
                <a:solidFill>
                  <a:schemeClr val="tx2"/>
                </a:solidFill>
                <a:latin typeface="+mn-lt"/>
                <a:cs typeface="+mn-cs"/>
              </a:rPr>
              <a:t>Consider the following case study:</a:t>
            </a:r>
          </a:p>
          <a:p>
            <a:pPr marL="720000" lvl="1" indent="-355600" algn="just">
              <a:spcBef>
                <a:spcPts val="0"/>
              </a:spcBef>
              <a:defRPr/>
            </a:pPr>
            <a:endParaRPr lang="en-GB" sz="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720000" lvl="1" indent="-355600" algn="just">
              <a:spcBef>
                <a:spcPts val="0"/>
              </a:spcBef>
              <a:defRPr/>
            </a:pPr>
            <a:r>
              <a:rPr lang="en-GB" sz="1800" kern="0" dirty="0">
                <a:solidFill>
                  <a:schemeClr val="tx2"/>
                </a:solidFill>
                <a:latin typeface="+mn-lt"/>
                <a:cs typeface="+mn-cs"/>
              </a:rPr>
              <a:t>	200 kg test mass, 18 kW laser power, with 1 ppm absorption, ribbon geometry  fibres (width </a:t>
            </a:r>
            <a:r>
              <a:rPr lang="en-GB" sz="1800" i="1" kern="0" dirty="0">
                <a:solidFill>
                  <a:schemeClr val="tx2"/>
                </a:solidFill>
                <a:latin typeface="+mn-lt"/>
                <a:cs typeface="+mn-cs"/>
              </a:rPr>
              <a:t>w</a:t>
            </a:r>
            <a:r>
              <a:rPr lang="en-GB" sz="1800" kern="0" dirty="0">
                <a:solidFill>
                  <a:schemeClr val="tx2"/>
                </a:solidFill>
                <a:latin typeface="+mn-lt"/>
                <a:cs typeface="+mn-cs"/>
              </a:rPr>
              <a:t>, thickness </a:t>
            </a:r>
            <a:r>
              <a:rPr lang="en-GB" sz="1800" i="1" kern="0" dirty="0">
                <a:solidFill>
                  <a:schemeClr val="tx2"/>
                </a:solidFill>
                <a:latin typeface="+mn-lt"/>
                <a:cs typeface="+mn-cs"/>
              </a:rPr>
              <a:t>t</a:t>
            </a:r>
            <a:r>
              <a:rPr lang="en-GB" sz="1800" kern="0" dirty="0">
                <a:solidFill>
                  <a:schemeClr val="tx2"/>
                </a:solidFill>
                <a:latin typeface="+mn-lt"/>
                <a:cs typeface="+mn-cs"/>
              </a:rPr>
              <a:t>), penultimate mass at 4 K</a:t>
            </a:r>
          </a:p>
          <a:p>
            <a:pPr marL="355600" indent="-355600" algn="just">
              <a:spcBef>
                <a:spcPct val="30000"/>
              </a:spcBef>
              <a:buFontTx/>
              <a:buChar char="•"/>
              <a:defRPr/>
            </a:pPr>
            <a:r>
              <a:rPr lang="en-US" sz="1800" kern="0" dirty="0">
                <a:solidFill>
                  <a:schemeClr val="tx2"/>
                </a:solidFill>
                <a:latin typeface="+mn-lt"/>
                <a:cs typeface="+mn-cs"/>
              </a:rPr>
              <a:t>Calculate the minimum suspension fibre area to hold the test mass at a given temperature and compare with the thermal extraction limit.</a:t>
            </a:r>
            <a:endParaRPr lang="en-GB" sz="18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 algn="just">
              <a:spcBef>
                <a:spcPct val="30000"/>
              </a:spcBef>
              <a:buFontTx/>
              <a:buChar char="•"/>
              <a:defRPr/>
            </a:pPr>
            <a:r>
              <a:rPr lang="en-GB" sz="1800" kern="0" dirty="0">
                <a:solidFill>
                  <a:schemeClr val="tx2"/>
                </a:solidFill>
                <a:latin typeface="+mn-lt"/>
                <a:cs typeface="+mn-cs"/>
              </a:rPr>
              <a:t>Suspension thermal noise is then calculated from the standard loss terms:</a:t>
            </a:r>
          </a:p>
          <a:p>
            <a:pPr>
              <a:spcBef>
                <a:spcPct val="30000"/>
              </a:spcBef>
              <a:buFontTx/>
              <a:buChar char="•"/>
              <a:defRPr/>
            </a:pPr>
            <a:endParaRPr lang="en-GB" sz="1600" b="1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>
              <a:spcBef>
                <a:spcPct val="30000"/>
              </a:spcBef>
              <a:buFontTx/>
              <a:buChar char="•"/>
              <a:defRPr/>
            </a:pPr>
            <a:endParaRPr lang="en-GB" sz="1600" b="1" kern="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447925" y="0"/>
            <a:ext cx="7458075" cy="6096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72000" tIns="36000" bIns="36000" anchor="ctr"/>
          <a:lstStyle/>
          <a:p>
            <a:pPr algn="r">
              <a:lnSpc>
                <a:spcPct val="90000"/>
              </a:lnSpc>
              <a:defRPr/>
            </a:pPr>
            <a:r>
              <a:rPr lang="en-GB" sz="3000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Case Study: Loss Terms </a:t>
            </a:r>
            <a:endParaRPr lang="en-US" sz="30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050" name="Object 84"/>
          <p:cNvGraphicFramePr>
            <a:graphicFrameLocks noChangeAspect="1"/>
          </p:cNvGraphicFramePr>
          <p:nvPr/>
        </p:nvGraphicFramePr>
        <p:xfrm>
          <a:off x="403225" y="3152775"/>
          <a:ext cx="3327400" cy="617538"/>
        </p:xfrm>
        <a:graphic>
          <a:graphicData uri="http://schemas.openxmlformats.org/presentationml/2006/ole">
            <p:oleObj spid="_x0000_s2050" name="Equation" r:id="rId3" imgW="2463480" imgH="495000" progId="Equation.3">
              <p:embed/>
            </p:oleObj>
          </a:graphicData>
        </a:graphic>
      </p:graphicFrame>
      <p:graphicFrame>
        <p:nvGraphicFramePr>
          <p:cNvPr id="2051" name="Object 85"/>
          <p:cNvGraphicFramePr>
            <a:graphicFrameLocks noChangeAspect="1"/>
          </p:cNvGraphicFramePr>
          <p:nvPr/>
        </p:nvGraphicFramePr>
        <p:xfrm>
          <a:off x="4035425" y="3173413"/>
          <a:ext cx="2644775" cy="601662"/>
        </p:xfrm>
        <a:graphic>
          <a:graphicData uri="http://schemas.openxmlformats.org/presentationml/2006/ole">
            <p:oleObj spid="_x0000_s2051" name="Equation" r:id="rId4" imgW="1688760" imgH="419040" progId="Equation.3">
              <p:embed/>
            </p:oleObj>
          </a:graphicData>
        </a:graphic>
      </p:graphicFrame>
      <p:graphicFrame>
        <p:nvGraphicFramePr>
          <p:cNvPr id="2052" name="Object 66"/>
          <p:cNvGraphicFramePr>
            <a:graphicFrameLocks noChangeAspect="1"/>
          </p:cNvGraphicFramePr>
          <p:nvPr/>
        </p:nvGraphicFramePr>
        <p:xfrm>
          <a:off x="3332163" y="5567363"/>
          <a:ext cx="3932237" cy="793750"/>
        </p:xfrm>
        <a:graphic>
          <a:graphicData uri="http://schemas.openxmlformats.org/presentationml/2006/ole">
            <p:oleObj spid="_x0000_s2052" name="Equation" r:id="rId5" imgW="2565360" imgH="558720" progId="Equation.3">
              <p:embed/>
            </p:oleObj>
          </a:graphicData>
        </a:graphic>
      </p:graphicFrame>
      <p:graphicFrame>
        <p:nvGraphicFramePr>
          <p:cNvPr id="2053" name="Object 6"/>
          <p:cNvGraphicFramePr>
            <a:graphicFrameLocks noChangeAspect="1"/>
          </p:cNvGraphicFramePr>
          <p:nvPr/>
        </p:nvGraphicFramePr>
        <p:xfrm>
          <a:off x="3751263" y="4416425"/>
          <a:ext cx="2978150" cy="315913"/>
        </p:xfrm>
        <a:graphic>
          <a:graphicData uri="http://schemas.openxmlformats.org/presentationml/2006/ole">
            <p:oleObj spid="_x0000_s2053" name="Equation" r:id="rId6" imgW="1981080" imgH="228600" progId="Equation.3">
              <p:embed/>
            </p:oleObj>
          </a:graphicData>
        </a:graphic>
      </p:graphicFrame>
      <p:graphicFrame>
        <p:nvGraphicFramePr>
          <p:cNvPr id="2054" name="Object 8"/>
          <p:cNvGraphicFramePr>
            <a:graphicFrameLocks noChangeAspect="1"/>
          </p:cNvGraphicFramePr>
          <p:nvPr/>
        </p:nvGraphicFramePr>
        <p:xfrm>
          <a:off x="712788" y="4913313"/>
          <a:ext cx="3395662" cy="490537"/>
        </p:xfrm>
        <a:graphic>
          <a:graphicData uri="http://schemas.openxmlformats.org/presentationml/2006/ole">
            <p:oleObj spid="_x0000_s2054" name="Equation" r:id="rId7" imgW="2514600" imgH="393480" progId="Equation.3">
              <p:embed/>
            </p:oleObj>
          </a:graphicData>
        </a:graphic>
      </p:graphicFrame>
      <p:graphicFrame>
        <p:nvGraphicFramePr>
          <p:cNvPr id="2055" name="Object 9"/>
          <p:cNvGraphicFramePr>
            <a:graphicFrameLocks noChangeAspect="1"/>
          </p:cNvGraphicFramePr>
          <p:nvPr/>
        </p:nvGraphicFramePr>
        <p:xfrm>
          <a:off x="8243888" y="3295650"/>
          <a:ext cx="419100" cy="312738"/>
        </p:xfrm>
        <a:graphic>
          <a:graphicData uri="http://schemas.openxmlformats.org/presentationml/2006/ole">
            <p:oleObj spid="_x0000_s2055" name="Equation" r:id="rId8" imgW="279360" imgH="228600" progId="Equation.3">
              <p:embed/>
            </p:oleObj>
          </a:graphicData>
        </a:graphic>
      </p:graphicFrame>
      <p:sp>
        <p:nvSpPr>
          <p:cNvPr id="2061" name="Rectangle 11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56" name="Object 10"/>
          <p:cNvGraphicFramePr>
            <a:graphicFrameLocks noChangeAspect="1"/>
          </p:cNvGraphicFramePr>
          <p:nvPr/>
        </p:nvGraphicFramePr>
        <p:xfrm>
          <a:off x="7358063" y="4857750"/>
          <a:ext cx="1592262" cy="611188"/>
        </p:xfrm>
        <a:graphic>
          <a:graphicData uri="http://schemas.openxmlformats.org/presentationml/2006/ole">
            <p:oleObj spid="_x0000_s2056" name="Equation" r:id="rId9" imgW="1218960" imgH="469800" progId="Equation.3">
              <p:embed/>
            </p:oleObj>
          </a:graphicData>
        </a:graphic>
      </p:graphicFrame>
      <p:sp>
        <p:nvSpPr>
          <p:cNvPr id="2062" name="TextBox 14"/>
          <p:cNvSpPr txBox="1">
            <a:spLocks noChangeArrowheads="1"/>
          </p:cNvSpPr>
          <p:nvPr/>
        </p:nvSpPr>
        <p:spPr bwMode="auto">
          <a:xfrm>
            <a:off x="4440238" y="2767013"/>
            <a:ext cx="2047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b="1">
                <a:solidFill>
                  <a:srgbClr val="FF0000"/>
                </a:solidFill>
              </a:rPr>
              <a:t>Surface loss:</a:t>
            </a:r>
            <a:endParaRPr lang="en-US" sz="1600" b="1">
              <a:solidFill>
                <a:srgbClr val="FF0000"/>
              </a:solidFill>
            </a:endParaRPr>
          </a:p>
        </p:txBody>
      </p:sp>
      <p:sp>
        <p:nvSpPr>
          <p:cNvPr id="2063" name="TextBox 15"/>
          <p:cNvSpPr txBox="1">
            <a:spLocks noChangeArrowheads="1"/>
          </p:cNvSpPr>
          <p:nvPr/>
        </p:nvSpPr>
        <p:spPr bwMode="auto">
          <a:xfrm>
            <a:off x="630238" y="2765425"/>
            <a:ext cx="23780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b="1">
                <a:solidFill>
                  <a:srgbClr val="FF0000"/>
                </a:solidFill>
              </a:rPr>
              <a:t>Thermoelastic loss:</a:t>
            </a:r>
            <a:endParaRPr lang="en-US" sz="1600" b="1">
              <a:solidFill>
                <a:srgbClr val="FF0000"/>
              </a:solidFill>
            </a:endParaRPr>
          </a:p>
        </p:txBody>
      </p:sp>
      <p:sp>
        <p:nvSpPr>
          <p:cNvPr id="2064" name="TextBox 17"/>
          <p:cNvSpPr txBox="1">
            <a:spLocks noChangeArrowheads="1"/>
          </p:cNvSpPr>
          <p:nvPr/>
        </p:nvSpPr>
        <p:spPr bwMode="auto">
          <a:xfrm>
            <a:off x="7848600" y="2819400"/>
            <a:ext cx="11128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GB" sz="1600" b="1">
                <a:solidFill>
                  <a:srgbClr val="FF0000"/>
                </a:solidFill>
              </a:rPr>
              <a:t>Bulk loss</a:t>
            </a:r>
            <a:endParaRPr lang="en-US" sz="1600" b="1">
              <a:solidFill>
                <a:srgbClr val="FF0000"/>
              </a:solidFill>
            </a:endParaRPr>
          </a:p>
        </p:txBody>
      </p:sp>
      <p:sp>
        <p:nvSpPr>
          <p:cNvPr id="2065" name="TextBox 36"/>
          <p:cNvSpPr txBox="1">
            <a:spLocks noChangeArrowheads="1"/>
          </p:cNvSpPr>
          <p:nvPr/>
        </p:nvSpPr>
        <p:spPr bwMode="auto">
          <a:xfrm>
            <a:off x="1031875" y="4406900"/>
            <a:ext cx="29892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b="1">
                <a:solidFill>
                  <a:srgbClr val="FF0000"/>
                </a:solidFill>
              </a:rPr>
              <a:t>Total mechanical loss:</a:t>
            </a:r>
            <a:endParaRPr lang="en-US" sz="1600" b="1">
              <a:solidFill>
                <a:srgbClr val="FF0000"/>
              </a:solidFill>
            </a:endParaRPr>
          </a:p>
        </p:txBody>
      </p:sp>
      <p:sp>
        <p:nvSpPr>
          <p:cNvPr id="2066" name="TextBox 38"/>
          <p:cNvSpPr txBox="1">
            <a:spLocks noChangeArrowheads="1"/>
          </p:cNvSpPr>
          <p:nvPr/>
        </p:nvSpPr>
        <p:spPr bwMode="auto">
          <a:xfrm>
            <a:off x="4567238" y="4999038"/>
            <a:ext cx="25796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with dissipation dilution:</a:t>
            </a:r>
            <a:endParaRPr lang="en-US" sz="1600"/>
          </a:p>
        </p:txBody>
      </p:sp>
      <p:sp>
        <p:nvSpPr>
          <p:cNvPr id="2067" name="TextBox 49"/>
          <p:cNvSpPr txBox="1">
            <a:spLocks noChangeArrowheads="1"/>
          </p:cNvSpPr>
          <p:nvPr/>
        </p:nvSpPr>
        <p:spPr bwMode="auto">
          <a:xfrm>
            <a:off x="782638" y="5654675"/>
            <a:ext cx="2478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b="1">
                <a:solidFill>
                  <a:srgbClr val="FF0000"/>
                </a:solidFill>
              </a:rPr>
              <a:t>Thermal noise power spectral density:</a:t>
            </a:r>
            <a:endParaRPr lang="en-US" sz="1600" b="1">
              <a:solidFill>
                <a:srgbClr val="FF0000"/>
              </a:solidFill>
            </a:endParaRPr>
          </a:p>
        </p:txBody>
      </p:sp>
      <p:sp>
        <p:nvSpPr>
          <p:cNvPr id="2068" name="Text Box 114"/>
          <p:cNvSpPr txBox="1">
            <a:spLocks noChangeArrowheads="1"/>
          </p:cNvSpPr>
          <p:nvPr/>
        </p:nvSpPr>
        <p:spPr bwMode="auto">
          <a:xfrm>
            <a:off x="-12700" y="6326188"/>
            <a:ext cx="3394075" cy="5540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GB" sz="1000">
                <a:latin typeface="Tahoma" pitchFamily="34" charset="0"/>
              </a:rPr>
              <a:t>A.M. Gretarsson et al., Phys. Rev. A, 2000 </a:t>
            </a:r>
          </a:p>
          <a:p>
            <a:pPr marL="457200" indent="-457200"/>
            <a:r>
              <a:rPr lang="en-GB" sz="1000">
                <a:latin typeface="Tahoma" pitchFamily="34" charset="0"/>
              </a:rPr>
              <a:t>G. Cagnoli and P.A. Willems, Phys. Rev. B, 2002</a:t>
            </a:r>
          </a:p>
          <a:p>
            <a:pPr marL="457200" indent="-457200"/>
            <a:r>
              <a:rPr lang="en-GB" sz="1000">
                <a:latin typeface="Tahoma" pitchFamily="34" charset="0"/>
              </a:rPr>
              <a:t>A. Cumming, et al., CQG, 26 215012, 2009</a:t>
            </a:r>
          </a:p>
        </p:txBody>
      </p:sp>
      <p:graphicFrame>
        <p:nvGraphicFramePr>
          <p:cNvPr id="2057" name="Object 84"/>
          <p:cNvGraphicFramePr>
            <a:graphicFrameLocks noChangeAspect="1"/>
          </p:cNvGraphicFramePr>
          <p:nvPr/>
        </p:nvGraphicFramePr>
        <p:xfrm>
          <a:off x="1703388" y="3787775"/>
          <a:ext cx="823912" cy="522288"/>
        </p:xfrm>
        <a:graphic>
          <a:graphicData uri="http://schemas.openxmlformats.org/presentationml/2006/ole">
            <p:oleObj spid="_x0000_s2057" name="Equation" r:id="rId10" imgW="609480" imgH="419040" progId="Equation.3">
              <p:embed/>
            </p:oleObj>
          </a:graphicData>
        </a:graphic>
      </p:graphicFrame>
      <p:sp>
        <p:nvSpPr>
          <p:cNvPr id="22" name="Text Box 114"/>
          <p:cNvSpPr txBox="1">
            <a:spLocks noChangeArrowheads="1"/>
          </p:cNvSpPr>
          <p:nvPr/>
        </p:nvSpPr>
        <p:spPr bwMode="auto">
          <a:xfrm>
            <a:off x="7026275" y="6427788"/>
            <a:ext cx="2917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>
                <a:latin typeface="+mn-lt"/>
              </a:rPr>
              <a:t>D.F. McGuigan et al. J. Low </a:t>
            </a:r>
            <a:r>
              <a:rPr lang="fr-FR" sz="1000" dirty="0">
                <a:latin typeface="+mn-lt"/>
              </a:rPr>
              <a:t>Temp. Phys. </a:t>
            </a:r>
            <a:r>
              <a:rPr lang="en-GB" sz="1000" dirty="0">
                <a:latin typeface="+mn-lt"/>
              </a:rPr>
              <a:t>1978 </a:t>
            </a:r>
          </a:p>
          <a:p>
            <a:pPr marL="457200" indent="-457200">
              <a:defRPr/>
            </a:pPr>
            <a:r>
              <a:rPr lang="en-GB" sz="1000" dirty="0">
                <a:latin typeface="+mn-lt"/>
              </a:rPr>
              <a:t>R. Nawrodt et al. submitted CQG, 2012</a:t>
            </a:r>
          </a:p>
        </p:txBody>
      </p:sp>
      <p:sp>
        <p:nvSpPr>
          <p:cNvPr id="2070" name="TextBox 17"/>
          <p:cNvSpPr txBox="1">
            <a:spLocks noChangeArrowheads="1"/>
          </p:cNvSpPr>
          <p:nvPr/>
        </p:nvSpPr>
        <p:spPr bwMode="auto">
          <a:xfrm>
            <a:off x="7080250" y="3676650"/>
            <a:ext cx="25130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GB" sz="1600"/>
              <a:t>fitted from McGuigan (78)</a:t>
            </a:r>
            <a:endParaRPr lang="en-U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27025" y="0"/>
            <a:ext cx="1998663" cy="114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0243" name="Picture 9" descr="D:\Research\Strawman\silicon suspension local version\plots\ribbon loss terms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3475" y="490538"/>
            <a:ext cx="7974013" cy="510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302AF91-B474-4FBB-B14B-DF671BA4496A}" type="slidenum">
              <a:rPr lang="en-GB" smtClean="0"/>
              <a:pPr/>
              <a:t>4</a:t>
            </a:fld>
            <a:endParaRPr lang="en-GB" smtClean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447925" y="0"/>
            <a:ext cx="7458075" cy="6096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72000" tIns="36000" bIns="36000" anchor="ctr"/>
          <a:lstStyle/>
          <a:p>
            <a:pPr algn="r">
              <a:lnSpc>
                <a:spcPct val="90000"/>
              </a:lnSpc>
              <a:defRPr/>
            </a:pPr>
            <a:r>
              <a:rPr lang="en-GB" sz="2800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Case Study: Mechanical Loss</a:t>
            </a:r>
            <a:endParaRPr lang="en-US" sz="28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00050" y="5645150"/>
            <a:ext cx="9294813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r>
              <a:rPr lang="en-GB" sz="1600" kern="0" dirty="0">
                <a:solidFill>
                  <a:schemeClr val="tx2"/>
                </a:solidFill>
                <a:latin typeface="+mn-lt"/>
                <a:cs typeface="+mn-cs"/>
              </a:rPr>
              <a:t>Longer suspensions have lower surface loss (fibres thicker to maintain heat extraction)</a:t>
            </a: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r>
              <a:rPr lang="en-GB" sz="1600" kern="0" dirty="0">
                <a:solidFill>
                  <a:schemeClr val="tx2"/>
                </a:solidFill>
                <a:latin typeface="+mn-lt"/>
                <a:cs typeface="+mn-cs"/>
              </a:rPr>
              <a:t>Below ~50K the dominant loss term is surface loss and bulk loss</a:t>
            </a: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r>
              <a:rPr lang="en-GB" sz="1600" kern="0" dirty="0">
                <a:solidFill>
                  <a:schemeClr val="tx2"/>
                </a:solidFill>
                <a:latin typeface="+mn-lt"/>
                <a:cs typeface="+mn-cs"/>
              </a:rPr>
              <a:t>Thermoelastic loss rapidly becomes insignificant with decreasing temperature, due both to temperature and thermoelastic null at ~18K.</a:t>
            </a:r>
          </a:p>
          <a:p>
            <a:pPr>
              <a:spcBef>
                <a:spcPct val="30000"/>
              </a:spcBef>
              <a:buFontTx/>
              <a:buChar char="•"/>
              <a:defRPr/>
            </a:pPr>
            <a:endParaRPr lang="en-GB" sz="1600" b="1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>
              <a:spcBef>
                <a:spcPct val="30000"/>
              </a:spcBef>
              <a:buFontTx/>
              <a:buChar char="•"/>
              <a:defRPr/>
            </a:pPr>
            <a:endParaRPr lang="en-GB" sz="1600" b="1" kern="0" dirty="0">
              <a:solidFill>
                <a:schemeClr val="tx2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1963" y="2636838"/>
            <a:ext cx="4694237" cy="37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61975" y="842963"/>
            <a:ext cx="9294813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r>
              <a:rPr lang="en-GB" sz="1600" kern="0" dirty="0">
                <a:solidFill>
                  <a:schemeClr val="tx2"/>
                </a:solidFill>
                <a:latin typeface="+mn-lt"/>
                <a:cs typeface="+mn-cs"/>
              </a:rPr>
              <a:t>In cases where fibres terminate in rigid attachment points the dilution is</a:t>
            </a: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1600" b="1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800" b="1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1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r>
              <a:rPr lang="en-GB" sz="1600" kern="0" dirty="0">
                <a:solidFill>
                  <a:schemeClr val="tx2"/>
                </a:solidFill>
                <a:latin typeface="+mn-lt"/>
                <a:cs typeface="+mn-cs"/>
              </a:rPr>
              <a:t>This is an approximation as real suspensions do not terminate at an infinitely stiff attachment</a:t>
            </a: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4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r>
              <a:rPr lang="en-GB" sz="1600" kern="0" dirty="0">
                <a:solidFill>
                  <a:schemeClr val="tx2"/>
                </a:solidFill>
                <a:latin typeface="+mn-lt"/>
                <a:cs typeface="+mn-cs"/>
              </a:rPr>
              <a:t>Use ANSYS to predict stored energy and compare with idealistic case  </a:t>
            </a: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1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1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1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1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1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1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1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1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1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1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1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1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r>
              <a:rPr lang="en-GB" sz="1600" kern="0" dirty="0">
                <a:solidFill>
                  <a:schemeClr val="tx2"/>
                </a:solidFill>
                <a:latin typeface="+mn-lt"/>
                <a:cs typeface="+mn-cs"/>
              </a:rPr>
              <a:t>In the MATLAB model (</a:t>
            </a:r>
            <a:r>
              <a:rPr lang="en-GB" sz="1600" i="1" kern="0" dirty="0">
                <a:solidFill>
                  <a:schemeClr val="tx2"/>
                </a:solidFill>
                <a:latin typeface="+mn-lt"/>
                <a:cs typeface="+mn-cs"/>
              </a:rPr>
              <a:t>1/D</a:t>
            </a:r>
            <a:r>
              <a:rPr lang="en-GB" sz="1600" kern="0" dirty="0">
                <a:solidFill>
                  <a:schemeClr val="tx2"/>
                </a:solidFill>
                <a:latin typeface="+mn-lt"/>
                <a:cs typeface="+mn-cs"/>
              </a:rPr>
              <a:t>) is multiplied by a factor 10 to account for this effect.</a:t>
            </a:r>
          </a:p>
        </p:txBody>
      </p:sp>
      <p:sp>
        <p:nvSpPr>
          <p:cNvPr id="3077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2AE392A-FF6F-4D66-8CCC-7434943C4AA4}" type="slidenum">
              <a:rPr lang="en-GB" smtClean="0"/>
              <a:pPr/>
              <a:t>5</a:t>
            </a:fld>
            <a:endParaRPr lang="en-GB" smtClean="0"/>
          </a:p>
        </p:txBody>
      </p:sp>
      <p:graphicFrame>
        <p:nvGraphicFramePr>
          <p:cNvPr id="3074" name="Object 10"/>
          <p:cNvGraphicFramePr>
            <a:graphicFrameLocks noChangeAspect="1"/>
          </p:cNvGraphicFramePr>
          <p:nvPr/>
        </p:nvGraphicFramePr>
        <p:xfrm>
          <a:off x="3894138" y="1233488"/>
          <a:ext cx="1592262" cy="611187"/>
        </p:xfrm>
        <a:graphic>
          <a:graphicData uri="http://schemas.openxmlformats.org/presentationml/2006/ole">
            <p:oleObj spid="_x0000_s3074" name="Equation" r:id="rId4" imgW="1218960" imgH="469800" progId="Equation.3">
              <p:embed/>
            </p:oleObj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 bwMode="auto">
          <a:xfrm>
            <a:off x="2447925" y="0"/>
            <a:ext cx="7458075" cy="6096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72000" tIns="36000" bIns="36000" anchor="ctr"/>
          <a:lstStyle/>
          <a:p>
            <a:pPr algn="r">
              <a:lnSpc>
                <a:spcPct val="90000"/>
              </a:lnSpc>
              <a:defRPr/>
            </a:pPr>
            <a:r>
              <a:rPr lang="en-GB" sz="2800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Case Study: Dilution</a:t>
            </a:r>
            <a:endParaRPr lang="en-US" sz="28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079" name="Group 109"/>
          <p:cNvGrpSpPr>
            <a:grpSpLocks/>
          </p:cNvGrpSpPr>
          <p:nvPr/>
        </p:nvGrpSpPr>
        <p:grpSpPr bwMode="auto">
          <a:xfrm>
            <a:off x="469900" y="3249613"/>
            <a:ext cx="2719388" cy="2616200"/>
            <a:chOff x="4131786" y="1860345"/>
            <a:chExt cx="4883145" cy="4697771"/>
          </a:xfrm>
        </p:grpSpPr>
        <p:pic>
          <p:nvPicPr>
            <p:cNvPr id="3080" name="Picture 13" descr="Necked_ribbon_area comparison00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22325" y="1860345"/>
              <a:ext cx="2274888" cy="4632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1" name="Picture 14" descr="Necked_ribbon_area comparison00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245812" y="2074812"/>
              <a:ext cx="1769119" cy="44833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6" name="Straight Arrow Connector 105"/>
            <p:cNvCxnSpPr/>
            <p:nvPr/>
          </p:nvCxnSpPr>
          <p:spPr>
            <a:xfrm>
              <a:off x="5078198" y="2051334"/>
              <a:ext cx="14254" cy="1998264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3" name="Rectangle 30"/>
            <p:cNvSpPr>
              <a:spLocks noChangeArrowheads="1"/>
            </p:cNvSpPr>
            <p:nvPr/>
          </p:nvSpPr>
          <p:spPr bwMode="auto">
            <a:xfrm>
              <a:off x="4131786" y="4101896"/>
              <a:ext cx="2909434" cy="1126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en-GB" sz="1600">
                  <a:solidFill>
                    <a:schemeClr val="tx2"/>
                  </a:solidFill>
                </a:rPr>
                <a:t>Vary </a:t>
              </a:r>
            </a:p>
            <a:p>
              <a:r>
                <a:rPr lang="en-GB" sz="1600">
                  <a:solidFill>
                    <a:schemeClr val="tx2"/>
                  </a:solidFill>
                </a:rPr>
                <a:t>length</a:t>
              </a:r>
              <a:endParaRPr lang="en-US" sz="160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8" descr="D:\Research\Strawman\silicon suspension local version\plots\noise varying temperature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8150" y="1374775"/>
            <a:ext cx="6716713" cy="429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CE2D34E-7E66-467D-96E8-28EDF7F4B921}" type="slidenum">
              <a:rPr lang="en-GB" smtClean="0"/>
              <a:pPr/>
              <a:t>6</a:t>
            </a:fld>
            <a:endParaRPr lang="en-GB" smtClean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447925" y="0"/>
            <a:ext cx="7458075" cy="6096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72000" tIns="36000" bIns="36000" anchor="ctr"/>
          <a:lstStyle/>
          <a:p>
            <a:pPr algn="r">
              <a:lnSpc>
                <a:spcPct val="90000"/>
              </a:lnSpc>
              <a:defRPr/>
            </a:pPr>
            <a:r>
              <a:rPr lang="en-GB" sz="2800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Case Study: Thermal Noise @10Hz</a:t>
            </a:r>
            <a:endParaRPr lang="en-US" sz="28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15925" y="5846763"/>
            <a:ext cx="9294813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r>
              <a:rPr lang="en-GB" sz="1600" kern="0" dirty="0">
                <a:solidFill>
                  <a:schemeClr val="tx2"/>
                </a:solidFill>
                <a:latin typeface="+mn-lt"/>
                <a:cs typeface="+mn-cs"/>
              </a:rPr>
              <a:t>Longer suspensions improve the noise performance due to better dissipation dilution </a:t>
            </a: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endParaRPr lang="en-GB" sz="3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355600" indent="-355600">
              <a:spcBef>
                <a:spcPct val="30000"/>
              </a:spcBef>
              <a:buFontTx/>
              <a:buChar char="•"/>
              <a:defRPr/>
            </a:pPr>
            <a:r>
              <a:rPr lang="en-GB" sz="1600" kern="0" dirty="0">
                <a:solidFill>
                  <a:schemeClr val="tx2"/>
                </a:solidFill>
                <a:latin typeface="+mn-lt"/>
                <a:cs typeface="+mn-cs"/>
              </a:rPr>
              <a:t>The remainder of the talk will focus on the test mass at 20K</a:t>
            </a:r>
          </a:p>
        </p:txBody>
      </p:sp>
      <p:graphicFrame>
        <p:nvGraphicFramePr>
          <p:cNvPr id="4098" name="Object 66"/>
          <p:cNvGraphicFramePr>
            <a:graphicFrameLocks noChangeAspect="1"/>
          </p:cNvGraphicFramePr>
          <p:nvPr/>
        </p:nvGraphicFramePr>
        <p:xfrm>
          <a:off x="5143500" y="666750"/>
          <a:ext cx="3790950" cy="766763"/>
        </p:xfrm>
        <a:graphic>
          <a:graphicData uri="http://schemas.openxmlformats.org/presentationml/2006/ole">
            <p:oleObj spid="_x0000_s4098" name="Equation" r:id="rId4" imgW="2565360" imgH="558720" progId="Equation.3">
              <p:embed/>
            </p:oleObj>
          </a:graphicData>
        </a:graphic>
      </p:graphicFrame>
      <p:graphicFrame>
        <p:nvGraphicFramePr>
          <p:cNvPr id="4099" name="Object 8"/>
          <p:cNvGraphicFramePr>
            <a:graphicFrameLocks noChangeAspect="1"/>
          </p:cNvGraphicFramePr>
          <p:nvPr/>
        </p:nvGraphicFramePr>
        <p:xfrm>
          <a:off x="1284288" y="860425"/>
          <a:ext cx="3173412" cy="458788"/>
        </p:xfrm>
        <a:graphic>
          <a:graphicData uri="http://schemas.openxmlformats.org/presentationml/2006/ole">
            <p:oleObj spid="_x0000_s4099" name="Equation" r:id="rId5" imgW="251460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:\DCIM\100CASIO\CIMG2770.JPG"/>
          <p:cNvPicPr>
            <a:picLocks noChangeAspect="1" noChangeArrowheads="1"/>
          </p:cNvPicPr>
          <p:nvPr/>
        </p:nvPicPr>
        <p:blipFill>
          <a:blip r:embed="rId2" cstate="print"/>
          <a:srcRect l="32813" t="11655" r="33086" b="8736"/>
          <a:stretch>
            <a:fillRect/>
          </a:stretch>
        </p:blipFill>
        <p:spPr bwMode="auto">
          <a:xfrm>
            <a:off x="7032625" y="2063750"/>
            <a:ext cx="2873375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own Arrow 6"/>
          <p:cNvSpPr/>
          <p:nvPr/>
        </p:nvSpPr>
        <p:spPr>
          <a:xfrm>
            <a:off x="8474075" y="5951538"/>
            <a:ext cx="317500" cy="609600"/>
          </a:xfrm>
          <a:prstGeom prst="downArrow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837363" y="5132388"/>
            <a:ext cx="1484312" cy="669925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031038" y="2684463"/>
            <a:ext cx="1431925" cy="213360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0" name="TextBox 23"/>
          <p:cNvSpPr txBox="1">
            <a:spLocks noChangeArrowheads="1"/>
          </p:cNvSpPr>
          <p:nvPr/>
        </p:nvSpPr>
        <p:spPr bwMode="auto">
          <a:xfrm>
            <a:off x="4222750" y="2265363"/>
            <a:ext cx="288925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Articulation via universal joints top and bottom, to ensure force along axis of sample</a:t>
            </a:r>
            <a:endParaRPr lang="en-US"/>
          </a:p>
        </p:txBody>
      </p:sp>
      <p:sp>
        <p:nvSpPr>
          <p:cNvPr id="27" name="Circular Arrow 26"/>
          <p:cNvSpPr/>
          <p:nvPr/>
        </p:nvSpPr>
        <p:spPr>
          <a:xfrm rot="10509196">
            <a:off x="8032750" y="4510088"/>
            <a:ext cx="1155700" cy="695325"/>
          </a:xfrm>
          <a:prstGeom prst="circularArrow">
            <a:avLst>
              <a:gd name="adj1" fmla="val 7186"/>
              <a:gd name="adj2" fmla="val 1142319"/>
              <a:gd name="adj3" fmla="val 20315939"/>
              <a:gd name="adj4" fmla="val 11437259"/>
              <a:gd name="adj5" fmla="val 205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272" name="TextBox 27"/>
          <p:cNvSpPr txBox="1">
            <a:spLocks noChangeArrowheads="1"/>
          </p:cNvSpPr>
          <p:nvPr/>
        </p:nvSpPr>
        <p:spPr bwMode="auto">
          <a:xfrm>
            <a:off x="4175125" y="5619750"/>
            <a:ext cx="28051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Lower joint free to rotate to allow sample to experience minimal torsional forces on sample</a:t>
            </a: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8023225" y="3716338"/>
            <a:ext cx="1109663" cy="120332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4246563" y="3121025"/>
            <a:ext cx="3795712" cy="5826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6878638" y="3130550"/>
            <a:ext cx="2244725" cy="584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6878638" y="4899025"/>
            <a:ext cx="2265362" cy="50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4216400" y="4919663"/>
            <a:ext cx="3805238" cy="396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78" name="Picture 1" descr="F:\Alan\Silicon suspensions\Experimental\2012 - break tests etched and Jena samples\10_7_2012 - Break tests K\CIMG25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5450" y="3124200"/>
            <a:ext cx="2633663" cy="18240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cxnSp>
        <p:nvCxnSpPr>
          <p:cNvPr id="38" name="Straight Arrow Connector 37"/>
          <p:cNvCxnSpPr/>
          <p:nvPr/>
        </p:nvCxnSpPr>
        <p:spPr>
          <a:xfrm>
            <a:off x="7031038" y="2684463"/>
            <a:ext cx="1462087" cy="73025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4987925" y="4238625"/>
            <a:ext cx="488950" cy="903288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1" name="TextBox 44"/>
          <p:cNvSpPr txBox="1">
            <a:spLocks noChangeArrowheads="1"/>
          </p:cNvSpPr>
          <p:nvPr/>
        </p:nvSpPr>
        <p:spPr bwMode="auto">
          <a:xfrm>
            <a:off x="4233863" y="5129213"/>
            <a:ext cx="2276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Silicon sample</a:t>
            </a:r>
            <a:endParaRPr lang="en-US"/>
          </a:p>
        </p:txBody>
      </p:sp>
      <p:cxnSp>
        <p:nvCxnSpPr>
          <p:cNvPr id="46" name="Straight Arrow Connector 45"/>
          <p:cNvCxnSpPr>
            <a:endCxn id="7" idx="1"/>
          </p:cNvCxnSpPr>
          <p:nvPr/>
        </p:nvCxnSpPr>
        <p:spPr>
          <a:xfrm flipV="1">
            <a:off x="6951663" y="6402388"/>
            <a:ext cx="1522412" cy="15875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3" name="TextBox 47"/>
          <p:cNvSpPr txBox="1">
            <a:spLocks noChangeArrowheads="1"/>
          </p:cNvSpPr>
          <p:nvPr/>
        </p:nvSpPr>
        <p:spPr bwMode="auto">
          <a:xfrm>
            <a:off x="5160963" y="6411913"/>
            <a:ext cx="2276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Applied force</a:t>
            </a:r>
            <a:endParaRPr lang="en-US"/>
          </a:p>
        </p:txBody>
      </p:sp>
      <p:sp>
        <p:nvSpPr>
          <p:cNvPr id="11284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Strength of Silicon</a:t>
            </a:r>
            <a:endParaRPr lang="en-US" smtClean="0"/>
          </a:p>
        </p:txBody>
      </p:sp>
      <p:pic>
        <p:nvPicPr>
          <p:cNvPr id="11285" name="Picture 3" descr="H:\DCIM\100CASIO\CIMG2767.JPG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 l="20683" t="33749" r="19125" b="39500"/>
          <a:stretch>
            <a:fillRect/>
          </a:stretch>
        </p:blipFill>
        <p:spPr bwMode="auto">
          <a:xfrm>
            <a:off x="274638" y="4800600"/>
            <a:ext cx="290512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6" name="Picture 5" descr="H:\DCIM\100CASIO\CIMG2773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 l="28354" t="40041" r="29878" b="37601"/>
          <a:stretch>
            <a:fillRect/>
          </a:stretch>
        </p:blipFill>
        <p:spPr bwMode="auto">
          <a:xfrm>
            <a:off x="277813" y="2803525"/>
            <a:ext cx="2827337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Right Arrow 49"/>
          <p:cNvSpPr/>
          <p:nvPr/>
        </p:nvSpPr>
        <p:spPr>
          <a:xfrm rot="20104687">
            <a:off x="3227388" y="5065713"/>
            <a:ext cx="88741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51" name="Straight Arrow Connector 50"/>
          <p:cNvCxnSpPr/>
          <p:nvPr/>
        </p:nvCxnSpPr>
        <p:spPr>
          <a:xfrm flipH="1" flipV="1">
            <a:off x="979488" y="3535363"/>
            <a:ext cx="706437" cy="48895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1676400" y="3578225"/>
            <a:ext cx="731838" cy="446088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90" name="TextBox 13"/>
          <p:cNvSpPr txBox="1">
            <a:spLocks noChangeArrowheads="1"/>
          </p:cNvSpPr>
          <p:nvPr/>
        </p:nvSpPr>
        <p:spPr bwMode="auto">
          <a:xfrm>
            <a:off x="193675" y="3935413"/>
            <a:ext cx="3128963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Sample bonded between metal attachment pieces with Araldite 2012 epoxy</a:t>
            </a:r>
            <a:endParaRPr lang="en-US"/>
          </a:p>
        </p:txBody>
      </p:sp>
      <p:sp>
        <p:nvSpPr>
          <p:cNvPr id="11291" name="TextBox 14"/>
          <p:cNvSpPr txBox="1">
            <a:spLocks noChangeArrowheads="1"/>
          </p:cNvSpPr>
          <p:nvPr/>
        </p:nvSpPr>
        <p:spPr bwMode="auto">
          <a:xfrm>
            <a:off x="174625" y="5659438"/>
            <a:ext cx="33623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Simple alignment jig from aluminium angle, to ensure sample centred and aligned parallel to fuse ends while curing.</a:t>
            </a:r>
            <a:endParaRPr lang="en-US"/>
          </a:p>
        </p:txBody>
      </p:sp>
      <p:sp>
        <p:nvSpPr>
          <p:cNvPr id="61" name="Circular Arrow 60"/>
          <p:cNvSpPr/>
          <p:nvPr/>
        </p:nvSpPr>
        <p:spPr>
          <a:xfrm rot="5400000">
            <a:off x="2296319" y="3893344"/>
            <a:ext cx="1604962" cy="914400"/>
          </a:xfrm>
          <a:prstGeom prst="circularArrow">
            <a:avLst>
              <a:gd name="adj1" fmla="val 7216"/>
              <a:gd name="adj2" fmla="val 1142319"/>
              <a:gd name="adj3" fmla="val 20386515"/>
              <a:gd name="adj4" fmla="val 10800000"/>
              <a:gd name="adj5" fmla="val 16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1" name="Content Placeholder 2"/>
          <p:cNvSpPr txBox="1">
            <a:spLocks/>
          </p:cNvSpPr>
          <p:nvPr/>
        </p:nvSpPr>
        <p:spPr>
          <a:xfrm>
            <a:off x="244475" y="711200"/>
            <a:ext cx="9661525" cy="1477963"/>
          </a:xfrm>
          <a:prstGeom prst="rect">
            <a:avLst/>
          </a:prstGeom>
        </p:spPr>
        <p:txBody>
          <a:bodyPr/>
          <a:lstStyle/>
          <a:p>
            <a:pPr marL="182563" indent="-182563">
              <a:spcBef>
                <a:spcPct val="30000"/>
              </a:spcBef>
              <a:buFont typeface="Arial" pitchFamily="34" charset="0"/>
              <a:buChar char="•"/>
              <a:defRPr/>
            </a:pPr>
            <a:r>
              <a:rPr lang="en-GB" sz="1600" kern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These proposed suspensions rely on the structural strength of silicon being at appropriate levels – e.g. absolute minimum strength of 200 MPa in the case study (650 MPa with a safety factor of 3)</a:t>
            </a:r>
            <a:endParaRPr lang="en-GB" sz="1600" kern="0" dirty="0">
              <a:solidFill>
                <a:schemeClr val="tx2"/>
              </a:solidFill>
              <a:latin typeface="+mn-lt"/>
              <a:cs typeface="+mn-cs"/>
            </a:endParaRPr>
          </a:p>
          <a:p>
            <a:pPr marL="182563" indent="-182563">
              <a:spcBef>
                <a:spcPct val="30000"/>
              </a:spcBef>
              <a:buFont typeface="Arial" pitchFamily="34" charset="0"/>
              <a:buChar char="•"/>
              <a:defRPr/>
            </a:pPr>
            <a:r>
              <a:rPr lang="en-GB" sz="1600" kern="0" dirty="0">
                <a:solidFill>
                  <a:schemeClr val="tx2"/>
                </a:solidFill>
                <a:latin typeface="+mn-lt"/>
                <a:cs typeface="+mn-cs"/>
              </a:rPr>
              <a:t>Tensile strength tests have recently undertaken on silicon samples with different surface treatments – polished, etched, Si</a:t>
            </a:r>
            <a:r>
              <a:rPr lang="en-GB" sz="1600" kern="0" baseline="-25000" dirty="0">
                <a:solidFill>
                  <a:schemeClr val="tx2"/>
                </a:solidFill>
                <a:latin typeface="+mn-lt"/>
                <a:cs typeface="+mn-cs"/>
              </a:rPr>
              <a:t>3</a:t>
            </a:r>
            <a:r>
              <a:rPr lang="en-GB" sz="1600" kern="0" dirty="0">
                <a:solidFill>
                  <a:schemeClr val="tx2"/>
                </a:solidFill>
                <a:latin typeface="+mn-lt"/>
                <a:cs typeface="+mn-cs"/>
              </a:rPr>
              <a:t>N</a:t>
            </a:r>
            <a:r>
              <a:rPr lang="en-GB" sz="1600" kern="0" baseline="-25000" dirty="0">
                <a:solidFill>
                  <a:schemeClr val="tx2"/>
                </a:solidFill>
                <a:latin typeface="+mn-lt"/>
                <a:cs typeface="+mn-cs"/>
              </a:rPr>
              <a:t>4</a:t>
            </a:r>
            <a:r>
              <a:rPr lang="en-GB" sz="1600" kern="0" dirty="0">
                <a:solidFill>
                  <a:schemeClr val="tx2"/>
                </a:solidFill>
                <a:latin typeface="+mn-lt"/>
                <a:cs typeface="+mn-cs"/>
              </a:rPr>
              <a:t>, wet oxidised </a:t>
            </a:r>
            <a:r>
              <a:rPr lang="en-GB" sz="1600" kern="0" baseline="30000" dirty="0">
                <a:solidFill>
                  <a:schemeClr val="tx2"/>
                </a:solidFill>
                <a:latin typeface="+mn-lt"/>
                <a:cs typeface="+mn-cs"/>
              </a:rPr>
              <a:t>[1]</a:t>
            </a:r>
          </a:p>
          <a:p>
            <a:pPr marL="182563" indent="-182563">
              <a:spcBef>
                <a:spcPct val="30000"/>
              </a:spcBef>
              <a:buFont typeface="Arial" pitchFamily="34" charset="0"/>
              <a:buChar char="•"/>
              <a:defRPr/>
            </a:pPr>
            <a:r>
              <a:rPr lang="en-GB" sz="1600" kern="0" dirty="0">
                <a:solidFill>
                  <a:schemeClr val="tx2"/>
                </a:solidFill>
                <a:latin typeface="+mn-lt"/>
                <a:cs typeface="+mn-cs"/>
              </a:rPr>
              <a:t>Samples 45mm x 3mm x 0.5mm, and 45mm x 2.2mm x 0.5mm</a:t>
            </a:r>
          </a:p>
        </p:txBody>
      </p:sp>
      <p:cxnSp>
        <p:nvCxnSpPr>
          <p:cNvPr id="72" name="Straight Arrow Connector 71"/>
          <p:cNvCxnSpPr/>
          <p:nvPr/>
        </p:nvCxnSpPr>
        <p:spPr>
          <a:xfrm flipH="1">
            <a:off x="1666875" y="2643188"/>
            <a:ext cx="222250" cy="66040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95" name="TextBox 44"/>
          <p:cNvSpPr txBox="1">
            <a:spLocks noChangeArrowheads="1"/>
          </p:cNvSpPr>
          <p:nvPr/>
        </p:nvSpPr>
        <p:spPr bwMode="auto">
          <a:xfrm>
            <a:off x="827088" y="2428875"/>
            <a:ext cx="2276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Silicon sample</a:t>
            </a:r>
            <a:endParaRPr lang="en-US"/>
          </a:p>
        </p:txBody>
      </p:sp>
      <p:sp>
        <p:nvSpPr>
          <p:cNvPr id="11296" name="Rectangle 36"/>
          <p:cNvSpPr>
            <a:spLocks noChangeArrowheads="1"/>
          </p:cNvSpPr>
          <p:nvPr/>
        </p:nvSpPr>
        <p:spPr bwMode="auto">
          <a:xfrm>
            <a:off x="422275" y="6627813"/>
            <a:ext cx="3657600" cy="2301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GB" sz="900">
                <a:latin typeface="Tahoma" pitchFamily="34" charset="0"/>
              </a:rPr>
              <a:t>[1] K. Petersen, Proceedings of IEEE, 70, 5 pp420 (1982)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Chart 34"/>
          <p:cNvGraphicFramePr/>
          <p:nvPr/>
        </p:nvGraphicFramePr>
        <p:xfrm>
          <a:off x="528774" y="1222293"/>
          <a:ext cx="9112522" cy="5132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Rectangle 35"/>
          <p:cNvSpPr/>
          <p:nvPr/>
        </p:nvSpPr>
        <p:spPr>
          <a:xfrm>
            <a:off x="1385888" y="5721350"/>
            <a:ext cx="7948612" cy="4143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+mj-lt"/>
            </a:endParaRPr>
          </a:p>
        </p:txBody>
      </p:sp>
      <p:sp>
        <p:nvSpPr>
          <p:cNvPr id="11268" name="TextBox 6"/>
          <p:cNvSpPr txBox="1">
            <a:spLocks noChangeArrowheads="1"/>
          </p:cNvSpPr>
          <p:nvPr/>
        </p:nvSpPr>
        <p:spPr bwMode="auto">
          <a:xfrm>
            <a:off x="1955800" y="5668963"/>
            <a:ext cx="10223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200" dirty="0">
                <a:latin typeface="+mj-lt"/>
              </a:rPr>
              <a:t>&lt;110&gt;</a:t>
            </a:r>
            <a:endParaRPr lang="en-US" sz="1200" dirty="0">
              <a:latin typeface="+mj-lt"/>
            </a:endParaRPr>
          </a:p>
        </p:txBody>
      </p:sp>
      <p:sp>
        <p:nvSpPr>
          <p:cNvPr id="11269" name="TextBox 7"/>
          <p:cNvSpPr txBox="1">
            <a:spLocks noChangeArrowheads="1"/>
          </p:cNvSpPr>
          <p:nvPr/>
        </p:nvSpPr>
        <p:spPr bwMode="auto">
          <a:xfrm>
            <a:off x="2740025" y="5667375"/>
            <a:ext cx="102235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200" dirty="0">
                <a:latin typeface="+mj-lt"/>
              </a:rPr>
              <a:t>&lt;100&gt;</a:t>
            </a:r>
            <a:endParaRPr lang="en-US" sz="1200" dirty="0">
              <a:latin typeface="+mj-lt"/>
            </a:endParaRPr>
          </a:p>
        </p:txBody>
      </p:sp>
      <p:sp>
        <p:nvSpPr>
          <p:cNvPr id="11270" name="TextBox 9"/>
          <p:cNvSpPr txBox="1">
            <a:spLocks noChangeArrowheads="1"/>
          </p:cNvSpPr>
          <p:nvPr/>
        </p:nvSpPr>
        <p:spPr bwMode="auto">
          <a:xfrm>
            <a:off x="3500438" y="5678488"/>
            <a:ext cx="10207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200" dirty="0">
                <a:latin typeface="+mj-lt"/>
              </a:rPr>
              <a:t>&lt;100&gt; Etched</a:t>
            </a:r>
            <a:endParaRPr lang="en-US" sz="1200" dirty="0">
              <a:latin typeface="+mj-lt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284663" y="5688013"/>
            <a:ext cx="701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200" dirty="0">
                <a:latin typeface="+mj-lt"/>
              </a:rPr>
              <a:t>&lt;110&gt; Si</a:t>
            </a:r>
            <a:r>
              <a:rPr lang="en-GB" sz="1200" baseline="-25000" dirty="0">
                <a:latin typeface="+mj-lt"/>
              </a:rPr>
              <a:t>3</a:t>
            </a:r>
            <a:r>
              <a:rPr lang="en-GB" sz="1200" dirty="0">
                <a:latin typeface="+mj-lt"/>
              </a:rPr>
              <a:t>N</a:t>
            </a:r>
            <a:r>
              <a:rPr lang="en-GB" sz="1200" baseline="-25000" dirty="0">
                <a:latin typeface="+mj-lt"/>
              </a:rPr>
              <a:t>4</a:t>
            </a:r>
            <a:endParaRPr lang="en-US" sz="1200" baseline="-25000" dirty="0">
              <a:latin typeface="+mj-lt"/>
            </a:endParaRPr>
          </a:p>
        </p:txBody>
      </p:sp>
      <p:sp>
        <p:nvSpPr>
          <p:cNvPr id="11272" name="TextBox 11"/>
          <p:cNvSpPr txBox="1">
            <a:spLocks noChangeArrowheads="1"/>
          </p:cNvSpPr>
          <p:nvPr/>
        </p:nvSpPr>
        <p:spPr bwMode="auto">
          <a:xfrm>
            <a:off x="6308725" y="5676900"/>
            <a:ext cx="10223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200" dirty="0">
                <a:latin typeface="+mj-lt"/>
              </a:rPr>
              <a:t>&lt;110&gt; Oxidised</a:t>
            </a:r>
            <a:endParaRPr lang="en-US" sz="1200" dirty="0">
              <a:latin typeface="+mj-lt"/>
            </a:endParaRPr>
          </a:p>
        </p:txBody>
      </p:sp>
      <p:sp>
        <p:nvSpPr>
          <p:cNvPr id="11273" name="TextBox 12"/>
          <p:cNvSpPr txBox="1">
            <a:spLocks noChangeArrowheads="1"/>
          </p:cNvSpPr>
          <p:nvPr/>
        </p:nvSpPr>
        <p:spPr bwMode="auto">
          <a:xfrm>
            <a:off x="5586413" y="5676900"/>
            <a:ext cx="1020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200" dirty="0">
                <a:latin typeface="+mj-lt"/>
              </a:rPr>
              <a:t>&lt;100&gt; Oxidised</a:t>
            </a:r>
            <a:endParaRPr lang="en-US" sz="1200" dirty="0">
              <a:latin typeface="+mj-lt"/>
            </a:endParaRPr>
          </a:p>
        </p:txBody>
      </p:sp>
      <p:sp>
        <p:nvSpPr>
          <p:cNvPr id="11274" name="TextBox 13"/>
          <p:cNvSpPr txBox="1">
            <a:spLocks noChangeArrowheads="1"/>
          </p:cNvSpPr>
          <p:nvPr/>
        </p:nvSpPr>
        <p:spPr bwMode="auto">
          <a:xfrm>
            <a:off x="7237413" y="5676900"/>
            <a:ext cx="825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200" dirty="0">
                <a:latin typeface="+mj-lt"/>
              </a:rPr>
              <a:t>&lt;110&gt; Si</a:t>
            </a:r>
            <a:r>
              <a:rPr lang="en-GB" sz="1200" baseline="-25000" dirty="0">
                <a:latin typeface="+mj-lt"/>
              </a:rPr>
              <a:t>3</a:t>
            </a:r>
            <a:r>
              <a:rPr lang="en-GB" sz="1200" dirty="0">
                <a:latin typeface="+mj-lt"/>
              </a:rPr>
              <a:t>N</a:t>
            </a:r>
            <a:r>
              <a:rPr lang="en-GB" sz="1200" baseline="-25000" dirty="0">
                <a:latin typeface="+mj-lt"/>
              </a:rPr>
              <a:t>4</a:t>
            </a:r>
            <a:r>
              <a:rPr lang="en-GB" sz="1200" dirty="0">
                <a:latin typeface="+mj-lt"/>
              </a:rPr>
              <a:t> Oxidised</a:t>
            </a:r>
            <a:endParaRPr lang="en-US" sz="1200" dirty="0">
              <a:latin typeface="+mj-lt"/>
            </a:endParaRPr>
          </a:p>
        </p:txBody>
      </p:sp>
      <p:sp>
        <p:nvSpPr>
          <p:cNvPr id="11275" name="TextBox 14"/>
          <p:cNvSpPr txBox="1">
            <a:spLocks noChangeArrowheads="1"/>
          </p:cNvSpPr>
          <p:nvPr/>
        </p:nvSpPr>
        <p:spPr bwMode="auto">
          <a:xfrm>
            <a:off x="8021638" y="5676900"/>
            <a:ext cx="825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200" dirty="0">
                <a:latin typeface="+mj-lt"/>
              </a:rPr>
              <a:t>&lt;100&gt; Si</a:t>
            </a:r>
            <a:r>
              <a:rPr lang="en-GB" sz="1200" baseline="-25000" dirty="0">
                <a:latin typeface="+mj-lt"/>
              </a:rPr>
              <a:t>3</a:t>
            </a:r>
            <a:r>
              <a:rPr lang="en-GB" sz="1200" dirty="0">
                <a:latin typeface="+mj-lt"/>
              </a:rPr>
              <a:t>N</a:t>
            </a:r>
            <a:r>
              <a:rPr lang="en-GB" sz="1200" baseline="-25000" dirty="0">
                <a:latin typeface="+mj-lt"/>
              </a:rPr>
              <a:t>4</a:t>
            </a:r>
            <a:r>
              <a:rPr lang="en-GB" sz="1200" dirty="0">
                <a:latin typeface="+mj-lt"/>
              </a:rPr>
              <a:t> Oxidised</a:t>
            </a:r>
            <a:endParaRPr lang="en-US" sz="1200" dirty="0">
              <a:latin typeface="+mj-lt"/>
            </a:endParaRPr>
          </a:p>
        </p:txBody>
      </p:sp>
      <p:sp>
        <p:nvSpPr>
          <p:cNvPr id="1230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Measured Strengths</a:t>
            </a:r>
            <a:endParaRPr lang="en-US" smtClean="0"/>
          </a:p>
        </p:txBody>
      </p:sp>
      <p:sp>
        <p:nvSpPr>
          <p:cNvPr id="11277" name="TextBox 10"/>
          <p:cNvSpPr txBox="1">
            <a:spLocks noChangeArrowheads="1"/>
          </p:cNvSpPr>
          <p:nvPr/>
        </p:nvSpPr>
        <p:spPr bwMode="auto">
          <a:xfrm>
            <a:off x="5049838" y="5673725"/>
            <a:ext cx="701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200" dirty="0">
                <a:latin typeface="+mj-lt"/>
              </a:rPr>
              <a:t>&lt;100&gt; Si</a:t>
            </a:r>
            <a:r>
              <a:rPr lang="en-GB" sz="1200" baseline="-25000" dirty="0">
                <a:latin typeface="+mj-lt"/>
              </a:rPr>
              <a:t>3</a:t>
            </a:r>
            <a:r>
              <a:rPr lang="en-GB" sz="1200" dirty="0">
                <a:latin typeface="+mj-lt"/>
              </a:rPr>
              <a:t>N</a:t>
            </a:r>
            <a:r>
              <a:rPr lang="en-GB" sz="1200" baseline="-25000" dirty="0">
                <a:latin typeface="+mj-lt"/>
              </a:rPr>
              <a:t>4</a:t>
            </a:r>
            <a:endParaRPr lang="en-US" sz="1200" baseline="-25000" dirty="0">
              <a:latin typeface="+mj-lt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9180513" y="1660525"/>
            <a:ext cx="0" cy="4030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template">
  <a:themeElements>
    <a:clrScheme name="Default Design 1">
      <a:dk1>
        <a:srgbClr val="000000"/>
      </a:dk1>
      <a:lt1>
        <a:srgbClr val="FFFFFF"/>
      </a:lt1>
      <a:dk2>
        <a:srgbClr val="003C69"/>
      </a:dk2>
      <a:lt2>
        <a:srgbClr val="808080"/>
      </a:lt2>
      <a:accent1>
        <a:srgbClr val="1C598C"/>
      </a:accent1>
      <a:accent2>
        <a:srgbClr val="4386AF"/>
      </a:accent2>
      <a:accent3>
        <a:srgbClr val="FFFFFF"/>
      </a:accent3>
      <a:accent4>
        <a:srgbClr val="000000"/>
      </a:accent4>
      <a:accent5>
        <a:srgbClr val="ABB5C5"/>
      </a:accent5>
      <a:accent6>
        <a:srgbClr val="3C799E"/>
      </a:accent6>
      <a:hlink>
        <a:srgbClr val="92BCD6"/>
      </a:hlink>
      <a:folHlink>
        <a:srgbClr val="C5DBE9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3C69"/>
        </a:dk2>
        <a:lt2>
          <a:srgbClr val="808080"/>
        </a:lt2>
        <a:accent1>
          <a:srgbClr val="1C598C"/>
        </a:accent1>
        <a:accent2>
          <a:srgbClr val="4386AF"/>
        </a:accent2>
        <a:accent3>
          <a:srgbClr val="FFFFFF"/>
        </a:accent3>
        <a:accent4>
          <a:srgbClr val="000000"/>
        </a:accent4>
        <a:accent5>
          <a:srgbClr val="ABB5C5"/>
        </a:accent5>
        <a:accent6>
          <a:srgbClr val="3C799E"/>
        </a:accent6>
        <a:hlink>
          <a:srgbClr val="92BCD6"/>
        </a:hlink>
        <a:folHlink>
          <a:srgbClr val="C5DBE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5A2669"/>
        </a:dk2>
        <a:lt2>
          <a:srgbClr val="808080"/>
        </a:lt2>
        <a:accent1>
          <a:srgbClr val="815595"/>
        </a:accent1>
        <a:accent2>
          <a:srgbClr val="A580B6"/>
        </a:accent2>
        <a:accent3>
          <a:srgbClr val="FFFFFF"/>
        </a:accent3>
        <a:accent4>
          <a:srgbClr val="000000"/>
        </a:accent4>
        <a:accent5>
          <a:srgbClr val="C1B4C8"/>
        </a:accent5>
        <a:accent6>
          <a:srgbClr val="9573A5"/>
        </a:accent6>
        <a:hlink>
          <a:srgbClr val="C6AFD1"/>
        </a:hlink>
        <a:folHlink>
          <a:srgbClr val="E3D8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1">
        <a:dk1>
          <a:srgbClr val="000000"/>
        </a:dk1>
        <a:lt1>
          <a:srgbClr val="FFFFFF"/>
        </a:lt1>
        <a:dk2>
          <a:srgbClr val="003C69"/>
        </a:dk2>
        <a:lt2>
          <a:srgbClr val="808080"/>
        </a:lt2>
        <a:accent1>
          <a:srgbClr val="1C598C"/>
        </a:accent1>
        <a:accent2>
          <a:srgbClr val="4386AF"/>
        </a:accent2>
        <a:accent3>
          <a:srgbClr val="FFFFFF"/>
        </a:accent3>
        <a:accent4>
          <a:srgbClr val="000000"/>
        </a:accent4>
        <a:accent5>
          <a:srgbClr val="ABB5C5"/>
        </a:accent5>
        <a:accent6>
          <a:srgbClr val="3C799E"/>
        </a:accent6>
        <a:hlink>
          <a:srgbClr val="92BCD6"/>
        </a:hlink>
        <a:folHlink>
          <a:srgbClr val="C5DBE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2">
        <a:dk1>
          <a:srgbClr val="000000"/>
        </a:dk1>
        <a:lt1>
          <a:srgbClr val="FFFFFF"/>
        </a:lt1>
        <a:dk2>
          <a:srgbClr val="5A266A"/>
        </a:dk2>
        <a:lt2>
          <a:srgbClr val="808080"/>
        </a:lt2>
        <a:accent1>
          <a:srgbClr val="815595"/>
        </a:accent1>
        <a:accent2>
          <a:srgbClr val="A580B6"/>
        </a:accent2>
        <a:accent3>
          <a:srgbClr val="FFFFFF"/>
        </a:accent3>
        <a:accent4>
          <a:srgbClr val="000000"/>
        </a:accent4>
        <a:accent5>
          <a:srgbClr val="C1B4C8"/>
        </a:accent5>
        <a:accent6>
          <a:srgbClr val="9573A5"/>
        </a:accent6>
        <a:hlink>
          <a:srgbClr val="C6AFD1"/>
        </a:hlink>
        <a:folHlink>
          <a:srgbClr val="E3D8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3">
        <a:dk1>
          <a:srgbClr val="000000"/>
        </a:dk1>
        <a:lt1>
          <a:srgbClr val="FFFFFF"/>
        </a:lt1>
        <a:dk2>
          <a:srgbClr val="693F58"/>
        </a:dk2>
        <a:lt2>
          <a:srgbClr val="808080"/>
        </a:lt2>
        <a:accent1>
          <a:srgbClr val="92587B"/>
        </a:accent1>
        <a:accent2>
          <a:srgbClr val="B88AA5"/>
        </a:accent2>
        <a:accent3>
          <a:srgbClr val="FFFFFF"/>
        </a:accent3>
        <a:accent4>
          <a:srgbClr val="000000"/>
        </a:accent4>
        <a:accent5>
          <a:srgbClr val="C7B4BF"/>
        </a:accent5>
        <a:accent6>
          <a:srgbClr val="A67D95"/>
        </a:accent6>
        <a:hlink>
          <a:srgbClr val="DEC8D5"/>
        </a:hlink>
        <a:folHlink>
          <a:srgbClr val="EFE5E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4">
        <a:dk1>
          <a:srgbClr val="000000"/>
        </a:dk1>
        <a:lt1>
          <a:srgbClr val="FFFFFF"/>
        </a:lt1>
        <a:dk2>
          <a:srgbClr val="813C49"/>
        </a:dk2>
        <a:lt2>
          <a:srgbClr val="808080"/>
        </a:lt2>
        <a:accent1>
          <a:srgbClr val="A54D5E"/>
        </a:accent1>
        <a:accent2>
          <a:srgbClr val="BD717F"/>
        </a:accent2>
        <a:accent3>
          <a:srgbClr val="FFFFFF"/>
        </a:accent3>
        <a:accent4>
          <a:srgbClr val="000000"/>
        </a:accent4>
        <a:accent5>
          <a:srgbClr val="CFB2B6"/>
        </a:accent5>
        <a:accent6>
          <a:srgbClr val="AB6672"/>
        </a:accent6>
        <a:hlink>
          <a:srgbClr val="D8ACB4"/>
        </a:hlink>
        <a:folHlink>
          <a:srgbClr val="E9CFD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5">
        <a:dk1>
          <a:srgbClr val="000000"/>
        </a:dk1>
        <a:lt1>
          <a:srgbClr val="FFFFFF"/>
        </a:lt1>
        <a:dk2>
          <a:srgbClr val="433F6D"/>
        </a:dk2>
        <a:lt2>
          <a:srgbClr val="808080"/>
        </a:lt2>
        <a:accent1>
          <a:srgbClr val="5F5999"/>
        </a:accent1>
        <a:accent2>
          <a:srgbClr val="8B86B8"/>
        </a:accent2>
        <a:accent3>
          <a:srgbClr val="FFFFFF"/>
        </a:accent3>
        <a:accent4>
          <a:srgbClr val="000000"/>
        </a:accent4>
        <a:accent5>
          <a:srgbClr val="B6B5CA"/>
        </a:accent5>
        <a:accent6>
          <a:srgbClr val="7D79A6"/>
        </a:accent6>
        <a:hlink>
          <a:srgbClr val="C2C0DA"/>
        </a:hlink>
        <a:folHlink>
          <a:srgbClr val="D6D5E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6">
        <a:dk1>
          <a:srgbClr val="000000"/>
        </a:dk1>
        <a:lt1>
          <a:srgbClr val="FFFFFF"/>
        </a:lt1>
        <a:dk2>
          <a:srgbClr val="20628D"/>
        </a:dk2>
        <a:lt2>
          <a:srgbClr val="808080"/>
        </a:lt2>
        <a:accent1>
          <a:srgbClr val="4A98B0"/>
        </a:accent1>
        <a:accent2>
          <a:srgbClr val="78B3C6"/>
        </a:accent2>
        <a:accent3>
          <a:srgbClr val="FFFFFF"/>
        </a:accent3>
        <a:accent4>
          <a:srgbClr val="000000"/>
        </a:accent4>
        <a:accent5>
          <a:srgbClr val="B1CAD4"/>
        </a:accent5>
        <a:accent6>
          <a:srgbClr val="6CA2B3"/>
        </a:accent6>
        <a:hlink>
          <a:srgbClr val="A1CAD7"/>
        </a:hlink>
        <a:folHlink>
          <a:srgbClr val="C4DE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7">
        <a:dk1>
          <a:srgbClr val="000000"/>
        </a:dk1>
        <a:lt1>
          <a:srgbClr val="FFFFFF"/>
        </a:lt1>
        <a:dk2>
          <a:srgbClr val="305C74"/>
        </a:dk2>
        <a:lt2>
          <a:srgbClr val="808080"/>
        </a:lt2>
        <a:accent1>
          <a:srgbClr val="4381A3"/>
        </a:accent1>
        <a:accent2>
          <a:srgbClr val="77AAC7"/>
        </a:accent2>
        <a:accent3>
          <a:srgbClr val="FFFFFF"/>
        </a:accent3>
        <a:accent4>
          <a:srgbClr val="000000"/>
        </a:accent4>
        <a:accent5>
          <a:srgbClr val="B0C1CE"/>
        </a:accent5>
        <a:accent6>
          <a:srgbClr val="6B9AB4"/>
        </a:accent6>
        <a:hlink>
          <a:srgbClr val="B8D3E2"/>
        </a:hlink>
        <a:folHlink>
          <a:srgbClr val="D6E5E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8">
        <a:dk1>
          <a:srgbClr val="000000"/>
        </a:dk1>
        <a:lt1>
          <a:srgbClr val="FFFFFF"/>
        </a:lt1>
        <a:dk2>
          <a:srgbClr val="40685B"/>
        </a:dk2>
        <a:lt2>
          <a:srgbClr val="808080"/>
        </a:lt2>
        <a:accent1>
          <a:srgbClr val="619D89"/>
        </a:accent1>
        <a:accent2>
          <a:srgbClr val="95BDB0"/>
        </a:accent2>
        <a:accent3>
          <a:srgbClr val="FFFFFF"/>
        </a:accent3>
        <a:accent4>
          <a:srgbClr val="000000"/>
        </a:accent4>
        <a:accent5>
          <a:srgbClr val="B7CCC4"/>
        </a:accent5>
        <a:accent6>
          <a:srgbClr val="87AB9F"/>
        </a:accent6>
        <a:hlink>
          <a:srgbClr val="CEE0DA"/>
        </a:hlink>
        <a:folHlink>
          <a:srgbClr val="DCE8E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White 9">
        <a:dk1>
          <a:srgbClr val="000000"/>
        </a:dk1>
        <a:lt1>
          <a:srgbClr val="FFFFFF"/>
        </a:lt1>
        <a:dk2>
          <a:srgbClr val="8B4A1D"/>
        </a:dk2>
        <a:lt2>
          <a:srgbClr val="808080"/>
        </a:lt2>
        <a:accent1>
          <a:srgbClr val="A96B45"/>
        </a:accent1>
        <a:accent2>
          <a:srgbClr val="C79577"/>
        </a:accent2>
        <a:accent3>
          <a:srgbClr val="FFFFFF"/>
        </a:accent3>
        <a:accent4>
          <a:srgbClr val="000000"/>
        </a:accent4>
        <a:accent5>
          <a:srgbClr val="D1BAB0"/>
        </a:accent5>
        <a:accent6>
          <a:srgbClr val="B4876B"/>
        </a:accent6>
        <a:hlink>
          <a:srgbClr val="DEC2B0"/>
        </a:hlink>
        <a:folHlink>
          <a:srgbClr val="EAD9C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3C69"/>
    </a:dk2>
    <a:lt2>
      <a:srgbClr val="808080"/>
    </a:lt2>
    <a:accent1>
      <a:srgbClr val="1C598C"/>
    </a:accent1>
    <a:accent2>
      <a:srgbClr val="4386AF"/>
    </a:accent2>
    <a:accent3>
      <a:srgbClr val="FFFFFF"/>
    </a:accent3>
    <a:accent4>
      <a:srgbClr val="000000"/>
    </a:accent4>
    <a:accent5>
      <a:srgbClr val="ABB5C5"/>
    </a:accent5>
    <a:accent6>
      <a:srgbClr val="3C799E"/>
    </a:accent6>
    <a:hlink>
      <a:srgbClr val="92BCD6"/>
    </a:hlink>
    <a:folHlink>
      <a:srgbClr val="C5DBE9"/>
    </a:folHlink>
  </a:clrScheme>
  <a:fontScheme name="Default Design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</Template>
  <TotalTime>5812</TotalTime>
  <Words>1331</Words>
  <Application>Microsoft Office PowerPoint</Application>
  <PresentationFormat>A4 Paper (210x297 mm)</PresentationFormat>
  <Paragraphs>170</Paragraphs>
  <Slides>16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Wingdings</vt:lpstr>
      <vt:lpstr>Calibri</vt:lpstr>
      <vt:lpstr>Tahoma</vt:lpstr>
      <vt:lpstr>Symbol</vt:lpstr>
      <vt:lpstr>presentation template</vt:lpstr>
      <vt:lpstr>Microsoft Equation 3.0</vt:lpstr>
      <vt:lpstr>Cryogenic Silicon Suspensions</vt:lpstr>
      <vt:lpstr>Introduction</vt:lpstr>
      <vt:lpstr>Slide 2</vt:lpstr>
      <vt:lpstr>Slide 3</vt:lpstr>
      <vt:lpstr>Slide 4</vt:lpstr>
      <vt:lpstr>Slide 5</vt:lpstr>
      <vt:lpstr>Slide 6</vt:lpstr>
      <vt:lpstr>Strength of Silicon</vt:lpstr>
      <vt:lpstr>Measured Strengths</vt:lpstr>
      <vt:lpstr>Conclusions from Strength Tests</vt:lpstr>
      <vt:lpstr>Additional Tests - Hanging a Mass</vt:lpstr>
      <vt:lpstr>Performance of a 20K Silicon Suspension</vt:lpstr>
      <vt:lpstr>Performance of a 20K Silicon Suspension</vt:lpstr>
      <vt:lpstr>Suspension Design Drivers</vt:lpstr>
      <vt:lpstr>Conclusion</vt:lpstr>
      <vt:lpstr>Extra Slide</vt:lpstr>
    </vt:vector>
  </TitlesOfParts>
  <Company>University of Glasgow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Bond Loss Studies of Silicon</dc:title>
  <dc:creator>Institute for Gravitational Research</dc:creator>
  <cp:lastModifiedBy>Marta Budroni</cp:lastModifiedBy>
  <cp:revision>446</cp:revision>
  <dcterms:created xsi:type="dcterms:W3CDTF">2012-05-03T14:13:38Z</dcterms:created>
  <dcterms:modified xsi:type="dcterms:W3CDTF">2012-12-19T10:31:33Z</dcterms:modified>
</cp:coreProperties>
</file>