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1"/>
  </p:notesMasterIdLst>
  <p:sldIdLst>
    <p:sldId id="256" r:id="rId3"/>
    <p:sldId id="1662" r:id="rId4"/>
    <p:sldId id="1671" r:id="rId5"/>
    <p:sldId id="259" r:id="rId6"/>
    <p:sldId id="1672" r:id="rId7"/>
    <p:sldId id="1336" r:id="rId8"/>
    <p:sldId id="1661" r:id="rId9"/>
    <p:sldId id="1330" r:id="rId10"/>
    <p:sldId id="1357" r:id="rId11"/>
    <p:sldId id="1663" r:id="rId12"/>
    <p:sldId id="267" r:id="rId13"/>
    <p:sldId id="1659" r:id="rId14"/>
    <p:sldId id="260" r:id="rId15"/>
    <p:sldId id="263" r:id="rId16"/>
    <p:sldId id="264" r:id="rId17"/>
    <p:sldId id="1660" r:id="rId18"/>
    <p:sldId id="1673" r:id="rId19"/>
    <p:sldId id="1674" r:id="rId2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F25"/>
    <a:srgbClr val="FF9933"/>
    <a:srgbClr val="1A2C5E"/>
    <a:srgbClr val="FFD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3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6E25D9-902F-49BB-8600-9362F2063B9A}" type="datetimeFigureOut">
              <a:rPr lang="de-DE" smtClean="0"/>
              <a:t>04.05.2024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D4C69A-9BA7-48AB-A9BB-6C88252C8B3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1583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4C69A-9BA7-48AB-A9BB-6C88252C8B33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7241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https://www.google.com/maps/d/u/0/edit?mid=1GZXaOjNPYvHeVi_1EKBrwX9kkploa8M&amp;ll=3.7269142217833036%2C0&amp;z=3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9BB14C-2059-4A13-BB10-9AB6E53ACD8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2448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5589DA-D219-4E8B-A6CF-67194108C2E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6193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Examples</a:t>
            </a:r>
            <a:r>
              <a:rPr lang="de-DE" dirty="0"/>
              <a:t>: </a:t>
            </a:r>
          </a:p>
          <a:p>
            <a:r>
              <a:rPr lang="de-DE" dirty="0" err="1"/>
              <a:t>Physical</a:t>
            </a:r>
            <a:r>
              <a:rPr lang="de-DE" dirty="0"/>
              <a:t> </a:t>
            </a:r>
            <a:r>
              <a:rPr lang="de-DE" dirty="0" err="1"/>
              <a:t>detector</a:t>
            </a:r>
            <a:r>
              <a:rPr lang="de-DE" dirty="0"/>
              <a:t> </a:t>
            </a:r>
            <a:r>
              <a:rPr lang="de-DE" dirty="0" err="1"/>
              <a:t>dimensions</a:t>
            </a:r>
            <a:r>
              <a:rPr lang="de-DE" dirty="0"/>
              <a:t> </a:t>
            </a:r>
            <a:r>
              <a:rPr lang="de-DE" dirty="0" err="1"/>
              <a:t>influence</a:t>
            </a:r>
            <a:r>
              <a:rPr lang="de-DE" dirty="0"/>
              <a:t> </a:t>
            </a:r>
            <a:r>
              <a:rPr lang="de-DE" dirty="0" err="1"/>
              <a:t>infrastructure</a:t>
            </a:r>
            <a:r>
              <a:rPr lang="de-DE" dirty="0"/>
              <a:t>.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cryostats</a:t>
            </a:r>
            <a:r>
              <a:rPr lang="de-DE" dirty="0"/>
              <a:t> </a:t>
            </a:r>
            <a:r>
              <a:rPr lang="de-DE" dirty="0" err="1"/>
              <a:t>needed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detectors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an </a:t>
            </a:r>
            <a:r>
              <a:rPr lang="de-DE" dirty="0" err="1"/>
              <a:t>influence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lateral </a:t>
            </a:r>
            <a:r>
              <a:rPr lang="de-DE" dirty="0" err="1"/>
              <a:t>tube</a:t>
            </a:r>
            <a:r>
              <a:rPr lang="de-DE" dirty="0"/>
              <a:t> </a:t>
            </a:r>
            <a:r>
              <a:rPr lang="de-DE" dirty="0" err="1"/>
              <a:t>spacing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tunnels</a:t>
            </a:r>
            <a:r>
              <a:rPr lang="de-DE" dirty="0"/>
              <a:t>.</a:t>
            </a:r>
          </a:p>
          <a:p>
            <a:r>
              <a:rPr lang="de-DE" dirty="0" err="1"/>
              <a:t>Required</a:t>
            </a:r>
            <a:r>
              <a:rPr lang="de-DE" dirty="0"/>
              <a:t> </a:t>
            </a:r>
            <a:r>
              <a:rPr lang="de-DE" dirty="0" err="1"/>
              <a:t>laser</a:t>
            </a:r>
            <a:r>
              <a:rPr lang="de-DE" dirty="0"/>
              <a:t> </a:t>
            </a:r>
            <a:r>
              <a:rPr lang="de-DE" dirty="0" err="1"/>
              <a:t>jitter</a:t>
            </a:r>
            <a:r>
              <a:rPr lang="de-DE" dirty="0"/>
              <a:t> </a:t>
            </a:r>
            <a:r>
              <a:rPr lang="de-DE" dirty="0" err="1"/>
              <a:t>supression</a:t>
            </a:r>
            <a:r>
              <a:rPr lang="de-DE" dirty="0"/>
              <a:t> </a:t>
            </a:r>
            <a:r>
              <a:rPr lang="de-DE" dirty="0" err="1"/>
              <a:t>determines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number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IMC </a:t>
            </a:r>
            <a:r>
              <a:rPr lang="de-DE" dirty="0" err="1"/>
              <a:t>required</a:t>
            </a:r>
            <a:r>
              <a:rPr lang="de-DE" dirty="0"/>
              <a:t>.</a:t>
            </a:r>
          </a:p>
          <a:p>
            <a:r>
              <a:rPr lang="de-DE" dirty="0"/>
              <a:t>Sensors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tunnels</a:t>
            </a:r>
            <a:r>
              <a:rPr lang="de-DE" dirty="0"/>
              <a:t> (</a:t>
            </a:r>
            <a:r>
              <a:rPr lang="de-DE" dirty="0" err="1"/>
              <a:t>pressure</a:t>
            </a:r>
            <a:r>
              <a:rPr lang="de-DE" dirty="0"/>
              <a:t> </a:t>
            </a:r>
            <a:r>
              <a:rPr lang="de-DE" dirty="0" err="1"/>
              <a:t>gauges</a:t>
            </a:r>
            <a:r>
              <a:rPr lang="de-DE" dirty="0"/>
              <a:t>, RGAs, </a:t>
            </a:r>
            <a:r>
              <a:rPr lang="de-DE" dirty="0" err="1"/>
              <a:t>safety</a:t>
            </a:r>
            <a:r>
              <a:rPr lang="de-DE" dirty="0"/>
              <a:t> </a:t>
            </a:r>
            <a:r>
              <a:rPr lang="de-DE" dirty="0" err="1"/>
              <a:t>systems</a:t>
            </a:r>
            <a:r>
              <a:rPr lang="de-DE" dirty="0"/>
              <a:t>, etc.) </a:t>
            </a:r>
            <a:r>
              <a:rPr lang="de-DE" dirty="0" err="1"/>
              <a:t>may</a:t>
            </a:r>
            <a:r>
              <a:rPr lang="de-DE" dirty="0"/>
              <a:t> </a:t>
            </a:r>
            <a:r>
              <a:rPr lang="de-DE" dirty="0" err="1"/>
              <a:t>influence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E-</a:t>
            </a:r>
            <a:r>
              <a:rPr lang="de-DE" dirty="0" err="1"/>
              <a:t>infrastructure</a:t>
            </a:r>
            <a:r>
              <a:rPr lang="de-DE" dirty="0"/>
              <a:t>.</a:t>
            </a:r>
          </a:p>
          <a:p>
            <a:r>
              <a:rPr lang="de-DE" dirty="0"/>
              <a:t>&lt;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required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exchange</a:t>
            </a:r>
            <a:r>
              <a:rPr lang="de-DE" dirty="0"/>
              <a:t> rate </a:t>
            </a:r>
            <a:r>
              <a:rPr lang="de-DE" dirty="0" err="1"/>
              <a:t>between</a:t>
            </a:r>
            <a:r>
              <a:rPr lang="de-DE" dirty="0"/>
              <a:t> </a:t>
            </a:r>
            <a:r>
              <a:rPr lang="de-DE" dirty="0" err="1"/>
              <a:t>distant</a:t>
            </a:r>
            <a:r>
              <a:rPr lang="de-DE" dirty="0"/>
              <a:t> </a:t>
            </a:r>
            <a:r>
              <a:rPr lang="de-DE" dirty="0" err="1"/>
              <a:t>locations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control</a:t>
            </a:r>
            <a:r>
              <a:rPr lang="de-DE" dirty="0"/>
              <a:t> </a:t>
            </a:r>
            <a:r>
              <a:rPr lang="de-DE" dirty="0" err="1"/>
              <a:t>systems</a:t>
            </a:r>
            <a:r>
              <a:rPr lang="de-DE" dirty="0"/>
              <a:t> </a:t>
            </a:r>
            <a:r>
              <a:rPr lang="de-DE" dirty="0" err="1"/>
              <a:t>influences</a:t>
            </a:r>
            <a:r>
              <a:rPr lang="de-DE" dirty="0"/>
              <a:t> E-</a:t>
            </a:r>
            <a:r>
              <a:rPr lang="de-DE" dirty="0" err="1"/>
              <a:t>infrastructure</a:t>
            </a:r>
            <a:r>
              <a:rPr lang="de-DE" dirty="0"/>
              <a:t>.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F6F1CF-0653-4E16-931F-27C36CFF7DD8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0363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4C69A-9BA7-48AB-A9BB-6C88252C8B33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2962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ctrTitle"/>
          </p:nvPr>
        </p:nvSpPr>
        <p:spPr>
          <a:xfrm>
            <a:off x="913922" y="2129985"/>
            <a:ext cx="10364163" cy="147039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 txBox="1">
            <a:spLocks noGrp="1"/>
          </p:cNvSpPr>
          <p:nvPr>
            <p:ph type="subTitle" idx="1"/>
          </p:nvPr>
        </p:nvSpPr>
        <p:spPr>
          <a:xfrm>
            <a:off x="1829755" y="3885530"/>
            <a:ext cx="8534395" cy="1752666"/>
          </a:xfrm>
        </p:spPr>
        <p:txBody>
          <a:bodyPr anchorCtr="1"/>
          <a:lstStyle>
            <a:lvl1pPr marL="0" indent="0" algn="ctr">
              <a:buNone/>
              <a:tabLst>
                <a:tab pos="829220" algn="l"/>
                <a:tab pos="1658763" algn="l"/>
                <a:tab pos="2488307" algn="l"/>
                <a:tab pos="3317851" algn="l"/>
                <a:tab pos="4147395" algn="l"/>
                <a:tab pos="4976938" algn="l"/>
                <a:tab pos="5806482" algn="l"/>
                <a:tab pos="6636026" algn="l"/>
                <a:tab pos="7465569" algn="l"/>
                <a:tab pos="8295113" algn="l"/>
                <a:tab pos="9124657" algn="l"/>
              </a:tabLst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5" name="Fußzeilenplatzhalt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Foliennummernplatzhalt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73EC88E-C8B4-448E-B84E-2762A0F04F2C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433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5" name="Fußzeilenplatzhalt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Foliennummernplatzhalt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349A356-8300-4A25-9C45-1FE92C991DB1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6388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xfrm>
            <a:off x="963843" y="4406863"/>
            <a:ext cx="10362237" cy="1362381"/>
          </a:xfrm>
        </p:spPr>
        <p:txBody>
          <a:bodyPr anchor="t"/>
          <a:lstStyle>
            <a:lvl1pPr>
              <a:defRPr b="1" cap="all"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 txBox="1">
            <a:spLocks noGrp="1"/>
          </p:cNvSpPr>
          <p:nvPr>
            <p:ph type="body" idx="1"/>
          </p:nvPr>
        </p:nvSpPr>
        <p:spPr>
          <a:xfrm>
            <a:off x="963843" y="2906224"/>
            <a:ext cx="10362237" cy="1500639"/>
          </a:xfrm>
        </p:spPr>
        <p:txBody>
          <a:bodyPr anchor="b"/>
          <a:lstStyle>
            <a:lvl1pPr marL="0" indent="0">
              <a:buNone/>
              <a:tabLst>
                <a:tab pos="829220" algn="l"/>
                <a:tab pos="1658763" algn="l"/>
                <a:tab pos="2488307" algn="l"/>
                <a:tab pos="3317851" algn="l"/>
                <a:tab pos="4147395" algn="l"/>
                <a:tab pos="4976938" algn="l"/>
                <a:tab pos="5806482" algn="l"/>
                <a:tab pos="6636026" algn="l"/>
                <a:tab pos="7465569" algn="l"/>
                <a:tab pos="8295113" algn="l"/>
                <a:tab pos="9124657" algn="l"/>
              </a:tabLst>
              <a:defRPr sz="1814">
                <a:solidFill>
                  <a:srgbClr val="898989"/>
                </a:solidFill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5" name="Fußzeilenplatzhalt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Foliennummernplatzhalt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8655887-9365-4415-ABDD-3C34EE0862FD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8831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 txBox="1">
            <a:spLocks noGrp="1"/>
          </p:cNvSpPr>
          <p:nvPr>
            <p:ph idx="1"/>
          </p:nvPr>
        </p:nvSpPr>
        <p:spPr>
          <a:xfrm>
            <a:off x="608645" y="1604332"/>
            <a:ext cx="5393284" cy="4526397"/>
          </a:xfrm>
        </p:spPr>
        <p:txBody>
          <a:bodyPr/>
          <a:lstStyle>
            <a:lvl1pPr>
              <a:defRPr/>
            </a:lvl1pPr>
            <a:lvl2pPr>
              <a:defRPr sz="2177"/>
            </a:lvl2pPr>
            <a:lvl3pPr>
              <a:defRPr sz="1814"/>
            </a:lvl3pPr>
            <a:lvl4pPr>
              <a:defRPr sz="1633"/>
            </a:lvl4pPr>
            <a:lvl5pPr>
              <a:defRPr sz="1633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 txBox="1">
            <a:spLocks noGrp="1"/>
          </p:cNvSpPr>
          <p:nvPr>
            <p:ph idx="2"/>
          </p:nvPr>
        </p:nvSpPr>
        <p:spPr>
          <a:xfrm>
            <a:off x="6186241" y="1604332"/>
            <a:ext cx="5395196" cy="4526397"/>
          </a:xfrm>
        </p:spPr>
        <p:txBody>
          <a:bodyPr/>
          <a:lstStyle>
            <a:lvl1pPr>
              <a:defRPr/>
            </a:lvl1pPr>
            <a:lvl2pPr>
              <a:defRPr sz="2177"/>
            </a:lvl2pPr>
            <a:lvl3pPr>
              <a:defRPr sz="1814"/>
            </a:lvl3pPr>
            <a:lvl4pPr>
              <a:defRPr sz="1633"/>
            </a:lvl4pPr>
            <a:lvl5pPr>
              <a:defRPr sz="1633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Fußzeilenplatzhalt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7" name="Foliennummernplatzhalt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3987B14-12D1-48FA-8237-7AE8FBC646A6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9454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xfrm>
            <a:off x="610557" y="275073"/>
            <a:ext cx="10972805" cy="114204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 txBox="1">
            <a:spLocks noGrp="1"/>
          </p:cNvSpPr>
          <p:nvPr>
            <p:ph type="body" idx="1"/>
          </p:nvPr>
        </p:nvSpPr>
        <p:spPr>
          <a:xfrm>
            <a:off x="610556" y="1535196"/>
            <a:ext cx="5385597" cy="639424"/>
          </a:xfrm>
        </p:spPr>
        <p:txBody>
          <a:bodyPr anchor="b"/>
          <a:lstStyle>
            <a:lvl1pPr marL="0" indent="0">
              <a:buNone/>
              <a:tabLst>
                <a:tab pos="829220" algn="l"/>
                <a:tab pos="1658763" algn="l"/>
                <a:tab pos="2488307" algn="l"/>
                <a:tab pos="3317851" algn="l"/>
                <a:tab pos="4147395" algn="l"/>
                <a:tab pos="4976938" algn="l"/>
                <a:tab pos="5806482" algn="l"/>
                <a:tab pos="6636026" algn="l"/>
                <a:tab pos="7465569" algn="l"/>
                <a:tab pos="8295113" algn="l"/>
                <a:tab pos="9124657" algn="l"/>
              </a:tabLst>
              <a:defRPr sz="2177" b="1"/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 txBox="1">
            <a:spLocks noGrp="1"/>
          </p:cNvSpPr>
          <p:nvPr>
            <p:ph idx="2"/>
          </p:nvPr>
        </p:nvSpPr>
        <p:spPr>
          <a:xfrm>
            <a:off x="610556" y="2174631"/>
            <a:ext cx="5385597" cy="3951776"/>
          </a:xfrm>
        </p:spPr>
        <p:txBody>
          <a:bodyPr/>
          <a:lstStyle>
            <a:lvl1pPr>
              <a:defRPr sz="2177"/>
            </a:lvl1pPr>
            <a:lvl2pPr>
              <a:defRPr sz="1814"/>
            </a:lvl2pPr>
            <a:lvl3pPr>
              <a:defRPr sz="1633"/>
            </a:lvl3pPr>
            <a:lvl4pPr>
              <a:defRPr sz="1452"/>
            </a:lvl4pPr>
            <a:lvl5pPr>
              <a:defRPr sz="1452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 txBox="1">
            <a:spLocks noGrp="1"/>
          </p:cNvSpPr>
          <p:nvPr>
            <p:ph type="body" idx="3"/>
          </p:nvPr>
        </p:nvSpPr>
        <p:spPr>
          <a:xfrm>
            <a:off x="6193914" y="1535196"/>
            <a:ext cx="5389435" cy="639424"/>
          </a:xfrm>
        </p:spPr>
        <p:txBody>
          <a:bodyPr anchor="b"/>
          <a:lstStyle>
            <a:lvl1pPr marL="0" indent="0">
              <a:buNone/>
              <a:tabLst>
                <a:tab pos="829220" algn="l"/>
                <a:tab pos="1658763" algn="l"/>
                <a:tab pos="2488307" algn="l"/>
                <a:tab pos="3317851" algn="l"/>
                <a:tab pos="4147395" algn="l"/>
                <a:tab pos="4976938" algn="l"/>
                <a:tab pos="5806482" algn="l"/>
                <a:tab pos="6636026" algn="l"/>
                <a:tab pos="7465569" algn="l"/>
                <a:tab pos="8295113" algn="l"/>
                <a:tab pos="9124657" algn="l"/>
              </a:tabLst>
              <a:defRPr sz="2177" b="1"/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 txBox="1">
            <a:spLocks noGrp="1"/>
          </p:cNvSpPr>
          <p:nvPr>
            <p:ph idx="4"/>
          </p:nvPr>
        </p:nvSpPr>
        <p:spPr>
          <a:xfrm>
            <a:off x="6193914" y="2174631"/>
            <a:ext cx="5389435" cy="3951776"/>
          </a:xfrm>
        </p:spPr>
        <p:txBody>
          <a:bodyPr/>
          <a:lstStyle>
            <a:lvl1pPr>
              <a:defRPr sz="2177"/>
            </a:lvl1pPr>
            <a:lvl2pPr>
              <a:defRPr sz="1814"/>
            </a:lvl2pPr>
            <a:lvl3pPr>
              <a:defRPr sz="1633"/>
            </a:lvl3pPr>
            <a:lvl4pPr>
              <a:defRPr sz="1452"/>
            </a:lvl4pPr>
            <a:lvl5pPr>
              <a:defRPr sz="1452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8" name="Fußzeilenplatzhalter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9" name="Foliennummernplatzhalter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94C0D3E-A88C-4A76-A97D-DA3DF6F988EE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5508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D70A666C-0F95-4B17-A1BE-CAE95F6672A8}"/>
              </a:ext>
            </a:extLst>
          </p:cNvPr>
          <p:cNvSpPr/>
          <p:nvPr userDrawn="1"/>
        </p:nvSpPr>
        <p:spPr>
          <a:xfrm>
            <a:off x="-59961" y="0"/>
            <a:ext cx="9338872" cy="681001"/>
          </a:xfrm>
          <a:prstGeom prst="rect">
            <a:avLst/>
          </a:prstGeom>
          <a:solidFill>
            <a:srgbClr val="EDF7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xfrm>
            <a:off x="543575" y="0"/>
            <a:ext cx="10710398" cy="643929"/>
          </a:xfrm>
        </p:spPr>
        <p:txBody>
          <a:bodyPr/>
          <a:lstStyle>
            <a:lvl1pPr>
              <a:defRPr>
                <a:solidFill>
                  <a:srgbClr val="007463"/>
                </a:solidFill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3" name="Datumsplatzhalt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4" name="Fußzeilenplatzhalter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5" name="Foliennummernplatzhalt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10B8EA6-9440-4CBE-A916-9B1BC747F3F5}" type="slidenum">
              <a:t>‹Nr.›</a:t>
            </a:fld>
            <a:endParaRPr lang="de-DE"/>
          </a:p>
        </p:txBody>
      </p:sp>
      <p:grpSp>
        <p:nvGrpSpPr>
          <p:cNvPr id="6" name="Group 11">
            <a:extLst>
              <a:ext uri="{FF2B5EF4-FFF2-40B4-BE49-F238E27FC236}">
                <a16:creationId xmlns:a16="http://schemas.microsoft.com/office/drawing/2014/main" id="{2DCD3D14-0DC8-4F40-844B-DBCE935D1C6C}"/>
              </a:ext>
            </a:extLst>
          </p:cNvPr>
          <p:cNvGrpSpPr/>
          <p:nvPr userDrawn="1"/>
        </p:nvGrpSpPr>
        <p:grpSpPr>
          <a:xfrm rot="10800000">
            <a:off x="-2635172" y="681006"/>
            <a:ext cx="15177009" cy="81329"/>
            <a:chOff x="2024185" y="869307"/>
            <a:chExt cx="10366102" cy="81329"/>
          </a:xfrm>
        </p:grpSpPr>
        <p:cxnSp>
          <p:nvCxnSpPr>
            <p:cNvPr id="7" name="Gerade Verbindung 12">
              <a:extLst>
                <a:ext uri="{FF2B5EF4-FFF2-40B4-BE49-F238E27FC236}">
                  <a16:creationId xmlns:a16="http://schemas.microsoft.com/office/drawing/2014/main" id="{19618200-C8A3-480A-8D9F-42D6293915AA}"/>
                </a:ext>
              </a:extLst>
            </p:cNvPr>
            <p:cNvCxnSpPr/>
            <p:nvPr userDrawn="1"/>
          </p:nvCxnSpPr>
          <p:spPr>
            <a:xfrm>
              <a:off x="3409700" y="950636"/>
              <a:ext cx="8980587" cy="0"/>
            </a:xfrm>
            <a:prstGeom prst="line">
              <a:avLst/>
            </a:prstGeom>
            <a:ln w="25400" cap="rnd">
              <a:solidFill>
                <a:srgbClr val="0074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 Verbindung 14">
              <a:extLst>
                <a:ext uri="{FF2B5EF4-FFF2-40B4-BE49-F238E27FC236}">
                  <a16:creationId xmlns:a16="http://schemas.microsoft.com/office/drawing/2014/main" id="{E0A63536-0164-44C1-841F-6E49E3BE4493}"/>
                </a:ext>
              </a:extLst>
            </p:cNvPr>
            <p:cNvCxnSpPr/>
            <p:nvPr userDrawn="1"/>
          </p:nvCxnSpPr>
          <p:spPr>
            <a:xfrm>
              <a:off x="2024185" y="869307"/>
              <a:ext cx="10151940" cy="0"/>
            </a:xfrm>
            <a:prstGeom prst="line">
              <a:avLst/>
            </a:prstGeom>
            <a:ln w="25400" cap="rnd">
              <a:solidFill>
                <a:srgbClr val="008F7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Immagine 1">
            <a:extLst>
              <a:ext uri="{FF2B5EF4-FFF2-40B4-BE49-F238E27FC236}">
                <a16:creationId xmlns:a16="http://schemas.microsoft.com/office/drawing/2014/main" id="{7B5DDB38-EA11-43DD-869D-4C715E8C02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663" y="-26026"/>
            <a:ext cx="2995453" cy="81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997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3" name="Fußzeilenplatzhalter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4" name="Foliennummernplatzhalt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98922F6-C5C2-4EEE-9AC4-3973278DF3C3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822015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xfrm>
            <a:off x="610556" y="273629"/>
            <a:ext cx="4010884" cy="1160765"/>
          </a:xfrm>
        </p:spPr>
        <p:txBody>
          <a:bodyPr anchor="b"/>
          <a:lstStyle>
            <a:lvl1pPr>
              <a:defRPr sz="1814" b="1"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 txBox="1">
            <a:spLocks noGrp="1"/>
          </p:cNvSpPr>
          <p:nvPr>
            <p:ph idx="1"/>
          </p:nvPr>
        </p:nvSpPr>
        <p:spPr>
          <a:xfrm>
            <a:off x="4767355" y="273627"/>
            <a:ext cx="6815994" cy="5852778"/>
          </a:xfrm>
        </p:spPr>
        <p:txBody>
          <a:bodyPr/>
          <a:lstStyle>
            <a:lvl1pPr>
              <a:defRPr sz="2903"/>
            </a:lvl1pPr>
            <a:lvl2pPr>
              <a:defRPr/>
            </a:lvl2pPr>
            <a:lvl3pPr>
              <a:defRPr sz="2177"/>
            </a:lvl3pPr>
            <a:lvl4pPr>
              <a:defRPr sz="1814"/>
            </a:lvl4pPr>
            <a:lvl5pPr>
              <a:defRPr sz="1814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 txBox="1">
            <a:spLocks noGrp="1"/>
          </p:cNvSpPr>
          <p:nvPr>
            <p:ph type="body" idx="2"/>
          </p:nvPr>
        </p:nvSpPr>
        <p:spPr>
          <a:xfrm>
            <a:off x="610556" y="1434394"/>
            <a:ext cx="4010884" cy="4692013"/>
          </a:xfrm>
        </p:spPr>
        <p:txBody>
          <a:bodyPr/>
          <a:lstStyle>
            <a:lvl1pPr marL="0" indent="0">
              <a:buNone/>
              <a:tabLst>
                <a:tab pos="829220" algn="l"/>
                <a:tab pos="1658763" algn="l"/>
                <a:tab pos="2488307" algn="l"/>
                <a:tab pos="3317851" algn="l"/>
                <a:tab pos="4147395" algn="l"/>
                <a:tab pos="4976938" algn="l"/>
                <a:tab pos="5806482" algn="l"/>
                <a:tab pos="6636026" algn="l"/>
                <a:tab pos="7465569" algn="l"/>
                <a:tab pos="8295113" algn="l"/>
                <a:tab pos="9124657" algn="l"/>
              </a:tabLst>
              <a:defRPr sz="1270"/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Fußzeilenplatzhalt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7" name="Foliennummernplatzhalt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950E7B3-361A-40FA-8190-CA044C2027B1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1890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xfrm>
            <a:off x="2390403" y="4800027"/>
            <a:ext cx="7315195" cy="567421"/>
          </a:xfrm>
        </p:spPr>
        <p:txBody>
          <a:bodyPr anchor="b"/>
          <a:lstStyle>
            <a:lvl1pPr>
              <a:defRPr sz="1814" b="1"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 txBox="1">
            <a:spLocks noGrp="1"/>
          </p:cNvSpPr>
          <p:nvPr>
            <p:ph type="pic" idx="1"/>
          </p:nvPr>
        </p:nvSpPr>
        <p:spPr>
          <a:xfrm>
            <a:off x="2390403" y="612068"/>
            <a:ext cx="7315195" cy="4115956"/>
          </a:xfrm>
        </p:spPr>
        <p:txBody>
          <a:bodyPr/>
          <a:lstStyle>
            <a:lvl1pPr marL="0" indent="0">
              <a:buNone/>
              <a:tabLst>
                <a:tab pos="829220" algn="l"/>
                <a:tab pos="1658763" algn="l"/>
                <a:tab pos="2488307" algn="l"/>
                <a:tab pos="3317851" algn="l"/>
                <a:tab pos="4147395" algn="l"/>
                <a:tab pos="4976938" algn="l"/>
                <a:tab pos="5806482" algn="l"/>
                <a:tab pos="6636026" algn="l"/>
                <a:tab pos="7465569" algn="l"/>
                <a:tab pos="8295113" algn="l"/>
                <a:tab pos="9124657" algn="l"/>
              </a:tabLst>
              <a:defRPr sz="2903"/>
            </a:lvl1pPr>
          </a:lstStyle>
          <a:p>
            <a:pPr lvl="0"/>
            <a:endParaRPr lang="de-DE"/>
          </a:p>
        </p:txBody>
      </p:sp>
      <p:sp>
        <p:nvSpPr>
          <p:cNvPr id="4" name="Textplatzhalter 3"/>
          <p:cNvSpPr txBox="1">
            <a:spLocks noGrp="1"/>
          </p:cNvSpPr>
          <p:nvPr>
            <p:ph type="body" idx="2"/>
          </p:nvPr>
        </p:nvSpPr>
        <p:spPr>
          <a:xfrm>
            <a:off x="2390403" y="5367447"/>
            <a:ext cx="7315195" cy="805048"/>
          </a:xfrm>
        </p:spPr>
        <p:txBody>
          <a:bodyPr/>
          <a:lstStyle>
            <a:lvl1pPr marL="0" indent="0">
              <a:buNone/>
              <a:tabLst>
                <a:tab pos="829220" algn="l"/>
                <a:tab pos="1658763" algn="l"/>
                <a:tab pos="2488307" algn="l"/>
                <a:tab pos="3317851" algn="l"/>
                <a:tab pos="4147395" algn="l"/>
                <a:tab pos="4976938" algn="l"/>
                <a:tab pos="5806482" algn="l"/>
                <a:tab pos="6636026" algn="l"/>
                <a:tab pos="7465569" algn="l"/>
                <a:tab pos="8295113" algn="l"/>
                <a:tab pos="9124657" algn="l"/>
              </a:tabLst>
              <a:defRPr sz="1270"/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Fußzeilenplatzhalt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7" name="Foliennummernplatzhalt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2CC2C19-3679-4BAD-A63B-7F82097CE9A4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2847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5" name="Fußzeilenplatzhalt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Foliennummernplatzhalt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C315371-5C7B-4787-8FEB-67DB8BA922B2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0631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 txBox="1">
            <a:spLocks noGrp="1"/>
          </p:cNvSpPr>
          <p:nvPr>
            <p:ph type="title" orient="vert"/>
          </p:nvPr>
        </p:nvSpPr>
        <p:spPr>
          <a:xfrm>
            <a:off x="8839685" y="273627"/>
            <a:ext cx="2741764" cy="5857091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 txBox="1">
            <a:spLocks noGrp="1"/>
          </p:cNvSpPr>
          <p:nvPr>
            <p:ph type="body" orient="vert" idx="1"/>
          </p:nvPr>
        </p:nvSpPr>
        <p:spPr>
          <a:xfrm>
            <a:off x="608643" y="273627"/>
            <a:ext cx="8046717" cy="5857091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5" name="Fußzeilenplatzhalt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Foliennummernplatzhalt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00BB4C7-320E-489D-A402-86891896D332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51463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ctrTitle"/>
          </p:nvPr>
        </p:nvSpPr>
        <p:spPr>
          <a:xfrm>
            <a:off x="913922" y="2129985"/>
            <a:ext cx="10364163" cy="147039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 txBox="1">
            <a:spLocks noGrp="1"/>
          </p:cNvSpPr>
          <p:nvPr>
            <p:ph type="subTitle" idx="1"/>
          </p:nvPr>
        </p:nvSpPr>
        <p:spPr>
          <a:xfrm>
            <a:off x="1829755" y="3885530"/>
            <a:ext cx="8534395" cy="1752666"/>
          </a:xfrm>
        </p:spPr>
        <p:txBody>
          <a:bodyPr anchorCtr="1"/>
          <a:lstStyle>
            <a:lvl1pPr marL="0" indent="0" algn="ctr">
              <a:buNone/>
              <a:tabLst>
                <a:tab pos="829220" algn="l"/>
                <a:tab pos="1658763" algn="l"/>
                <a:tab pos="2488307" algn="l"/>
                <a:tab pos="3317851" algn="l"/>
                <a:tab pos="4147395" algn="l"/>
                <a:tab pos="4976938" algn="l"/>
                <a:tab pos="5806482" algn="l"/>
                <a:tab pos="6636026" algn="l"/>
                <a:tab pos="7465569" algn="l"/>
                <a:tab pos="8295113" algn="l"/>
                <a:tab pos="9124657" algn="l"/>
              </a:tabLst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48D6419-41E6-48EC-BABB-4E65AFA0D6B6}" type="datetime1">
              <a:rPr lang="it-IT" smtClean="0"/>
              <a:t>04/05/2024</a:t>
            </a:fld>
            <a:endParaRPr lang="de-DE"/>
          </a:p>
        </p:txBody>
      </p:sp>
      <p:sp>
        <p:nvSpPr>
          <p:cNvPr id="5" name="Fußzeilenplatzhalt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Michele Punturo</a:t>
            </a:r>
          </a:p>
        </p:txBody>
      </p:sp>
      <p:sp>
        <p:nvSpPr>
          <p:cNvPr id="6" name="Foliennummernplatzhalt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73EC88E-C8B4-448E-B84E-2762A0F04F2C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95908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F584AB5-02F7-4906-A6FA-7AA585495819}" type="datetime1">
              <a:rPr lang="it-IT" smtClean="0"/>
              <a:t>04/05/2024</a:t>
            </a:fld>
            <a:endParaRPr lang="de-DE"/>
          </a:p>
        </p:txBody>
      </p:sp>
      <p:sp>
        <p:nvSpPr>
          <p:cNvPr id="5" name="Fußzeilenplatzhalt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Michele Punturo</a:t>
            </a:r>
          </a:p>
        </p:txBody>
      </p:sp>
      <p:sp>
        <p:nvSpPr>
          <p:cNvPr id="6" name="Foliennummernplatzhalt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349A356-8300-4A25-9C45-1FE92C991DB1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77196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xfrm>
            <a:off x="963843" y="4406863"/>
            <a:ext cx="10362237" cy="1362381"/>
          </a:xfrm>
        </p:spPr>
        <p:txBody>
          <a:bodyPr anchor="t"/>
          <a:lstStyle>
            <a:lvl1pPr>
              <a:defRPr b="1" cap="all"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 txBox="1">
            <a:spLocks noGrp="1"/>
          </p:cNvSpPr>
          <p:nvPr>
            <p:ph type="body" idx="1"/>
          </p:nvPr>
        </p:nvSpPr>
        <p:spPr>
          <a:xfrm>
            <a:off x="963843" y="2906224"/>
            <a:ext cx="10362237" cy="1500639"/>
          </a:xfrm>
        </p:spPr>
        <p:txBody>
          <a:bodyPr anchor="b"/>
          <a:lstStyle>
            <a:lvl1pPr marL="0" indent="0">
              <a:buNone/>
              <a:tabLst>
                <a:tab pos="829220" algn="l"/>
                <a:tab pos="1658763" algn="l"/>
                <a:tab pos="2488307" algn="l"/>
                <a:tab pos="3317851" algn="l"/>
                <a:tab pos="4147395" algn="l"/>
                <a:tab pos="4976938" algn="l"/>
                <a:tab pos="5806482" algn="l"/>
                <a:tab pos="6636026" algn="l"/>
                <a:tab pos="7465569" algn="l"/>
                <a:tab pos="8295113" algn="l"/>
                <a:tab pos="9124657" algn="l"/>
              </a:tabLst>
              <a:defRPr sz="1814">
                <a:solidFill>
                  <a:srgbClr val="898989"/>
                </a:solidFill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CEEC54B-E8D5-4ACC-A809-E5BEFB317193}" type="datetime1">
              <a:rPr lang="it-IT" smtClean="0"/>
              <a:t>04/05/2024</a:t>
            </a:fld>
            <a:endParaRPr lang="de-DE"/>
          </a:p>
        </p:txBody>
      </p:sp>
      <p:sp>
        <p:nvSpPr>
          <p:cNvPr id="5" name="Fußzeilenplatzhalt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Michele Punturo</a:t>
            </a:r>
          </a:p>
        </p:txBody>
      </p:sp>
      <p:sp>
        <p:nvSpPr>
          <p:cNvPr id="6" name="Foliennummernplatzhalt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8655887-9365-4415-ABDD-3C34EE0862FD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73541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 txBox="1">
            <a:spLocks noGrp="1"/>
          </p:cNvSpPr>
          <p:nvPr>
            <p:ph idx="1"/>
          </p:nvPr>
        </p:nvSpPr>
        <p:spPr>
          <a:xfrm>
            <a:off x="608645" y="1604332"/>
            <a:ext cx="5393284" cy="4526397"/>
          </a:xfrm>
        </p:spPr>
        <p:txBody>
          <a:bodyPr/>
          <a:lstStyle>
            <a:lvl1pPr>
              <a:defRPr/>
            </a:lvl1pPr>
            <a:lvl2pPr>
              <a:defRPr sz="2177"/>
            </a:lvl2pPr>
            <a:lvl3pPr>
              <a:defRPr sz="1814"/>
            </a:lvl3pPr>
            <a:lvl4pPr>
              <a:defRPr sz="1633"/>
            </a:lvl4pPr>
            <a:lvl5pPr>
              <a:defRPr sz="1633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 txBox="1">
            <a:spLocks noGrp="1"/>
          </p:cNvSpPr>
          <p:nvPr>
            <p:ph idx="2"/>
          </p:nvPr>
        </p:nvSpPr>
        <p:spPr>
          <a:xfrm>
            <a:off x="6186241" y="1604332"/>
            <a:ext cx="5395196" cy="4526397"/>
          </a:xfrm>
        </p:spPr>
        <p:txBody>
          <a:bodyPr/>
          <a:lstStyle>
            <a:lvl1pPr>
              <a:defRPr/>
            </a:lvl1pPr>
            <a:lvl2pPr>
              <a:defRPr sz="2177"/>
            </a:lvl2pPr>
            <a:lvl3pPr>
              <a:defRPr sz="1814"/>
            </a:lvl3pPr>
            <a:lvl4pPr>
              <a:defRPr sz="1633"/>
            </a:lvl4pPr>
            <a:lvl5pPr>
              <a:defRPr sz="1633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F143CCB-17BB-4C83-9B22-A975F43A8FC8}" type="datetime1">
              <a:rPr lang="it-IT" smtClean="0"/>
              <a:t>04/05/2024</a:t>
            </a:fld>
            <a:endParaRPr lang="de-DE"/>
          </a:p>
        </p:txBody>
      </p:sp>
      <p:sp>
        <p:nvSpPr>
          <p:cNvPr id="6" name="Fußzeilenplatzhalt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Michele Punturo</a:t>
            </a:r>
          </a:p>
        </p:txBody>
      </p:sp>
      <p:sp>
        <p:nvSpPr>
          <p:cNvPr id="7" name="Foliennummernplatzhalt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3987B14-12D1-48FA-8237-7AE8FBC646A6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7006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xfrm>
            <a:off x="610557" y="275073"/>
            <a:ext cx="10972805" cy="114204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 txBox="1">
            <a:spLocks noGrp="1"/>
          </p:cNvSpPr>
          <p:nvPr>
            <p:ph type="body" idx="1"/>
          </p:nvPr>
        </p:nvSpPr>
        <p:spPr>
          <a:xfrm>
            <a:off x="610556" y="1535196"/>
            <a:ext cx="5385597" cy="639424"/>
          </a:xfrm>
        </p:spPr>
        <p:txBody>
          <a:bodyPr anchor="b"/>
          <a:lstStyle>
            <a:lvl1pPr marL="0" indent="0">
              <a:buNone/>
              <a:tabLst>
                <a:tab pos="829220" algn="l"/>
                <a:tab pos="1658763" algn="l"/>
                <a:tab pos="2488307" algn="l"/>
                <a:tab pos="3317851" algn="l"/>
                <a:tab pos="4147395" algn="l"/>
                <a:tab pos="4976938" algn="l"/>
                <a:tab pos="5806482" algn="l"/>
                <a:tab pos="6636026" algn="l"/>
                <a:tab pos="7465569" algn="l"/>
                <a:tab pos="8295113" algn="l"/>
                <a:tab pos="9124657" algn="l"/>
              </a:tabLst>
              <a:defRPr sz="2177" b="1"/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 txBox="1">
            <a:spLocks noGrp="1"/>
          </p:cNvSpPr>
          <p:nvPr>
            <p:ph idx="2"/>
          </p:nvPr>
        </p:nvSpPr>
        <p:spPr>
          <a:xfrm>
            <a:off x="610556" y="2174631"/>
            <a:ext cx="5385597" cy="3951776"/>
          </a:xfrm>
        </p:spPr>
        <p:txBody>
          <a:bodyPr/>
          <a:lstStyle>
            <a:lvl1pPr>
              <a:defRPr sz="2177"/>
            </a:lvl1pPr>
            <a:lvl2pPr>
              <a:defRPr sz="1814"/>
            </a:lvl2pPr>
            <a:lvl3pPr>
              <a:defRPr sz="1633"/>
            </a:lvl3pPr>
            <a:lvl4pPr>
              <a:defRPr sz="1452"/>
            </a:lvl4pPr>
            <a:lvl5pPr>
              <a:defRPr sz="1452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 txBox="1">
            <a:spLocks noGrp="1"/>
          </p:cNvSpPr>
          <p:nvPr>
            <p:ph type="body" idx="3"/>
          </p:nvPr>
        </p:nvSpPr>
        <p:spPr>
          <a:xfrm>
            <a:off x="6193914" y="1535196"/>
            <a:ext cx="5389435" cy="639424"/>
          </a:xfrm>
        </p:spPr>
        <p:txBody>
          <a:bodyPr anchor="b"/>
          <a:lstStyle>
            <a:lvl1pPr marL="0" indent="0">
              <a:buNone/>
              <a:tabLst>
                <a:tab pos="829220" algn="l"/>
                <a:tab pos="1658763" algn="l"/>
                <a:tab pos="2488307" algn="l"/>
                <a:tab pos="3317851" algn="l"/>
                <a:tab pos="4147395" algn="l"/>
                <a:tab pos="4976938" algn="l"/>
                <a:tab pos="5806482" algn="l"/>
                <a:tab pos="6636026" algn="l"/>
                <a:tab pos="7465569" algn="l"/>
                <a:tab pos="8295113" algn="l"/>
                <a:tab pos="9124657" algn="l"/>
              </a:tabLst>
              <a:defRPr sz="2177" b="1"/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 txBox="1">
            <a:spLocks noGrp="1"/>
          </p:cNvSpPr>
          <p:nvPr>
            <p:ph idx="4"/>
          </p:nvPr>
        </p:nvSpPr>
        <p:spPr>
          <a:xfrm>
            <a:off x="6193914" y="2174631"/>
            <a:ext cx="5389435" cy="3951776"/>
          </a:xfrm>
        </p:spPr>
        <p:txBody>
          <a:bodyPr/>
          <a:lstStyle>
            <a:lvl1pPr>
              <a:defRPr sz="2177"/>
            </a:lvl1pPr>
            <a:lvl2pPr>
              <a:defRPr sz="1814"/>
            </a:lvl2pPr>
            <a:lvl3pPr>
              <a:defRPr sz="1633"/>
            </a:lvl3pPr>
            <a:lvl4pPr>
              <a:defRPr sz="1452"/>
            </a:lvl4pPr>
            <a:lvl5pPr>
              <a:defRPr sz="1452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96B6008-8EA3-4199-80E0-B26DE62A44E8}" type="datetime1">
              <a:rPr lang="it-IT" smtClean="0"/>
              <a:t>04/05/2024</a:t>
            </a:fld>
            <a:endParaRPr lang="de-DE"/>
          </a:p>
        </p:txBody>
      </p:sp>
      <p:sp>
        <p:nvSpPr>
          <p:cNvPr id="8" name="Fußzeilenplatzhalter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Michele Punturo</a:t>
            </a:r>
          </a:p>
        </p:txBody>
      </p:sp>
      <p:sp>
        <p:nvSpPr>
          <p:cNvPr id="9" name="Foliennummernplatzhalter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94C0D3E-A88C-4A76-A97D-DA3DF6F988EE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79252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D70A666C-0F95-4B17-A1BE-CAE95F6672A8}"/>
              </a:ext>
            </a:extLst>
          </p:cNvPr>
          <p:cNvSpPr/>
          <p:nvPr userDrawn="1"/>
        </p:nvSpPr>
        <p:spPr>
          <a:xfrm>
            <a:off x="-59961" y="0"/>
            <a:ext cx="9338872" cy="681001"/>
          </a:xfrm>
          <a:prstGeom prst="rect">
            <a:avLst/>
          </a:prstGeom>
          <a:solidFill>
            <a:srgbClr val="EDF7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xfrm>
            <a:off x="543575" y="0"/>
            <a:ext cx="10710398" cy="643929"/>
          </a:xfrm>
        </p:spPr>
        <p:txBody>
          <a:bodyPr/>
          <a:lstStyle>
            <a:lvl1pPr>
              <a:defRPr>
                <a:solidFill>
                  <a:srgbClr val="007463"/>
                </a:solidFill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5" name="Foliennummernplatzhalt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10B8EA6-9440-4CBE-A916-9B1BC747F3F5}" type="slidenum">
              <a:t>‹Nr.›</a:t>
            </a:fld>
            <a:endParaRPr lang="de-DE"/>
          </a:p>
        </p:txBody>
      </p:sp>
      <p:grpSp>
        <p:nvGrpSpPr>
          <p:cNvPr id="6" name="Group 11">
            <a:extLst>
              <a:ext uri="{FF2B5EF4-FFF2-40B4-BE49-F238E27FC236}">
                <a16:creationId xmlns:a16="http://schemas.microsoft.com/office/drawing/2014/main" id="{2DCD3D14-0DC8-4F40-844B-DBCE935D1C6C}"/>
              </a:ext>
            </a:extLst>
          </p:cNvPr>
          <p:cNvGrpSpPr/>
          <p:nvPr userDrawn="1"/>
        </p:nvGrpSpPr>
        <p:grpSpPr>
          <a:xfrm rot="10800000">
            <a:off x="-2635172" y="681006"/>
            <a:ext cx="15177009" cy="81329"/>
            <a:chOff x="2024185" y="869307"/>
            <a:chExt cx="10366102" cy="81329"/>
          </a:xfrm>
        </p:grpSpPr>
        <p:cxnSp>
          <p:nvCxnSpPr>
            <p:cNvPr id="7" name="Gerade Verbindung 12">
              <a:extLst>
                <a:ext uri="{FF2B5EF4-FFF2-40B4-BE49-F238E27FC236}">
                  <a16:creationId xmlns:a16="http://schemas.microsoft.com/office/drawing/2014/main" id="{19618200-C8A3-480A-8D9F-42D6293915AA}"/>
                </a:ext>
              </a:extLst>
            </p:cNvPr>
            <p:cNvCxnSpPr/>
            <p:nvPr userDrawn="1"/>
          </p:nvCxnSpPr>
          <p:spPr>
            <a:xfrm>
              <a:off x="3409700" y="950636"/>
              <a:ext cx="8980587" cy="0"/>
            </a:xfrm>
            <a:prstGeom prst="line">
              <a:avLst/>
            </a:prstGeom>
            <a:ln w="25400" cap="rnd">
              <a:solidFill>
                <a:srgbClr val="0074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 Verbindung 14">
              <a:extLst>
                <a:ext uri="{FF2B5EF4-FFF2-40B4-BE49-F238E27FC236}">
                  <a16:creationId xmlns:a16="http://schemas.microsoft.com/office/drawing/2014/main" id="{E0A63536-0164-44C1-841F-6E49E3BE4493}"/>
                </a:ext>
              </a:extLst>
            </p:cNvPr>
            <p:cNvCxnSpPr/>
            <p:nvPr userDrawn="1"/>
          </p:nvCxnSpPr>
          <p:spPr>
            <a:xfrm>
              <a:off x="2024185" y="869307"/>
              <a:ext cx="10151940" cy="0"/>
            </a:xfrm>
            <a:prstGeom prst="line">
              <a:avLst/>
            </a:prstGeom>
            <a:ln w="25400" cap="rnd">
              <a:solidFill>
                <a:srgbClr val="008F7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Immagine 1">
            <a:extLst>
              <a:ext uri="{FF2B5EF4-FFF2-40B4-BE49-F238E27FC236}">
                <a16:creationId xmlns:a16="http://schemas.microsoft.com/office/drawing/2014/main" id="{7B5DDB38-EA11-43DD-869D-4C715E8C02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663" y="-26026"/>
            <a:ext cx="2995453" cy="81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017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98922F6-C5C2-4EEE-9AC4-3973278DF3C3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54738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xfrm>
            <a:off x="610556" y="273629"/>
            <a:ext cx="4010884" cy="1160765"/>
          </a:xfrm>
        </p:spPr>
        <p:txBody>
          <a:bodyPr anchor="b"/>
          <a:lstStyle>
            <a:lvl1pPr>
              <a:defRPr sz="1814" b="1"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 txBox="1">
            <a:spLocks noGrp="1"/>
          </p:cNvSpPr>
          <p:nvPr>
            <p:ph idx="1"/>
          </p:nvPr>
        </p:nvSpPr>
        <p:spPr>
          <a:xfrm>
            <a:off x="4767355" y="273627"/>
            <a:ext cx="6815994" cy="5852778"/>
          </a:xfrm>
        </p:spPr>
        <p:txBody>
          <a:bodyPr/>
          <a:lstStyle>
            <a:lvl1pPr>
              <a:defRPr sz="2903"/>
            </a:lvl1pPr>
            <a:lvl2pPr>
              <a:defRPr/>
            </a:lvl2pPr>
            <a:lvl3pPr>
              <a:defRPr sz="2177"/>
            </a:lvl3pPr>
            <a:lvl4pPr>
              <a:defRPr sz="1814"/>
            </a:lvl4pPr>
            <a:lvl5pPr>
              <a:defRPr sz="1814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 txBox="1">
            <a:spLocks noGrp="1"/>
          </p:cNvSpPr>
          <p:nvPr>
            <p:ph type="body" idx="2"/>
          </p:nvPr>
        </p:nvSpPr>
        <p:spPr>
          <a:xfrm>
            <a:off x="610556" y="1434394"/>
            <a:ext cx="4010884" cy="4692013"/>
          </a:xfrm>
        </p:spPr>
        <p:txBody>
          <a:bodyPr/>
          <a:lstStyle>
            <a:lvl1pPr marL="0" indent="0">
              <a:buNone/>
              <a:tabLst>
                <a:tab pos="829220" algn="l"/>
                <a:tab pos="1658763" algn="l"/>
                <a:tab pos="2488307" algn="l"/>
                <a:tab pos="3317851" algn="l"/>
                <a:tab pos="4147395" algn="l"/>
                <a:tab pos="4976938" algn="l"/>
                <a:tab pos="5806482" algn="l"/>
                <a:tab pos="6636026" algn="l"/>
                <a:tab pos="7465569" algn="l"/>
                <a:tab pos="8295113" algn="l"/>
                <a:tab pos="9124657" algn="l"/>
              </a:tabLst>
              <a:defRPr sz="1270"/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7" name="Foliennummernplatzhalt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950E7B3-361A-40FA-8190-CA044C2027B1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77624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xfrm>
            <a:off x="2390403" y="4800027"/>
            <a:ext cx="7315195" cy="567421"/>
          </a:xfrm>
        </p:spPr>
        <p:txBody>
          <a:bodyPr anchor="b"/>
          <a:lstStyle>
            <a:lvl1pPr>
              <a:defRPr sz="1814" b="1"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 txBox="1">
            <a:spLocks noGrp="1"/>
          </p:cNvSpPr>
          <p:nvPr>
            <p:ph type="pic" idx="1"/>
          </p:nvPr>
        </p:nvSpPr>
        <p:spPr>
          <a:xfrm>
            <a:off x="2390403" y="612068"/>
            <a:ext cx="7315195" cy="4115956"/>
          </a:xfrm>
        </p:spPr>
        <p:txBody>
          <a:bodyPr/>
          <a:lstStyle>
            <a:lvl1pPr marL="0" indent="0">
              <a:buNone/>
              <a:tabLst>
                <a:tab pos="829220" algn="l"/>
                <a:tab pos="1658763" algn="l"/>
                <a:tab pos="2488307" algn="l"/>
                <a:tab pos="3317851" algn="l"/>
                <a:tab pos="4147395" algn="l"/>
                <a:tab pos="4976938" algn="l"/>
                <a:tab pos="5806482" algn="l"/>
                <a:tab pos="6636026" algn="l"/>
                <a:tab pos="7465569" algn="l"/>
                <a:tab pos="8295113" algn="l"/>
                <a:tab pos="9124657" algn="l"/>
              </a:tabLst>
              <a:defRPr sz="2903"/>
            </a:lvl1pPr>
          </a:lstStyle>
          <a:p>
            <a:pPr lvl="0"/>
            <a:endParaRPr lang="de-DE"/>
          </a:p>
        </p:txBody>
      </p:sp>
      <p:sp>
        <p:nvSpPr>
          <p:cNvPr id="4" name="Textplatzhalter 3"/>
          <p:cNvSpPr txBox="1">
            <a:spLocks noGrp="1"/>
          </p:cNvSpPr>
          <p:nvPr>
            <p:ph type="body" idx="2"/>
          </p:nvPr>
        </p:nvSpPr>
        <p:spPr>
          <a:xfrm>
            <a:off x="2390403" y="5367447"/>
            <a:ext cx="7315195" cy="805048"/>
          </a:xfrm>
        </p:spPr>
        <p:txBody>
          <a:bodyPr/>
          <a:lstStyle>
            <a:lvl1pPr marL="0" indent="0">
              <a:buNone/>
              <a:tabLst>
                <a:tab pos="829220" algn="l"/>
                <a:tab pos="1658763" algn="l"/>
                <a:tab pos="2488307" algn="l"/>
                <a:tab pos="3317851" algn="l"/>
                <a:tab pos="4147395" algn="l"/>
                <a:tab pos="4976938" algn="l"/>
                <a:tab pos="5806482" algn="l"/>
                <a:tab pos="6636026" algn="l"/>
                <a:tab pos="7465569" algn="l"/>
                <a:tab pos="8295113" algn="l"/>
                <a:tab pos="9124657" algn="l"/>
              </a:tabLst>
              <a:defRPr sz="1270"/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7" name="Foliennummernplatzhalt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2CC2C19-3679-4BAD-A63B-7F82097CE9A4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1879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65BEF46-56C2-4A38-B2C0-E9DD68F5FB25}" type="datetime1">
              <a:rPr lang="it-IT" smtClean="0"/>
              <a:t>04/05/2024</a:t>
            </a:fld>
            <a:endParaRPr lang="de-DE"/>
          </a:p>
        </p:txBody>
      </p:sp>
      <p:sp>
        <p:nvSpPr>
          <p:cNvPr id="6" name="Foliennummernplatzhalt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C315371-5C7B-4787-8FEB-67DB8BA922B2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38990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 txBox="1">
            <a:spLocks noGrp="1"/>
          </p:cNvSpPr>
          <p:nvPr>
            <p:ph type="title" orient="vert"/>
          </p:nvPr>
        </p:nvSpPr>
        <p:spPr>
          <a:xfrm>
            <a:off x="8839685" y="273627"/>
            <a:ext cx="2741764" cy="5857091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 txBox="1">
            <a:spLocks noGrp="1"/>
          </p:cNvSpPr>
          <p:nvPr>
            <p:ph type="body" orient="vert" idx="1"/>
          </p:nvPr>
        </p:nvSpPr>
        <p:spPr>
          <a:xfrm>
            <a:off x="608643" y="273627"/>
            <a:ext cx="8046717" cy="5857091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oliennummernplatzhalt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00BB4C7-320E-489D-A402-86891896D332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1126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 txBox="1">
            <a:spLocks noGrp="1"/>
          </p:cNvSpPr>
          <p:nvPr>
            <p:ph type="title"/>
          </p:nvPr>
        </p:nvSpPr>
        <p:spPr>
          <a:xfrm>
            <a:off x="609560" y="273355"/>
            <a:ext cx="10971688" cy="114500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/>
          <a:lstStyle/>
          <a:p>
            <a:pPr lvl="0"/>
            <a:r>
              <a:rPr lang="de-DE"/>
              <a:t>Klicken Sie, um das Format des Titeltextes zu bearbeiten</a:t>
            </a:r>
          </a:p>
        </p:txBody>
      </p:sp>
      <p:sp>
        <p:nvSpPr>
          <p:cNvPr id="3" name="Textplatzhalter 2"/>
          <p:cNvSpPr txBox="1">
            <a:spLocks noGrp="1"/>
          </p:cNvSpPr>
          <p:nvPr>
            <p:ph type="body" idx="1"/>
          </p:nvPr>
        </p:nvSpPr>
        <p:spPr>
          <a:xfrm>
            <a:off x="609560" y="1604844"/>
            <a:ext cx="10971688" cy="452614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 txBox="1">
            <a:spLocks noGrp="1"/>
          </p:cNvSpPr>
          <p:nvPr>
            <p:ph type="dt" sz="half" idx="2"/>
          </p:nvPr>
        </p:nvSpPr>
        <p:spPr>
          <a:xfrm>
            <a:off x="609560" y="6247908"/>
            <a:ext cx="2840123" cy="47289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l" defTabSz="829544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270" b="0" i="0" u="none" strike="noStrike" kern="1200" cap="none" spc="0" baseline="0">
                <a:solidFill>
                  <a:srgbClr val="000000"/>
                </a:solidFill>
                <a:uFillTx/>
                <a:latin typeface="Nimbus Roman No9 L" pitchFamily="18"/>
                <a:ea typeface="Nimbus Sans L" pitchFamily="2"/>
                <a:cs typeface="Lucidasans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5" name="Fußzeilenplatzhalter 4"/>
          <p:cNvSpPr txBox="1">
            <a:spLocks noGrp="1"/>
          </p:cNvSpPr>
          <p:nvPr>
            <p:ph type="ftr" sz="quarter" idx="3"/>
          </p:nvPr>
        </p:nvSpPr>
        <p:spPr>
          <a:xfrm>
            <a:off x="4169407" y="6247908"/>
            <a:ext cx="3864183" cy="47289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/>
          <a:lstStyle>
            <a:lvl1pPr marL="0" marR="0" lvl="0" indent="0" algn="ctr" defTabSz="829544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270" b="0" i="0" u="none" strike="noStrike" kern="1200" cap="none" spc="0" baseline="0">
                <a:solidFill>
                  <a:srgbClr val="000000"/>
                </a:solidFill>
                <a:uFillTx/>
                <a:latin typeface="Nimbus Roman No9 L" pitchFamily="18"/>
                <a:ea typeface="Nimbus Sans L" pitchFamily="2"/>
                <a:cs typeface="Lucidasans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6" name="Foliennummernplatzhalter 5"/>
          <p:cNvSpPr txBox="1">
            <a:spLocks noGrp="1"/>
          </p:cNvSpPr>
          <p:nvPr>
            <p:ph type="sldNum" sz="quarter" idx="4"/>
          </p:nvPr>
        </p:nvSpPr>
        <p:spPr>
          <a:xfrm>
            <a:off x="8740683" y="6247908"/>
            <a:ext cx="2840123" cy="47289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r" defTabSz="829544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270" b="0" i="0" u="none" strike="noStrike" kern="1200" cap="none" spc="0" baseline="0">
                <a:solidFill>
                  <a:srgbClr val="000000"/>
                </a:solidFill>
                <a:uFillTx/>
                <a:latin typeface="Nimbus Roman No9 L" pitchFamily="18"/>
                <a:ea typeface="Nimbus Sans L" pitchFamily="2"/>
                <a:cs typeface="Lucidasans" pitchFamily="2"/>
              </a:defRPr>
            </a:lvl1pPr>
          </a:lstStyle>
          <a:p>
            <a:pPr lvl="0"/>
            <a:fld id="{375D5F3B-E643-4C46-882D-A3F3883096C9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601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829544" rtl="0" fontAlgn="auto" hangingPunct="1">
        <a:lnSpc>
          <a:spcPct val="107000"/>
        </a:lnSpc>
        <a:spcBef>
          <a:spcPts val="0"/>
        </a:spcBef>
        <a:spcAft>
          <a:spcPts val="0"/>
        </a:spcAft>
        <a:buNone/>
        <a:tabLst>
          <a:tab pos="0" algn="l"/>
          <a:tab pos="829544" algn="l"/>
          <a:tab pos="1659087" algn="l"/>
          <a:tab pos="2488631" algn="l"/>
          <a:tab pos="3318175" algn="l"/>
          <a:tab pos="4147718" algn="l"/>
          <a:tab pos="4977262" algn="l"/>
          <a:tab pos="5806806" algn="l"/>
          <a:tab pos="6636349" algn="l"/>
          <a:tab pos="7465893" algn="l"/>
          <a:tab pos="8295437" algn="l"/>
          <a:tab pos="9124980" algn="l"/>
        </a:tabLst>
        <a:defRPr lang="de-DE" sz="3629" b="0" i="0" u="none" strike="noStrike" kern="0" cap="none" spc="0" baseline="0">
          <a:solidFill>
            <a:srgbClr val="008000"/>
          </a:solidFill>
          <a:uFillTx/>
          <a:latin typeface="Nimbus Sans L" pitchFamily="34"/>
          <a:ea typeface="Gothic" pitchFamily="2"/>
          <a:cs typeface="Lucidasans" pitchFamily="2"/>
        </a:defRPr>
      </a:lvl1pPr>
    </p:titleStyle>
    <p:bodyStyle>
      <a:lvl1pPr marL="310913" marR="0" lvl="0" indent="-310913" algn="l" defTabSz="829544" rtl="0" fontAlgn="auto" hangingPunct="1">
        <a:lnSpc>
          <a:spcPct val="100000"/>
        </a:lnSpc>
        <a:spcBef>
          <a:spcPts val="1266"/>
        </a:spcBef>
        <a:spcAft>
          <a:spcPts val="0"/>
        </a:spcAft>
        <a:buSzPts val="1178"/>
        <a:buBlip>
          <a:blip r:embed="rId13"/>
        </a:buBlip>
        <a:tabLst>
          <a:tab pos="829212" algn="l"/>
          <a:tab pos="1658755" algn="l"/>
          <a:tab pos="2488299" algn="l"/>
          <a:tab pos="3317843" algn="l"/>
          <a:tab pos="4147386" algn="l"/>
          <a:tab pos="4976930" algn="l"/>
          <a:tab pos="5806474" algn="l"/>
          <a:tab pos="6636017" algn="l"/>
          <a:tab pos="7465561" algn="l"/>
          <a:tab pos="8295105" algn="l"/>
          <a:tab pos="9124648" algn="l"/>
        </a:tabLst>
        <a:defRPr lang="de-DE" sz="2540" b="0" i="0" u="none" strike="noStrike" kern="0" cap="none" spc="0" baseline="0">
          <a:solidFill>
            <a:srgbClr val="000000"/>
          </a:solidFill>
          <a:uFillTx/>
          <a:latin typeface="Nimbus Sans L" pitchFamily="34"/>
          <a:ea typeface="Gothic" pitchFamily="2"/>
          <a:cs typeface="Lucidasans" pitchFamily="2"/>
        </a:defRPr>
      </a:lvl1pPr>
      <a:lvl2pPr marL="673755" marR="0" lvl="1" indent="-258983" algn="l" defTabSz="829544" rtl="0" fontAlgn="auto" hangingPunct="1">
        <a:lnSpc>
          <a:spcPct val="118000"/>
        </a:lnSpc>
        <a:spcBef>
          <a:spcPts val="1266"/>
        </a:spcBef>
        <a:spcAft>
          <a:spcPts val="0"/>
        </a:spcAft>
        <a:buSzPts val="1178"/>
        <a:buBlip>
          <a:blip r:embed="rId13"/>
        </a:buBlip>
        <a:tabLst>
          <a:tab pos="829211" algn="l"/>
          <a:tab pos="1658754" algn="l"/>
          <a:tab pos="2488298" algn="l"/>
          <a:tab pos="3317842" algn="l"/>
          <a:tab pos="4147385" algn="l"/>
          <a:tab pos="4976929" algn="l"/>
          <a:tab pos="5806473" algn="l"/>
          <a:tab pos="6636016" algn="l"/>
          <a:tab pos="7465560" algn="l"/>
          <a:tab pos="8295104" algn="l"/>
          <a:tab pos="9124648" algn="l"/>
        </a:tabLst>
        <a:defRPr lang="de-DE" sz="2540" b="0" i="0" u="none" strike="noStrike" kern="0" cap="none" spc="0" baseline="0">
          <a:solidFill>
            <a:srgbClr val="000000"/>
          </a:solidFill>
          <a:uFillTx/>
          <a:latin typeface="Nimbus Sans L" pitchFamily="34"/>
          <a:ea typeface="Gothic" pitchFamily="2"/>
          <a:cs typeface="Lucidasans" pitchFamily="2"/>
        </a:defRPr>
      </a:lvl2pPr>
      <a:lvl3pPr marL="1036930" marR="0" lvl="2" indent="-207386" algn="l" defTabSz="829544" rtl="0" fontAlgn="auto" hangingPunct="1">
        <a:lnSpc>
          <a:spcPct val="118000"/>
        </a:lnSpc>
        <a:spcBef>
          <a:spcPts val="1266"/>
        </a:spcBef>
        <a:spcAft>
          <a:spcPts val="0"/>
        </a:spcAft>
        <a:buSzPts val="1178"/>
        <a:buBlip>
          <a:blip r:embed="rId13"/>
        </a:buBlip>
        <a:tabLst>
          <a:tab pos="1659087" algn="l"/>
          <a:tab pos="2488631" algn="l"/>
          <a:tab pos="3318175" algn="l"/>
          <a:tab pos="4147718" algn="l"/>
          <a:tab pos="4977262" algn="l"/>
          <a:tab pos="5806806" algn="l"/>
          <a:tab pos="6636349" algn="l"/>
          <a:tab pos="7465893" algn="l"/>
          <a:tab pos="8295437" algn="l"/>
          <a:tab pos="9124980" algn="l"/>
        </a:tabLst>
        <a:defRPr lang="de-DE" sz="2540" b="0" i="0" u="none" strike="noStrike" kern="0" cap="none" spc="0" baseline="0">
          <a:solidFill>
            <a:srgbClr val="000000"/>
          </a:solidFill>
          <a:uFillTx/>
          <a:latin typeface="Nimbus Sans L" pitchFamily="34"/>
          <a:ea typeface="Gothic" pitchFamily="2"/>
          <a:cs typeface="Lucidasans" pitchFamily="2"/>
        </a:defRPr>
      </a:lvl3pPr>
      <a:lvl4pPr marL="1451701" marR="0" lvl="3" indent="-207386" algn="l" defTabSz="829544" rtl="0" fontAlgn="auto" hangingPunct="1">
        <a:lnSpc>
          <a:spcPct val="118000"/>
        </a:lnSpc>
        <a:spcBef>
          <a:spcPts val="1266"/>
        </a:spcBef>
        <a:spcAft>
          <a:spcPts val="0"/>
        </a:spcAft>
        <a:buSzPts val="1178"/>
        <a:buBlip>
          <a:blip r:embed="rId13"/>
        </a:buBlip>
        <a:tabLst>
          <a:tab pos="1659087" algn="l"/>
          <a:tab pos="2488631" algn="l"/>
          <a:tab pos="3318175" algn="l"/>
          <a:tab pos="4147718" algn="l"/>
          <a:tab pos="4977262" algn="l"/>
          <a:tab pos="5806806" algn="l"/>
          <a:tab pos="6636349" algn="l"/>
          <a:tab pos="7465893" algn="l"/>
          <a:tab pos="8295437" algn="l"/>
          <a:tab pos="9124980" algn="l"/>
        </a:tabLst>
        <a:defRPr lang="de-DE" sz="2540" b="0" i="0" u="none" strike="noStrike" kern="0" cap="none" spc="0" baseline="0">
          <a:solidFill>
            <a:srgbClr val="000000"/>
          </a:solidFill>
          <a:uFillTx/>
          <a:latin typeface="Nimbus Sans L" pitchFamily="34"/>
          <a:ea typeface="Gothic" pitchFamily="2"/>
          <a:cs typeface="Lucidasans" pitchFamily="2"/>
        </a:defRPr>
      </a:lvl4pPr>
      <a:lvl5pPr marL="1866473" marR="0" lvl="4" indent="-207386" algn="l" defTabSz="829544" rtl="0" fontAlgn="auto" hangingPunct="1">
        <a:lnSpc>
          <a:spcPct val="118000"/>
        </a:lnSpc>
        <a:spcBef>
          <a:spcPts val="1266"/>
        </a:spcBef>
        <a:spcAft>
          <a:spcPts val="0"/>
        </a:spcAft>
        <a:buSzPts val="1178"/>
        <a:buBlip>
          <a:blip r:embed="rId13"/>
        </a:buBlip>
        <a:tabLst>
          <a:tab pos="2488631" algn="l"/>
          <a:tab pos="3318175" algn="l"/>
          <a:tab pos="4147718" algn="l"/>
          <a:tab pos="4977262" algn="l"/>
          <a:tab pos="5806806" algn="l"/>
          <a:tab pos="6636349" algn="l"/>
          <a:tab pos="7465893" algn="l"/>
          <a:tab pos="8295437" algn="l"/>
          <a:tab pos="9124980" algn="l"/>
        </a:tabLst>
        <a:defRPr lang="de-DE" sz="2540" b="0" i="0" u="none" strike="noStrike" kern="0" cap="none" spc="0" baseline="0">
          <a:solidFill>
            <a:srgbClr val="000000"/>
          </a:solidFill>
          <a:uFillTx/>
          <a:latin typeface="Nimbus Sans L" pitchFamily="34"/>
          <a:ea typeface="Gothic" pitchFamily="2"/>
          <a:cs typeface="Lucidasans" pitchFamily="2"/>
        </a:defRPr>
      </a:lvl5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 txBox="1">
            <a:spLocks noGrp="1"/>
          </p:cNvSpPr>
          <p:nvPr>
            <p:ph type="title"/>
          </p:nvPr>
        </p:nvSpPr>
        <p:spPr>
          <a:xfrm>
            <a:off x="609560" y="273355"/>
            <a:ext cx="10971688" cy="114500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/>
          <a:lstStyle/>
          <a:p>
            <a:pPr lvl="0"/>
            <a:r>
              <a:rPr lang="de-DE"/>
              <a:t>Klicken Sie, um das Format des Titeltextes zu bearbeiten</a:t>
            </a:r>
          </a:p>
        </p:txBody>
      </p:sp>
      <p:sp>
        <p:nvSpPr>
          <p:cNvPr id="3" name="Textplatzhalter 2"/>
          <p:cNvSpPr txBox="1">
            <a:spLocks noGrp="1"/>
          </p:cNvSpPr>
          <p:nvPr>
            <p:ph type="body" idx="1"/>
          </p:nvPr>
        </p:nvSpPr>
        <p:spPr>
          <a:xfrm>
            <a:off x="609560" y="1604844"/>
            <a:ext cx="10971688" cy="452614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 txBox="1">
            <a:spLocks noGrp="1"/>
          </p:cNvSpPr>
          <p:nvPr>
            <p:ph type="dt" sz="half" idx="2"/>
          </p:nvPr>
        </p:nvSpPr>
        <p:spPr>
          <a:xfrm>
            <a:off x="609560" y="6247908"/>
            <a:ext cx="2840123" cy="47289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l" defTabSz="829544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270" b="0" i="0" u="none" strike="noStrike" kern="1200" cap="none" spc="0" baseline="0">
                <a:solidFill>
                  <a:srgbClr val="000000"/>
                </a:solidFill>
                <a:uFillTx/>
                <a:latin typeface="Nimbus Roman No9 L" pitchFamily="18"/>
                <a:ea typeface="Nimbus Sans L" pitchFamily="2"/>
                <a:cs typeface="Lucidasans" pitchFamily="2"/>
              </a:defRPr>
            </a:lvl1pPr>
          </a:lstStyle>
          <a:p>
            <a:pPr lvl="0"/>
            <a:fld id="{F71526D8-E502-4EE1-9CDD-2B9EED07AB2A}" type="datetime1">
              <a:rPr lang="it-IT" smtClean="0"/>
              <a:t>04/05/2024</a:t>
            </a:fld>
            <a:endParaRPr lang="de-DE"/>
          </a:p>
        </p:txBody>
      </p:sp>
      <p:sp>
        <p:nvSpPr>
          <p:cNvPr id="5" name="Fußzeilenplatzhalter 4"/>
          <p:cNvSpPr txBox="1">
            <a:spLocks noGrp="1"/>
          </p:cNvSpPr>
          <p:nvPr>
            <p:ph type="ftr" sz="quarter" idx="3"/>
          </p:nvPr>
        </p:nvSpPr>
        <p:spPr>
          <a:xfrm>
            <a:off x="4169407" y="6247908"/>
            <a:ext cx="3864183" cy="47289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/>
          <a:lstStyle>
            <a:lvl1pPr marL="0" marR="0" lvl="0" indent="0" algn="ctr" defTabSz="829544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270" b="0" i="0" u="none" strike="noStrike" kern="1200" cap="none" spc="0" baseline="0">
                <a:solidFill>
                  <a:srgbClr val="000000"/>
                </a:solidFill>
                <a:uFillTx/>
                <a:latin typeface="Nimbus Roman No9 L" pitchFamily="18"/>
                <a:ea typeface="Nimbus Sans L" pitchFamily="2"/>
                <a:cs typeface="Lucidasans" pitchFamily="2"/>
              </a:defRPr>
            </a:lvl1pPr>
          </a:lstStyle>
          <a:p>
            <a:pPr lvl="0"/>
            <a:r>
              <a:rPr lang="de-DE"/>
              <a:t>Michele Punturo</a:t>
            </a:r>
          </a:p>
        </p:txBody>
      </p:sp>
      <p:sp>
        <p:nvSpPr>
          <p:cNvPr id="6" name="Foliennummernplatzhalter 5"/>
          <p:cNvSpPr txBox="1">
            <a:spLocks noGrp="1"/>
          </p:cNvSpPr>
          <p:nvPr>
            <p:ph type="sldNum" sz="quarter" idx="4"/>
          </p:nvPr>
        </p:nvSpPr>
        <p:spPr>
          <a:xfrm>
            <a:off x="8740683" y="6247908"/>
            <a:ext cx="2840123" cy="47289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r" defTabSz="829544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270" b="0" i="0" u="none" strike="noStrike" kern="1200" cap="none" spc="0" baseline="0">
                <a:solidFill>
                  <a:srgbClr val="000000"/>
                </a:solidFill>
                <a:uFillTx/>
                <a:latin typeface="Nimbus Roman No9 L" pitchFamily="18"/>
                <a:ea typeface="Nimbus Sans L" pitchFamily="2"/>
                <a:cs typeface="Lucidasans" pitchFamily="2"/>
              </a:defRPr>
            </a:lvl1pPr>
          </a:lstStyle>
          <a:p>
            <a:pPr lvl="0"/>
            <a:fld id="{375D5F3B-E643-4C46-882D-A3F3883096C9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8651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marL="0" marR="0" lvl="0" indent="0" algn="l" defTabSz="829544" rtl="0" fontAlgn="auto" hangingPunct="1">
        <a:lnSpc>
          <a:spcPct val="107000"/>
        </a:lnSpc>
        <a:spcBef>
          <a:spcPts val="0"/>
        </a:spcBef>
        <a:spcAft>
          <a:spcPts val="0"/>
        </a:spcAft>
        <a:buNone/>
        <a:tabLst>
          <a:tab pos="0" algn="l"/>
          <a:tab pos="829544" algn="l"/>
          <a:tab pos="1659087" algn="l"/>
          <a:tab pos="2488631" algn="l"/>
          <a:tab pos="3318175" algn="l"/>
          <a:tab pos="4147718" algn="l"/>
          <a:tab pos="4977262" algn="l"/>
          <a:tab pos="5806806" algn="l"/>
          <a:tab pos="6636349" algn="l"/>
          <a:tab pos="7465893" algn="l"/>
          <a:tab pos="8295437" algn="l"/>
          <a:tab pos="9124980" algn="l"/>
        </a:tabLst>
        <a:defRPr lang="de-DE" sz="3629" b="0" i="0" u="none" strike="noStrike" kern="0" cap="none" spc="0" baseline="0">
          <a:solidFill>
            <a:srgbClr val="008000"/>
          </a:solidFill>
          <a:uFillTx/>
          <a:latin typeface="Nimbus Sans L" pitchFamily="34"/>
          <a:ea typeface="Gothic" pitchFamily="2"/>
          <a:cs typeface="Lucidasans" pitchFamily="2"/>
        </a:defRPr>
      </a:lvl1pPr>
    </p:titleStyle>
    <p:bodyStyle>
      <a:lvl1pPr marL="310913" marR="0" lvl="0" indent="-310913" algn="l" defTabSz="829544" rtl="0" fontAlgn="auto" hangingPunct="1">
        <a:lnSpc>
          <a:spcPct val="100000"/>
        </a:lnSpc>
        <a:spcBef>
          <a:spcPts val="1266"/>
        </a:spcBef>
        <a:spcAft>
          <a:spcPts val="0"/>
        </a:spcAft>
        <a:buSzPts val="1178"/>
        <a:buBlip>
          <a:blip r:embed="rId13"/>
        </a:buBlip>
        <a:tabLst>
          <a:tab pos="829212" algn="l"/>
          <a:tab pos="1658755" algn="l"/>
          <a:tab pos="2488299" algn="l"/>
          <a:tab pos="3317843" algn="l"/>
          <a:tab pos="4147386" algn="l"/>
          <a:tab pos="4976930" algn="l"/>
          <a:tab pos="5806474" algn="l"/>
          <a:tab pos="6636017" algn="l"/>
          <a:tab pos="7465561" algn="l"/>
          <a:tab pos="8295105" algn="l"/>
          <a:tab pos="9124648" algn="l"/>
        </a:tabLst>
        <a:defRPr lang="de-DE" sz="2540" b="0" i="0" u="none" strike="noStrike" kern="0" cap="none" spc="0" baseline="0">
          <a:solidFill>
            <a:srgbClr val="000000"/>
          </a:solidFill>
          <a:uFillTx/>
          <a:latin typeface="Nimbus Sans L" pitchFamily="34"/>
          <a:ea typeface="Gothic" pitchFamily="2"/>
          <a:cs typeface="Lucidasans" pitchFamily="2"/>
        </a:defRPr>
      </a:lvl1pPr>
      <a:lvl2pPr marL="673755" marR="0" lvl="1" indent="-258983" algn="l" defTabSz="829544" rtl="0" fontAlgn="auto" hangingPunct="1">
        <a:lnSpc>
          <a:spcPct val="118000"/>
        </a:lnSpc>
        <a:spcBef>
          <a:spcPts val="1266"/>
        </a:spcBef>
        <a:spcAft>
          <a:spcPts val="0"/>
        </a:spcAft>
        <a:buSzPts val="1178"/>
        <a:buBlip>
          <a:blip r:embed="rId13"/>
        </a:buBlip>
        <a:tabLst>
          <a:tab pos="829211" algn="l"/>
          <a:tab pos="1658754" algn="l"/>
          <a:tab pos="2488298" algn="l"/>
          <a:tab pos="3317842" algn="l"/>
          <a:tab pos="4147385" algn="l"/>
          <a:tab pos="4976929" algn="l"/>
          <a:tab pos="5806473" algn="l"/>
          <a:tab pos="6636016" algn="l"/>
          <a:tab pos="7465560" algn="l"/>
          <a:tab pos="8295104" algn="l"/>
          <a:tab pos="9124648" algn="l"/>
        </a:tabLst>
        <a:defRPr lang="de-DE" sz="2540" b="0" i="0" u="none" strike="noStrike" kern="0" cap="none" spc="0" baseline="0">
          <a:solidFill>
            <a:srgbClr val="000000"/>
          </a:solidFill>
          <a:uFillTx/>
          <a:latin typeface="Nimbus Sans L" pitchFamily="34"/>
          <a:ea typeface="Gothic" pitchFamily="2"/>
          <a:cs typeface="Lucidasans" pitchFamily="2"/>
        </a:defRPr>
      </a:lvl2pPr>
      <a:lvl3pPr marL="1036930" marR="0" lvl="2" indent="-207386" algn="l" defTabSz="829544" rtl="0" fontAlgn="auto" hangingPunct="1">
        <a:lnSpc>
          <a:spcPct val="118000"/>
        </a:lnSpc>
        <a:spcBef>
          <a:spcPts val="1266"/>
        </a:spcBef>
        <a:spcAft>
          <a:spcPts val="0"/>
        </a:spcAft>
        <a:buSzPts val="1178"/>
        <a:buBlip>
          <a:blip r:embed="rId13"/>
        </a:buBlip>
        <a:tabLst>
          <a:tab pos="1659087" algn="l"/>
          <a:tab pos="2488631" algn="l"/>
          <a:tab pos="3318175" algn="l"/>
          <a:tab pos="4147718" algn="l"/>
          <a:tab pos="4977262" algn="l"/>
          <a:tab pos="5806806" algn="l"/>
          <a:tab pos="6636349" algn="l"/>
          <a:tab pos="7465893" algn="l"/>
          <a:tab pos="8295437" algn="l"/>
          <a:tab pos="9124980" algn="l"/>
        </a:tabLst>
        <a:defRPr lang="de-DE" sz="2540" b="0" i="0" u="none" strike="noStrike" kern="0" cap="none" spc="0" baseline="0">
          <a:solidFill>
            <a:srgbClr val="000000"/>
          </a:solidFill>
          <a:uFillTx/>
          <a:latin typeface="Nimbus Sans L" pitchFamily="34"/>
          <a:ea typeface="Gothic" pitchFamily="2"/>
          <a:cs typeface="Lucidasans" pitchFamily="2"/>
        </a:defRPr>
      </a:lvl3pPr>
      <a:lvl4pPr marL="1451701" marR="0" lvl="3" indent="-207386" algn="l" defTabSz="829544" rtl="0" fontAlgn="auto" hangingPunct="1">
        <a:lnSpc>
          <a:spcPct val="118000"/>
        </a:lnSpc>
        <a:spcBef>
          <a:spcPts val="1266"/>
        </a:spcBef>
        <a:spcAft>
          <a:spcPts val="0"/>
        </a:spcAft>
        <a:buSzPts val="1178"/>
        <a:buBlip>
          <a:blip r:embed="rId13"/>
        </a:buBlip>
        <a:tabLst>
          <a:tab pos="1659087" algn="l"/>
          <a:tab pos="2488631" algn="l"/>
          <a:tab pos="3318175" algn="l"/>
          <a:tab pos="4147718" algn="l"/>
          <a:tab pos="4977262" algn="l"/>
          <a:tab pos="5806806" algn="l"/>
          <a:tab pos="6636349" algn="l"/>
          <a:tab pos="7465893" algn="l"/>
          <a:tab pos="8295437" algn="l"/>
          <a:tab pos="9124980" algn="l"/>
        </a:tabLst>
        <a:defRPr lang="de-DE" sz="2540" b="0" i="0" u="none" strike="noStrike" kern="0" cap="none" spc="0" baseline="0">
          <a:solidFill>
            <a:srgbClr val="000000"/>
          </a:solidFill>
          <a:uFillTx/>
          <a:latin typeface="Nimbus Sans L" pitchFamily="34"/>
          <a:ea typeface="Gothic" pitchFamily="2"/>
          <a:cs typeface="Lucidasans" pitchFamily="2"/>
        </a:defRPr>
      </a:lvl4pPr>
      <a:lvl5pPr marL="1866473" marR="0" lvl="4" indent="-207386" algn="l" defTabSz="829544" rtl="0" fontAlgn="auto" hangingPunct="1">
        <a:lnSpc>
          <a:spcPct val="118000"/>
        </a:lnSpc>
        <a:spcBef>
          <a:spcPts val="1266"/>
        </a:spcBef>
        <a:spcAft>
          <a:spcPts val="0"/>
        </a:spcAft>
        <a:buSzPts val="1178"/>
        <a:buBlip>
          <a:blip r:embed="rId13"/>
        </a:buBlip>
        <a:tabLst>
          <a:tab pos="2488631" algn="l"/>
          <a:tab pos="3318175" algn="l"/>
          <a:tab pos="4147718" algn="l"/>
          <a:tab pos="4977262" algn="l"/>
          <a:tab pos="5806806" algn="l"/>
          <a:tab pos="6636349" algn="l"/>
          <a:tab pos="7465893" algn="l"/>
          <a:tab pos="8295437" algn="l"/>
          <a:tab pos="9124980" algn="l"/>
        </a:tabLst>
        <a:defRPr lang="de-DE" sz="2540" b="0" i="0" u="none" strike="noStrike" kern="0" cap="none" spc="0" baseline="0">
          <a:solidFill>
            <a:srgbClr val="000000"/>
          </a:solidFill>
          <a:uFillTx/>
          <a:latin typeface="Nimbus Sans L" pitchFamily="34"/>
          <a:ea typeface="Gothic" pitchFamily="2"/>
          <a:cs typeface="Lucidasans" pitchFamily="2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apps.et-gw.eu/tds/?content=3&amp;r=18634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userprofile.ego-gw.it/accountrequest.aspx" TargetMode="External"/><Relationship Id="rId2" Type="http://schemas.openxmlformats.org/officeDocument/2006/relationships/hyperlink" Target="https://wiki.et-gw.eu/Main/ETMD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userprofile.ego-gw.it/" TargetMode="External"/><Relationship Id="rId5" Type="http://schemas.openxmlformats.org/officeDocument/2006/relationships/hyperlink" Target="mailto:service@ego-gw.it" TargetMode="External"/><Relationship Id="rId4" Type="http://schemas.openxmlformats.org/officeDocument/2006/relationships/hyperlink" Target="https://userprofile.ego-gw.it/resetpwd.aspx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F09DF1-DBEE-4694-930E-1324523093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6471" y="1502075"/>
            <a:ext cx="10364163" cy="1470395"/>
          </a:xfrm>
        </p:spPr>
        <p:txBody>
          <a:bodyPr/>
          <a:lstStyle/>
          <a:p>
            <a:pPr algn="ctr"/>
            <a:r>
              <a:rPr lang="en-US" sz="4400" b="1" dirty="0"/>
              <a:t>ET Collaboration</a:t>
            </a:r>
            <a:br>
              <a:rPr lang="en-US" dirty="0"/>
            </a:br>
            <a:r>
              <a:rPr lang="en-US" dirty="0"/>
              <a:t> Activities and plans 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269BF5F-5C60-40C0-9D9E-9EF79082FD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Michele Punturo</a:t>
            </a:r>
          </a:p>
          <a:p>
            <a:r>
              <a:rPr lang="de-DE" dirty="0"/>
              <a:t>Harald Lück</a:t>
            </a:r>
          </a:p>
        </p:txBody>
      </p:sp>
      <p:pic>
        <p:nvPicPr>
          <p:cNvPr id="4" name="Immagine 1">
            <a:extLst>
              <a:ext uri="{FF2B5EF4-FFF2-40B4-BE49-F238E27FC236}">
                <a16:creationId xmlns:a16="http://schemas.microsoft.com/office/drawing/2014/main" id="{F7288113-2EC4-45F6-9C1A-705D81AF12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663" y="-26026"/>
            <a:ext cx="2995453" cy="812033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62B30F54-9F51-49B6-B484-03950D5943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78" y="4084344"/>
            <a:ext cx="4049825" cy="2543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962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45644F-3D4A-485B-8BC4-889BA6B61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Code </a:t>
            </a:r>
            <a:r>
              <a:rPr lang="de-DE" dirty="0" err="1"/>
              <a:t>of</a:t>
            </a:r>
            <a:r>
              <a:rPr lang="de-DE" dirty="0"/>
              <a:t> Conduct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5C4D885-F92E-4B0F-B5AE-DBDC7B8D9861}"/>
              </a:ext>
            </a:extLst>
          </p:cNvPr>
          <p:cNvSpPr txBox="1"/>
          <p:nvPr/>
        </p:nvSpPr>
        <p:spPr>
          <a:xfrm>
            <a:off x="543575" y="914275"/>
            <a:ext cx="11239930" cy="5732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spcBef>
                <a:spcPts val="900"/>
              </a:spcBef>
            </a:pPr>
            <a:r>
              <a:rPr lang="en-GB" sz="1300" b="1" dirty="0">
                <a:cs typeface="Georgia"/>
              </a:rPr>
              <a:t>The</a:t>
            </a:r>
            <a:r>
              <a:rPr lang="en-GB" sz="1300" b="1" spc="40" dirty="0">
                <a:cs typeface="Georgia"/>
              </a:rPr>
              <a:t> </a:t>
            </a:r>
            <a:r>
              <a:rPr lang="en-GB" sz="1300" b="1" dirty="0">
                <a:cs typeface="Georgia"/>
              </a:rPr>
              <a:t>Code</a:t>
            </a:r>
            <a:r>
              <a:rPr lang="en-GB" sz="1300" b="1" spc="45" dirty="0">
                <a:cs typeface="Georgia"/>
              </a:rPr>
              <a:t> </a:t>
            </a:r>
            <a:r>
              <a:rPr lang="en-GB" sz="1300" b="1" dirty="0">
                <a:cs typeface="Georgia"/>
              </a:rPr>
              <a:t>of</a:t>
            </a:r>
            <a:r>
              <a:rPr lang="en-GB" sz="1300" b="1" spc="45" dirty="0">
                <a:cs typeface="Georgia"/>
              </a:rPr>
              <a:t> </a:t>
            </a:r>
            <a:r>
              <a:rPr lang="en-GB" sz="1300" b="1" dirty="0">
                <a:cs typeface="Georgia"/>
              </a:rPr>
              <a:t>Conduct</a:t>
            </a:r>
            <a:r>
              <a:rPr lang="en-GB" sz="1300" b="1" spc="45" dirty="0">
                <a:cs typeface="Georgia"/>
              </a:rPr>
              <a:t> </a:t>
            </a:r>
            <a:r>
              <a:rPr lang="en-GB" sz="1300" b="1" spc="-25" dirty="0">
                <a:cs typeface="Georgia"/>
              </a:rPr>
              <a:t>defines</a:t>
            </a:r>
            <a:r>
              <a:rPr lang="en-GB" sz="1300" b="1" spc="45" dirty="0">
                <a:cs typeface="Georgia"/>
              </a:rPr>
              <a:t> </a:t>
            </a:r>
            <a:r>
              <a:rPr lang="en-GB" sz="1300" b="1" dirty="0">
                <a:cs typeface="Georgia"/>
              </a:rPr>
              <a:t>the</a:t>
            </a:r>
            <a:r>
              <a:rPr lang="en-GB" sz="1300" b="1" spc="45" dirty="0">
                <a:cs typeface="Georgia"/>
              </a:rPr>
              <a:t> </a:t>
            </a:r>
            <a:r>
              <a:rPr lang="en-GB" sz="1300" b="1" spc="-10" dirty="0">
                <a:cs typeface="Georgia"/>
              </a:rPr>
              <a:t>behaviour</a:t>
            </a:r>
            <a:r>
              <a:rPr lang="en-GB" sz="1300" b="1" spc="45" dirty="0">
                <a:cs typeface="Georgia"/>
              </a:rPr>
              <a:t> </a:t>
            </a:r>
            <a:r>
              <a:rPr lang="en-GB" sz="1300" b="1" dirty="0">
                <a:cs typeface="Georgia"/>
              </a:rPr>
              <a:t>of</a:t>
            </a:r>
            <a:r>
              <a:rPr lang="en-GB" sz="1300" b="1" spc="50" dirty="0">
                <a:cs typeface="Georgia"/>
              </a:rPr>
              <a:t> </a:t>
            </a:r>
            <a:r>
              <a:rPr lang="en-GB" sz="1300" b="1" spc="-10" dirty="0">
                <a:cs typeface="Georgia"/>
              </a:rPr>
              <a:t>people</a:t>
            </a:r>
            <a:r>
              <a:rPr lang="en-GB" sz="1300" b="1" spc="45" dirty="0">
                <a:cs typeface="Georgia"/>
              </a:rPr>
              <a:t> </a:t>
            </a:r>
            <a:r>
              <a:rPr lang="en-GB" sz="1300" b="1" dirty="0">
                <a:cs typeface="Georgia"/>
              </a:rPr>
              <a:t>within</a:t>
            </a:r>
            <a:r>
              <a:rPr lang="en-GB" sz="1300" b="1" spc="45" dirty="0">
                <a:cs typeface="Georgia"/>
              </a:rPr>
              <a:t> </a:t>
            </a:r>
            <a:r>
              <a:rPr lang="en-GB" sz="1300" b="1" dirty="0">
                <a:cs typeface="Georgia"/>
              </a:rPr>
              <a:t>the</a:t>
            </a:r>
            <a:r>
              <a:rPr lang="en-GB" sz="1300" b="1" spc="45" dirty="0">
                <a:cs typeface="Georgia"/>
              </a:rPr>
              <a:t> </a:t>
            </a:r>
            <a:r>
              <a:rPr lang="en-GB" sz="1300" b="1" spc="60" dirty="0">
                <a:cs typeface="Georgia"/>
              </a:rPr>
              <a:t>ET</a:t>
            </a:r>
            <a:r>
              <a:rPr lang="en-GB" sz="1300" b="1" spc="45" dirty="0">
                <a:cs typeface="Georgia"/>
              </a:rPr>
              <a:t> </a:t>
            </a:r>
            <a:r>
              <a:rPr lang="en-GB" sz="1300" b="1" spc="-10" dirty="0">
                <a:cs typeface="Georgia"/>
              </a:rPr>
              <a:t>collaboration.</a:t>
            </a:r>
            <a:r>
              <a:rPr lang="en-GB" sz="1300" b="1" spc="155" dirty="0">
                <a:cs typeface="Georgia"/>
              </a:rPr>
              <a:t> </a:t>
            </a:r>
            <a:r>
              <a:rPr lang="en-GB" sz="1300" b="1" dirty="0">
                <a:cs typeface="Georgia"/>
              </a:rPr>
              <a:t>It</a:t>
            </a:r>
            <a:r>
              <a:rPr lang="en-GB" sz="1300" b="1" spc="45" dirty="0">
                <a:cs typeface="Georgia"/>
              </a:rPr>
              <a:t> </a:t>
            </a:r>
            <a:r>
              <a:rPr lang="en-GB" sz="1300" b="1" dirty="0">
                <a:cs typeface="Georgia"/>
              </a:rPr>
              <a:t>is</a:t>
            </a:r>
            <a:r>
              <a:rPr lang="en-GB" sz="1300" b="1" spc="45" dirty="0">
                <a:cs typeface="Georgia"/>
              </a:rPr>
              <a:t> </a:t>
            </a:r>
            <a:r>
              <a:rPr lang="en-GB" sz="1300" b="1" dirty="0">
                <a:cs typeface="Georgia"/>
              </a:rPr>
              <a:t>the</a:t>
            </a:r>
            <a:r>
              <a:rPr lang="en-GB" sz="1300" b="1" spc="45" dirty="0">
                <a:cs typeface="Georgia"/>
              </a:rPr>
              <a:t> </a:t>
            </a:r>
            <a:r>
              <a:rPr lang="en-GB" sz="1300" b="1" spc="-10" dirty="0">
                <a:cs typeface="Georgia"/>
              </a:rPr>
              <a:t>foundation</a:t>
            </a:r>
            <a:r>
              <a:rPr lang="en-GB" sz="1300" b="1" spc="45" dirty="0">
                <a:cs typeface="Georgia"/>
              </a:rPr>
              <a:t> </a:t>
            </a:r>
            <a:r>
              <a:rPr lang="en-GB" sz="1300" b="1" dirty="0">
                <a:cs typeface="Georgia"/>
              </a:rPr>
              <a:t>of</a:t>
            </a:r>
            <a:r>
              <a:rPr lang="en-GB" sz="1300" b="1" spc="45" dirty="0">
                <a:cs typeface="Georgia"/>
              </a:rPr>
              <a:t> </a:t>
            </a:r>
            <a:r>
              <a:rPr lang="en-GB" sz="1300" b="1" spc="-25" dirty="0">
                <a:cs typeface="Georgia"/>
              </a:rPr>
              <a:t>the </a:t>
            </a:r>
            <a:r>
              <a:rPr lang="en-GB" sz="1300" b="1" spc="-10" dirty="0">
                <a:cs typeface="Georgia"/>
              </a:rPr>
              <a:t>Collaboration.</a:t>
            </a:r>
            <a:endParaRPr lang="en-GB" sz="1300" b="1" dirty="0">
              <a:cs typeface="Georgia"/>
            </a:endParaRPr>
          </a:p>
          <a:p>
            <a:pPr>
              <a:spcBef>
                <a:spcPts val="254"/>
              </a:spcBef>
            </a:pPr>
            <a:endParaRPr lang="en-GB" sz="1300" dirty="0">
              <a:cs typeface="Georgia"/>
            </a:endParaRPr>
          </a:p>
          <a:p>
            <a:pPr marL="12700" marR="5080" indent="126364" algn="just"/>
            <a:r>
              <a:rPr lang="en-GB" sz="1300" dirty="0">
                <a:cs typeface="Georgia"/>
              </a:rPr>
              <a:t>The</a:t>
            </a:r>
            <a:r>
              <a:rPr lang="en-GB" sz="1300" spc="80" dirty="0">
                <a:cs typeface="Georgia"/>
              </a:rPr>
              <a:t> </a:t>
            </a:r>
            <a:r>
              <a:rPr lang="en-GB" sz="1300" spc="60" dirty="0">
                <a:cs typeface="Georgia"/>
              </a:rPr>
              <a:t>ET</a:t>
            </a:r>
            <a:r>
              <a:rPr lang="en-GB" sz="1300" spc="8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Collaboration</a:t>
            </a:r>
            <a:r>
              <a:rPr lang="en-GB" sz="1300" spc="8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strives</a:t>
            </a:r>
            <a:r>
              <a:rPr lang="en-GB" sz="1300" spc="8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for</a:t>
            </a:r>
            <a:r>
              <a:rPr lang="en-GB" sz="1300" spc="8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workplaces</a:t>
            </a:r>
            <a:r>
              <a:rPr lang="en-GB" sz="1300" spc="8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free</a:t>
            </a:r>
            <a:r>
              <a:rPr lang="en-GB" sz="1300" spc="8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from</a:t>
            </a:r>
            <a:r>
              <a:rPr lang="en-GB" sz="1300" spc="8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discrimination</a:t>
            </a:r>
            <a:r>
              <a:rPr lang="en-GB" sz="1300" spc="8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and</a:t>
            </a:r>
            <a:r>
              <a:rPr lang="en-GB" sz="1300" spc="8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harassment.</a:t>
            </a:r>
            <a:r>
              <a:rPr lang="en-GB" sz="1300" spc="31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It</a:t>
            </a:r>
            <a:r>
              <a:rPr lang="en-GB" sz="1300" spc="8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is</a:t>
            </a:r>
            <a:r>
              <a:rPr lang="en-GB" sz="1300" spc="8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the</a:t>
            </a:r>
            <a:r>
              <a:rPr lang="en-GB" sz="1300" spc="8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policy</a:t>
            </a:r>
            <a:r>
              <a:rPr lang="en-GB" sz="1300" spc="85" dirty="0">
                <a:cs typeface="Georgia"/>
              </a:rPr>
              <a:t> </a:t>
            </a:r>
            <a:r>
              <a:rPr lang="en-GB" sz="1300" spc="-25" dirty="0">
                <a:cs typeface="Georgia"/>
              </a:rPr>
              <a:t>of </a:t>
            </a:r>
            <a:r>
              <a:rPr lang="en-GB" sz="1300" dirty="0">
                <a:cs typeface="Georgia"/>
              </a:rPr>
              <a:t>the</a:t>
            </a:r>
            <a:r>
              <a:rPr lang="en-GB" sz="1300" spc="8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Collaborations</a:t>
            </a:r>
            <a:r>
              <a:rPr lang="en-GB" sz="1300" spc="9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that</a:t>
            </a:r>
            <a:r>
              <a:rPr lang="en-GB" sz="1300" spc="9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all</a:t>
            </a:r>
            <a:r>
              <a:rPr lang="en-GB" sz="1300" spc="9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members</a:t>
            </a:r>
            <a:r>
              <a:rPr lang="en-GB" sz="1300" spc="9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will</a:t>
            </a:r>
            <a:r>
              <a:rPr lang="en-GB" sz="1300" spc="8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conduct</a:t>
            </a:r>
            <a:r>
              <a:rPr lang="en-GB" sz="1300" spc="9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themselves</a:t>
            </a:r>
            <a:r>
              <a:rPr lang="en-GB" sz="1300" spc="9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in</a:t>
            </a:r>
            <a:r>
              <a:rPr lang="en-GB" sz="1300" spc="9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</a:t>
            </a:r>
            <a:r>
              <a:rPr lang="en-GB" sz="1300" spc="90" dirty="0">
                <a:cs typeface="Georgia"/>
              </a:rPr>
              <a:t> </a:t>
            </a:r>
            <a:r>
              <a:rPr lang="en-GB" sz="1300" spc="-20" dirty="0">
                <a:cs typeface="Georgia"/>
              </a:rPr>
              <a:t>professional</a:t>
            </a:r>
            <a:r>
              <a:rPr lang="en-GB" sz="1300" spc="8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manner</a:t>
            </a:r>
            <a:r>
              <a:rPr lang="en-GB" sz="1300" spc="9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that</a:t>
            </a:r>
            <a:r>
              <a:rPr lang="en-GB" sz="1300" spc="9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is</a:t>
            </a:r>
            <a:r>
              <a:rPr lang="en-GB" sz="1300" spc="9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welcoming</a:t>
            </a:r>
            <a:r>
              <a:rPr lang="en-GB" sz="1300" spc="90" dirty="0">
                <a:cs typeface="Georgia"/>
              </a:rPr>
              <a:t> </a:t>
            </a:r>
            <a:r>
              <a:rPr lang="en-GB" sz="1300" spc="-25" dirty="0">
                <a:cs typeface="Georgia"/>
              </a:rPr>
              <a:t>to </a:t>
            </a:r>
            <a:r>
              <a:rPr lang="en-GB" sz="1300" dirty="0">
                <a:cs typeface="Georgia"/>
              </a:rPr>
              <a:t>all</a:t>
            </a:r>
            <a:r>
              <a:rPr lang="en-GB" sz="1300" spc="3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participants</a:t>
            </a:r>
            <a:r>
              <a:rPr lang="en-GB" sz="1300" spc="3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and</a:t>
            </a:r>
            <a:r>
              <a:rPr lang="en-GB" sz="1300" spc="3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free</a:t>
            </a:r>
            <a:r>
              <a:rPr lang="en-GB" sz="1300" spc="3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from</a:t>
            </a:r>
            <a:r>
              <a:rPr lang="en-GB" sz="1300" spc="3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any</a:t>
            </a:r>
            <a:r>
              <a:rPr lang="en-GB" sz="1300" spc="3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form</a:t>
            </a:r>
            <a:r>
              <a:rPr lang="en-GB" sz="1300" spc="3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of</a:t>
            </a:r>
            <a:r>
              <a:rPr lang="en-GB" sz="1300" spc="3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discrimination,</a:t>
            </a:r>
            <a:r>
              <a:rPr lang="en-GB" sz="1300" spc="35" dirty="0">
                <a:cs typeface="Georgia"/>
              </a:rPr>
              <a:t> </a:t>
            </a:r>
            <a:r>
              <a:rPr lang="en-GB" sz="1300" spc="-20" dirty="0">
                <a:cs typeface="Georgia"/>
              </a:rPr>
              <a:t>harassment,</a:t>
            </a:r>
            <a:r>
              <a:rPr lang="en-GB" sz="1300" spc="3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or</a:t>
            </a:r>
            <a:r>
              <a:rPr lang="en-GB" sz="1300" spc="3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retaliation.</a:t>
            </a:r>
            <a:r>
              <a:rPr lang="en-GB" sz="1300" spc="150" dirty="0">
                <a:cs typeface="Georgia"/>
              </a:rPr>
              <a:t> </a:t>
            </a:r>
            <a:r>
              <a:rPr lang="en-GB" sz="1300" b="1" spc="-20" dirty="0">
                <a:cs typeface="Georgia"/>
              </a:rPr>
              <a:t>Members</a:t>
            </a:r>
            <a:r>
              <a:rPr lang="en-GB" sz="1300" b="1" spc="35" dirty="0">
                <a:cs typeface="Georgia"/>
              </a:rPr>
              <a:t> </a:t>
            </a:r>
            <a:r>
              <a:rPr lang="en-GB" sz="1300" b="1" dirty="0">
                <a:cs typeface="Georgia"/>
              </a:rPr>
              <a:t>will</a:t>
            </a:r>
            <a:r>
              <a:rPr lang="en-GB" sz="1300" b="1" spc="35" dirty="0">
                <a:cs typeface="Georgia"/>
              </a:rPr>
              <a:t> </a:t>
            </a:r>
            <a:r>
              <a:rPr lang="en-GB" sz="1300" b="1" dirty="0">
                <a:cs typeface="Georgia"/>
              </a:rPr>
              <a:t>treat</a:t>
            </a:r>
            <a:r>
              <a:rPr lang="en-GB" sz="1300" b="1" spc="30" dirty="0">
                <a:cs typeface="Georgia"/>
              </a:rPr>
              <a:t> </a:t>
            </a:r>
            <a:r>
              <a:rPr lang="en-GB" sz="1300" b="1" spc="-20" dirty="0">
                <a:cs typeface="Georgia"/>
              </a:rPr>
              <a:t>each </a:t>
            </a:r>
            <a:r>
              <a:rPr lang="en-GB" sz="1300" b="1" dirty="0">
                <a:cs typeface="Georgia"/>
              </a:rPr>
              <a:t>other</a:t>
            </a:r>
            <a:r>
              <a:rPr lang="en-GB" sz="1300" b="1" spc="20" dirty="0">
                <a:cs typeface="Georgia"/>
              </a:rPr>
              <a:t> </a:t>
            </a:r>
            <a:r>
              <a:rPr lang="en-GB" sz="1300" b="1" dirty="0">
                <a:cs typeface="Georgia"/>
              </a:rPr>
              <a:t>with</a:t>
            </a:r>
            <a:r>
              <a:rPr lang="en-GB" sz="1300" b="1" spc="25" dirty="0">
                <a:cs typeface="Georgia"/>
              </a:rPr>
              <a:t> </a:t>
            </a:r>
            <a:r>
              <a:rPr lang="en-GB" sz="1300" b="1" dirty="0">
                <a:cs typeface="Georgia"/>
              </a:rPr>
              <a:t>respect</a:t>
            </a:r>
            <a:r>
              <a:rPr lang="en-GB" sz="1300" b="1" spc="25" dirty="0">
                <a:cs typeface="Georgia"/>
              </a:rPr>
              <a:t> </a:t>
            </a:r>
            <a:r>
              <a:rPr lang="en-GB" sz="1300" b="1" dirty="0">
                <a:cs typeface="Georgia"/>
              </a:rPr>
              <a:t>and</a:t>
            </a:r>
            <a:r>
              <a:rPr lang="en-GB" sz="1300" b="1" spc="25" dirty="0">
                <a:cs typeface="Georgia"/>
              </a:rPr>
              <a:t> </a:t>
            </a:r>
            <a:r>
              <a:rPr lang="en-GB" sz="1300" b="1" spc="-20" dirty="0">
                <a:cs typeface="Georgia"/>
              </a:rPr>
              <a:t>consideration</a:t>
            </a:r>
            <a:r>
              <a:rPr lang="en-GB" sz="1300" b="1" spc="20" dirty="0">
                <a:cs typeface="Georgia"/>
              </a:rPr>
              <a:t> </a:t>
            </a:r>
            <a:r>
              <a:rPr lang="en-GB" sz="1300" b="1" dirty="0">
                <a:cs typeface="Georgia"/>
              </a:rPr>
              <a:t>to</a:t>
            </a:r>
            <a:r>
              <a:rPr lang="en-GB" sz="1300" b="1" spc="25" dirty="0">
                <a:cs typeface="Georgia"/>
              </a:rPr>
              <a:t> </a:t>
            </a:r>
            <a:r>
              <a:rPr lang="en-GB" sz="1300" b="1" dirty="0">
                <a:cs typeface="Georgia"/>
              </a:rPr>
              <a:t>create</a:t>
            </a:r>
            <a:r>
              <a:rPr lang="en-GB" sz="1300" b="1" spc="25" dirty="0">
                <a:cs typeface="Georgia"/>
              </a:rPr>
              <a:t> </a:t>
            </a:r>
            <a:r>
              <a:rPr lang="en-GB" sz="1300" b="1" dirty="0">
                <a:cs typeface="Georgia"/>
              </a:rPr>
              <a:t>a</a:t>
            </a:r>
            <a:r>
              <a:rPr lang="en-GB" sz="1300" b="1" spc="25" dirty="0">
                <a:cs typeface="Georgia"/>
              </a:rPr>
              <a:t> </a:t>
            </a:r>
            <a:r>
              <a:rPr lang="en-GB" sz="1300" b="1" dirty="0">
                <a:cs typeface="Georgia"/>
              </a:rPr>
              <a:t>collegial,</a:t>
            </a:r>
            <a:r>
              <a:rPr lang="en-GB" sz="1300" b="1" spc="20" dirty="0">
                <a:cs typeface="Georgia"/>
              </a:rPr>
              <a:t> </a:t>
            </a:r>
            <a:r>
              <a:rPr lang="en-GB" sz="1300" b="1" spc="-10" dirty="0">
                <a:cs typeface="Georgia"/>
              </a:rPr>
              <a:t>inclusive,</a:t>
            </a:r>
            <a:r>
              <a:rPr lang="en-GB" sz="1300" b="1" spc="25" dirty="0">
                <a:cs typeface="Georgia"/>
              </a:rPr>
              <a:t> </a:t>
            </a:r>
            <a:r>
              <a:rPr lang="en-GB" sz="1300" b="1" dirty="0">
                <a:cs typeface="Georgia"/>
              </a:rPr>
              <a:t>and</a:t>
            </a:r>
            <a:r>
              <a:rPr lang="en-GB" sz="1300" b="1" spc="25" dirty="0">
                <a:cs typeface="Georgia"/>
              </a:rPr>
              <a:t> </a:t>
            </a:r>
            <a:r>
              <a:rPr lang="en-GB" sz="1300" b="1" spc="-25" dirty="0">
                <a:cs typeface="Georgia"/>
              </a:rPr>
              <a:t>professional</a:t>
            </a:r>
            <a:r>
              <a:rPr lang="en-GB" sz="1300" b="1" spc="25" dirty="0">
                <a:cs typeface="Georgia"/>
              </a:rPr>
              <a:t> </a:t>
            </a:r>
            <a:r>
              <a:rPr lang="en-GB" sz="1300" b="1" dirty="0">
                <a:cs typeface="Georgia"/>
              </a:rPr>
              <a:t>environment.</a:t>
            </a:r>
            <a:r>
              <a:rPr lang="en-GB" sz="1300" b="1" spc="135" dirty="0">
                <a:cs typeface="Georgia"/>
              </a:rPr>
              <a:t> </a:t>
            </a:r>
            <a:r>
              <a:rPr lang="en-GB" sz="1300" b="1" dirty="0">
                <a:cs typeface="Georgia"/>
              </a:rPr>
              <a:t>Creating</a:t>
            </a:r>
            <a:r>
              <a:rPr lang="en-GB" sz="1300" b="1" spc="20" dirty="0">
                <a:cs typeface="Georgia"/>
              </a:rPr>
              <a:t> </a:t>
            </a:r>
            <a:r>
              <a:rPr lang="en-GB" sz="1300" b="1" spc="-50" dirty="0">
                <a:cs typeface="Georgia"/>
              </a:rPr>
              <a:t>a</a:t>
            </a:r>
            <a:r>
              <a:rPr lang="en-GB" sz="1300" b="1" spc="-10" dirty="0">
                <a:cs typeface="Georgia"/>
              </a:rPr>
              <a:t> supportive</a:t>
            </a:r>
            <a:r>
              <a:rPr lang="en-GB" sz="1300" b="1" spc="15" dirty="0">
                <a:cs typeface="Georgia"/>
              </a:rPr>
              <a:t> </a:t>
            </a:r>
            <a:r>
              <a:rPr lang="en-GB" sz="1300" b="1" spc="-20" dirty="0">
                <a:cs typeface="Georgia"/>
              </a:rPr>
              <a:t>environment</a:t>
            </a:r>
            <a:r>
              <a:rPr lang="en-GB" sz="1300" b="1" spc="20" dirty="0">
                <a:cs typeface="Georgia"/>
              </a:rPr>
              <a:t> </a:t>
            </a:r>
            <a:r>
              <a:rPr lang="en-GB" sz="1300" b="1" dirty="0">
                <a:cs typeface="Georgia"/>
              </a:rPr>
              <a:t>to</a:t>
            </a:r>
            <a:r>
              <a:rPr lang="en-GB" sz="1300" b="1" spc="20" dirty="0">
                <a:cs typeface="Georgia"/>
              </a:rPr>
              <a:t> </a:t>
            </a:r>
            <a:r>
              <a:rPr lang="en-GB" sz="1300" b="1" spc="-10" dirty="0">
                <a:cs typeface="Georgia"/>
              </a:rPr>
              <a:t>enable</a:t>
            </a:r>
            <a:r>
              <a:rPr lang="en-GB" sz="1300" b="1" spc="20" dirty="0">
                <a:cs typeface="Georgia"/>
              </a:rPr>
              <a:t> </a:t>
            </a:r>
            <a:r>
              <a:rPr lang="en-GB" sz="1300" b="1" spc="-10" dirty="0">
                <a:cs typeface="Georgia"/>
              </a:rPr>
              <a:t>scientific</a:t>
            </a:r>
            <a:r>
              <a:rPr lang="en-GB" sz="1300" b="1" spc="15" dirty="0">
                <a:cs typeface="Georgia"/>
              </a:rPr>
              <a:t> </a:t>
            </a:r>
            <a:r>
              <a:rPr lang="en-GB" sz="1300" b="1" spc="-20" dirty="0">
                <a:cs typeface="Georgia"/>
              </a:rPr>
              <a:t>discourse</a:t>
            </a:r>
            <a:r>
              <a:rPr lang="en-GB" sz="1300" b="1" spc="20" dirty="0">
                <a:cs typeface="Georgia"/>
              </a:rPr>
              <a:t> </a:t>
            </a:r>
            <a:r>
              <a:rPr lang="en-GB" sz="1300" b="1" dirty="0">
                <a:cs typeface="Georgia"/>
              </a:rPr>
              <a:t>is</a:t>
            </a:r>
            <a:r>
              <a:rPr lang="en-GB" sz="1300" b="1" spc="20" dirty="0">
                <a:cs typeface="Georgia"/>
              </a:rPr>
              <a:t> </a:t>
            </a:r>
            <a:r>
              <a:rPr lang="en-GB" sz="1300" b="1" dirty="0">
                <a:cs typeface="Georgia"/>
              </a:rPr>
              <a:t>the</a:t>
            </a:r>
            <a:r>
              <a:rPr lang="en-GB" sz="1300" b="1" spc="20" dirty="0">
                <a:cs typeface="Georgia"/>
              </a:rPr>
              <a:t> </a:t>
            </a:r>
            <a:r>
              <a:rPr lang="en-GB" sz="1300" b="1" spc="-10" dirty="0">
                <a:cs typeface="Georgia"/>
              </a:rPr>
              <a:t>responsibility</a:t>
            </a:r>
            <a:r>
              <a:rPr lang="en-GB" sz="1300" b="1" spc="15" dirty="0">
                <a:cs typeface="Georgia"/>
              </a:rPr>
              <a:t> </a:t>
            </a:r>
            <a:r>
              <a:rPr lang="en-GB" sz="1300" b="1" dirty="0">
                <a:cs typeface="Georgia"/>
              </a:rPr>
              <a:t>of</a:t>
            </a:r>
            <a:r>
              <a:rPr lang="en-GB" sz="1300" b="1" spc="20" dirty="0">
                <a:cs typeface="Georgia"/>
              </a:rPr>
              <a:t> </a:t>
            </a:r>
            <a:r>
              <a:rPr lang="en-GB" sz="1300" b="1" dirty="0">
                <a:cs typeface="Georgia"/>
              </a:rPr>
              <a:t>all</a:t>
            </a:r>
            <a:r>
              <a:rPr lang="en-GB" sz="1300" b="1" spc="20" dirty="0">
                <a:cs typeface="Georgia"/>
              </a:rPr>
              <a:t> </a:t>
            </a:r>
            <a:r>
              <a:rPr lang="en-GB" sz="1300" b="1" dirty="0">
                <a:cs typeface="Georgia"/>
              </a:rPr>
              <a:t>members.</a:t>
            </a:r>
            <a:r>
              <a:rPr lang="en-GB" sz="1300" spc="135" dirty="0">
                <a:cs typeface="Georgia"/>
              </a:rPr>
              <a:t> </a:t>
            </a:r>
            <a:r>
              <a:rPr lang="en-GB" sz="1300" spc="-20" dirty="0">
                <a:cs typeface="Georgia"/>
              </a:rPr>
              <a:t>Members</a:t>
            </a:r>
            <a:r>
              <a:rPr lang="en-GB" sz="1300" spc="2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will</a:t>
            </a:r>
            <a:r>
              <a:rPr lang="en-GB" sz="1300" spc="1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avoid </a:t>
            </a:r>
            <a:r>
              <a:rPr lang="en-GB" sz="1300" dirty="0">
                <a:cs typeface="Georgia"/>
              </a:rPr>
              <a:t>any </a:t>
            </a:r>
            <a:r>
              <a:rPr lang="en-GB" sz="1300" spc="-10" dirty="0">
                <a:cs typeface="Georgia"/>
              </a:rPr>
              <a:t>inappropriate</a:t>
            </a:r>
            <a:r>
              <a:rPr lang="en-GB" sz="1300" spc="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actions or</a:t>
            </a:r>
            <a:r>
              <a:rPr lang="en-GB" sz="1300" spc="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statements</a:t>
            </a:r>
            <a:r>
              <a:rPr lang="en-GB" sz="1300" spc="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based on</a:t>
            </a:r>
            <a:r>
              <a:rPr lang="en-GB" sz="1300" spc="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individual</a:t>
            </a:r>
            <a:r>
              <a:rPr lang="en-GB" sz="1300" spc="1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characteristics</a:t>
            </a:r>
            <a:r>
              <a:rPr lang="en-GB" sz="1300" dirty="0">
                <a:cs typeface="Georgia"/>
              </a:rPr>
              <a:t> such</a:t>
            </a:r>
            <a:r>
              <a:rPr lang="en-GB" sz="1300" spc="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as</a:t>
            </a:r>
            <a:r>
              <a:rPr lang="en-GB" sz="1300" spc="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age,</a:t>
            </a:r>
            <a:r>
              <a:rPr lang="en-GB" sz="1300" spc="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race,</a:t>
            </a:r>
            <a:r>
              <a:rPr lang="en-GB" sz="1300" spc="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ethnicity,</a:t>
            </a:r>
            <a:r>
              <a:rPr lang="en-GB" sz="1300" spc="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sexual </a:t>
            </a:r>
            <a:r>
              <a:rPr lang="en-GB" sz="1300" dirty="0">
                <a:cs typeface="Georgia"/>
              </a:rPr>
              <a:t>orientation,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gender</a:t>
            </a:r>
            <a:r>
              <a:rPr lang="en-GB" sz="1300" spc="1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identity,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gender</a:t>
            </a:r>
            <a:r>
              <a:rPr lang="en-GB" sz="1300" spc="1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expression,</a:t>
            </a:r>
            <a:r>
              <a:rPr lang="en-GB" sz="1300" spc="3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marital</a:t>
            </a:r>
            <a:r>
              <a:rPr lang="en-GB" sz="1300" spc="1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status,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nationality,</a:t>
            </a:r>
            <a:r>
              <a:rPr lang="en-GB" sz="1300" spc="3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political</a:t>
            </a:r>
            <a:r>
              <a:rPr lang="en-GB" sz="1300" spc="1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affiliation,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ability</a:t>
            </a:r>
            <a:r>
              <a:rPr lang="en-GB" sz="1300" spc="1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status, </a:t>
            </a:r>
            <a:r>
              <a:rPr lang="en-GB" sz="1300" dirty="0">
                <a:cs typeface="Georgia"/>
              </a:rPr>
              <a:t>or</a:t>
            </a:r>
            <a:r>
              <a:rPr lang="en-GB" sz="1300" spc="3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educational</a:t>
            </a:r>
            <a:r>
              <a:rPr lang="en-GB" sz="1300" spc="4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background.</a:t>
            </a:r>
            <a:r>
              <a:rPr lang="en-GB" sz="1300" spc="19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Disruptive</a:t>
            </a:r>
            <a:r>
              <a:rPr lang="en-GB" sz="1300" spc="4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or</a:t>
            </a:r>
            <a:r>
              <a:rPr lang="en-GB" sz="1300" spc="4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harassing</a:t>
            </a:r>
            <a:r>
              <a:rPr lang="en-GB" sz="1300" spc="4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behaviour</a:t>
            </a:r>
            <a:r>
              <a:rPr lang="en-GB" sz="1300" spc="4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of</a:t>
            </a:r>
            <a:r>
              <a:rPr lang="en-GB" sz="1300" spc="4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any</a:t>
            </a:r>
            <a:r>
              <a:rPr lang="en-GB" sz="1300" spc="4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kind</a:t>
            </a:r>
            <a:r>
              <a:rPr lang="en-GB" sz="1300" spc="4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will</a:t>
            </a:r>
            <a:r>
              <a:rPr lang="en-GB" sz="1300" spc="4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not</a:t>
            </a:r>
            <a:r>
              <a:rPr lang="en-GB" sz="1300" spc="4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be</a:t>
            </a:r>
            <a:r>
              <a:rPr lang="en-GB" sz="1300" spc="4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tolerated.</a:t>
            </a:r>
            <a:r>
              <a:rPr lang="en-GB" sz="1300" spc="19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Harassment includes</a:t>
            </a:r>
            <a:r>
              <a:rPr lang="en-GB" sz="1300" spc="2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but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is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not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limited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to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inappropriate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or</a:t>
            </a:r>
            <a:r>
              <a:rPr lang="en-GB" sz="1300" spc="2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intimidating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behaviour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and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language,</a:t>
            </a:r>
            <a:r>
              <a:rPr lang="en-GB" sz="1300" spc="30" dirty="0">
                <a:cs typeface="Georgia"/>
              </a:rPr>
              <a:t> </a:t>
            </a:r>
            <a:r>
              <a:rPr lang="en-GB" sz="1300" spc="-30" dirty="0">
                <a:cs typeface="Georgia"/>
              </a:rPr>
              <a:t>unwelcome</a:t>
            </a:r>
            <a:r>
              <a:rPr lang="en-GB" sz="1300" spc="2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jokes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or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spc="-20" dirty="0">
                <a:cs typeface="Georgia"/>
              </a:rPr>
              <a:t>com</a:t>
            </a:r>
            <a:r>
              <a:rPr lang="en-GB" sz="1300" dirty="0">
                <a:cs typeface="Georgia"/>
              </a:rPr>
              <a:t>ments,</a:t>
            </a:r>
            <a:r>
              <a:rPr lang="en-GB" sz="1300" spc="6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unwanted</a:t>
            </a:r>
            <a:r>
              <a:rPr lang="en-GB" sz="1300" spc="5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touching</a:t>
            </a:r>
            <a:r>
              <a:rPr lang="en-GB" sz="1300" spc="4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or</a:t>
            </a:r>
            <a:r>
              <a:rPr lang="en-GB" sz="1300" spc="5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attention,</a:t>
            </a:r>
            <a:r>
              <a:rPr lang="en-GB" sz="1300" spc="6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offensive</a:t>
            </a:r>
            <a:r>
              <a:rPr lang="en-GB" sz="1300" spc="5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images,</a:t>
            </a:r>
            <a:r>
              <a:rPr lang="en-GB" sz="1300" spc="65" dirty="0">
                <a:cs typeface="Georgia"/>
              </a:rPr>
              <a:t> </a:t>
            </a:r>
            <a:r>
              <a:rPr lang="en-GB" sz="1300" spc="-20" dirty="0">
                <a:cs typeface="Georgia"/>
              </a:rPr>
              <a:t>unwelcome</a:t>
            </a:r>
            <a:r>
              <a:rPr lang="en-GB" sz="1300" spc="5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photography,</a:t>
            </a:r>
            <a:r>
              <a:rPr lang="en-GB" sz="1300" spc="6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and</a:t>
            </a:r>
            <a:r>
              <a:rPr lang="en-GB" sz="1300" spc="5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stalking.</a:t>
            </a:r>
            <a:r>
              <a:rPr lang="en-GB" sz="1300" spc="26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Disruptive behaviour</a:t>
            </a:r>
            <a:r>
              <a:rPr lang="en-GB" sz="1300" spc="1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includes</a:t>
            </a:r>
            <a:r>
              <a:rPr lang="en-GB" sz="1300" spc="1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instances</a:t>
            </a:r>
            <a:r>
              <a:rPr lang="en-GB" sz="1300" spc="1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of</a:t>
            </a:r>
            <a:r>
              <a:rPr lang="en-GB" sz="1300" spc="2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disrespect</a:t>
            </a:r>
            <a:r>
              <a:rPr lang="en-GB" sz="1300" spc="1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and</a:t>
            </a:r>
            <a:r>
              <a:rPr lang="en-GB" sz="1300" spc="2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lack</a:t>
            </a:r>
            <a:r>
              <a:rPr lang="en-GB" sz="1300" spc="1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of</a:t>
            </a:r>
            <a:r>
              <a:rPr lang="en-GB" sz="1300" spc="1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civility</a:t>
            </a:r>
            <a:r>
              <a:rPr lang="en-GB" sz="1300" spc="2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in</a:t>
            </a:r>
            <a:r>
              <a:rPr lang="en-GB" sz="1300" spc="1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interactions</a:t>
            </a:r>
            <a:r>
              <a:rPr lang="en-GB" sz="1300" spc="1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with</a:t>
            </a:r>
            <a:r>
              <a:rPr lang="en-GB" sz="1300" spc="1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colleagues.</a:t>
            </a:r>
            <a:r>
              <a:rPr lang="en-GB" sz="1300" spc="114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All</a:t>
            </a:r>
            <a:r>
              <a:rPr lang="en-GB" sz="1300" spc="15" dirty="0">
                <a:cs typeface="Georgia"/>
              </a:rPr>
              <a:t> </a:t>
            </a:r>
            <a:r>
              <a:rPr lang="en-GB" sz="1300" spc="-25" dirty="0">
                <a:cs typeface="Georgia"/>
              </a:rPr>
              <a:t>members</a:t>
            </a:r>
            <a:r>
              <a:rPr lang="en-GB" sz="1300" spc="15" dirty="0">
                <a:cs typeface="Georgia"/>
              </a:rPr>
              <a:t> </a:t>
            </a:r>
            <a:r>
              <a:rPr lang="en-GB" sz="1300" spc="-25" dirty="0">
                <a:cs typeface="Georgia"/>
              </a:rPr>
              <a:t>are </a:t>
            </a:r>
            <a:r>
              <a:rPr lang="en-GB" sz="1300" dirty="0">
                <a:cs typeface="Georgia"/>
              </a:rPr>
              <a:t>expected</a:t>
            </a:r>
            <a:r>
              <a:rPr lang="en-GB" sz="1300" spc="2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at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all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times</a:t>
            </a:r>
            <a:r>
              <a:rPr lang="en-GB" sz="1300" spc="1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to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deal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with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and</a:t>
            </a:r>
            <a:r>
              <a:rPr lang="en-GB" sz="1300" spc="2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address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their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fellow</a:t>
            </a:r>
            <a:r>
              <a:rPr lang="en-GB" sz="1300" spc="20" dirty="0">
                <a:cs typeface="Georgia"/>
              </a:rPr>
              <a:t> </a:t>
            </a:r>
            <a:r>
              <a:rPr lang="en-GB" sz="1300" spc="-20" dirty="0">
                <a:cs typeface="Georgia"/>
              </a:rPr>
              <a:t>colleagues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with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respect</a:t>
            </a:r>
            <a:r>
              <a:rPr lang="en-GB" sz="1300" spc="2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and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courtesy.</a:t>
            </a:r>
            <a:r>
              <a:rPr lang="en-GB" sz="1300" spc="114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This</a:t>
            </a:r>
            <a:r>
              <a:rPr lang="en-GB" sz="1300" spc="2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includes </a:t>
            </a:r>
            <a:r>
              <a:rPr lang="en-GB" sz="1300" dirty="0">
                <a:cs typeface="Georgia"/>
              </a:rPr>
              <a:t>but</a:t>
            </a:r>
            <a:r>
              <a:rPr lang="en-GB" sz="1300" spc="5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is</a:t>
            </a:r>
            <a:r>
              <a:rPr lang="en-GB" sz="1300" spc="5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not</a:t>
            </a:r>
            <a:r>
              <a:rPr lang="en-GB" sz="1300" spc="5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limited</a:t>
            </a:r>
            <a:r>
              <a:rPr lang="en-GB" sz="1300" spc="5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to,</a:t>
            </a:r>
            <a:r>
              <a:rPr lang="en-GB" sz="1300" spc="6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behaviour</a:t>
            </a:r>
            <a:r>
              <a:rPr lang="en-GB" sz="1300" spc="5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in</a:t>
            </a:r>
            <a:r>
              <a:rPr lang="en-GB" sz="1300" spc="50" dirty="0">
                <a:cs typeface="Georgia"/>
              </a:rPr>
              <a:t> </a:t>
            </a:r>
            <a:r>
              <a:rPr lang="en-GB" sz="1300" spc="-35" dirty="0">
                <a:cs typeface="Georgia"/>
              </a:rPr>
              <a:t>in-</a:t>
            </a:r>
            <a:r>
              <a:rPr lang="en-GB" sz="1300" dirty="0">
                <a:cs typeface="Georgia"/>
              </a:rPr>
              <a:t>person</a:t>
            </a:r>
            <a:r>
              <a:rPr lang="en-GB" sz="1300" spc="5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meetings,</a:t>
            </a:r>
            <a:r>
              <a:rPr lang="en-GB" sz="1300" spc="6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virtual</a:t>
            </a:r>
            <a:r>
              <a:rPr lang="en-GB" sz="1300" spc="5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(remote)</a:t>
            </a:r>
            <a:r>
              <a:rPr lang="en-GB" sz="1300" spc="5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meetings,</a:t>
            </a:r>
            <a:r>
              <a:rPr lang="en-GB" sz="1300" spc="6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chats,</a:t>
            </a:r>
            <a:r>
              <a:rPr lang="en-GB" sz="1300" spc="6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social</a:t>
            </a:r>
            <a:r>
              <a:rPr lang="en-GB" sz="1300" spc="5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media,</a:t>
            </a:r>
            <a:r>
              <a:rPr lang="en-GB" sz="1300" spc="6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email </a:t>
            </a:r>
            <a:r>
              <a:rPr lang="en-GB" sz="1300" spc="-25" dirty="0">
                <a:cs typeface="Georgia"/>
              </a:rPr>
              <a:t>communication</a:t>
            </a:r>
            <a:r>
              <a:rPr lang="en-GB" sz="1300" spc="3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and</a:t>
            </a:r>
            <a:r>
              <a:rPr lang="en-GB" sz="1300" spc="4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other</a:t>
            </a:r>
            <a:r>
              <a:rPr lang="en-GB" sz="1300" spc="35" dirty="0">
                <a:cs typeface="Georgia"/>
              </a:rPr>
              <a:t> </a:t>
            </a:r>
            <a:r>
              <a:rPr lang="en-GB" sz="1300" spc="-25" dirty="0">
                <a:cs typeface="Georgia"/>
              </a:rPr>
              <a:t>communication</a:t>
            </a:r>
            <a:r>
              <a:rPr lang="en-GB" sz="1300" spc="4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formats.</a:t>
            </a:r>
          </a:p>
          <a:p>
            <a:pPr marL="12700" marR="5080" indent="126364" algn="just"/>
            <a:r>
              <a:rPr lang="en-GB" sz="1300" dirty="0">
                <a:cs typeface="Georgia"/>
              </a:rPr>
              <a:t>Any</a:t>
            </a:r>
            <a:r>
              <a:rPr lang="en-GB" sz="1300" spc="80" dirty="0">
                <a:cs typeface="Georgia"/>
              </a:rPr>
              <a:t> </a:t>
            </a:r>
            <a:r>
              <a:rPr lang="en-GB" sz="1300" spc="-30" dirty="0">
                <a:cs typeface="Georgia"/>
              </a:rPr>
              <a:t>professional</a:t>
            </a:r>
            <a:r>
              <a:rPr lang="en-GB" sz="1300" spc="85" dirty="0">
                <a:cs typeface="Georgia"/>
              </a:rPr>
              <a:t> </a:t>
            </a:r>
            <a:r>
              <a:rPr lang="en-GB" sz="1300" spc="-20" dirty="0">
                <a:cs typeface="Georgia"/>
              </a:rPr>
              <a:t>relationship</a:t>
            </a:r>
            <a:r>
              <a:rPr lang="en-GB" sz="1300" spc="8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or</a:t>
            </a:r>
            <a:r>
              <a:rPr lang="en-GB" sz="1300" spc="7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action</a:t>
            </a:r>
            <a:r>
              <a:rPr lang="en-GB" sz="1300" spc="8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that</a:t>
            </a:r>
            <a:r>
              <a:rPr lang="en-GB" sz="1300" spc="8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may</a:t>
            </a:r>
            <a:r>
              <a:rPr lang="en-GB" sz="1300" spc="8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result</a:t>
            </a:r>
            <a:r>
              <a:rPr lang="en-GB" sz="1300" spc="8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in</a:t>
            </a:r>
            <a:r>
              <a:rPr lang="en-GB" sz="1300" spc="8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</a:t>
            </a:r>
            <a:r>
              <a:rPr lang="en-GB" sz="1300" spc="8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conflict</a:t>
            </a:r>
            <a:r>
              <a:rPr lang="en-GB" sz="1300" spc="8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of</a:t>
            </a:r>
            <a:r>
              <a:rPr lang="en-GB" sz="1300" spc="8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interest</a:t>
            </a:r>
            <a:r>
              <a:rPr lang="en-GB" sz="1300" spc="8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in</a:t>
            </a:r>
            <a:r>
              <a:rPr lang="en-GB" sz="1300" spc="8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the</a:t>
            </a:r>
            <a:r>
              <a:rPr lang="en-GB" sz="1300" spc="8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context</a:t>
            </a:r>
            <a:r>
              <a:rPr lang="en-GB" sz="1300" spc="8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of</a:t>
            </a:r>
            <a:r>
              <a:rPr lang="en-GB" sz="1300" spc="85" dirty="0">
                <a:cs typeface="Georgia"/>
              </a:rPr>
              <a:t> </a:t>
            </a:r>
            <a:r>
              <a:rPr lang="en-GB" sz="1300" spc="60" dirty="0">
                <a:cs typeface="Georgia"/>
              </a:rPr>
              <a:t>ET</a:t>
            </a:r>
            <a:r>
              <a:rPr lang="en-GB" sz="1300" spc="80" dirty="0">
                <a:cs typeface="Georgia"/>
              </a:rPr>
              <a:t> </a:t>
            </a:r>
            <a:r>
              <a:rPr lang="en-GB" sz="1300" spc="-20" dirty="0">
                <a:cs typeface="Georgia"/>
              </a:rPr>
              <a:t>must </a:t>
            </a:r>
            <a:r>
              <a:rPr lang="en-GB" sz="1300" dirty="0">
                <a:cs typeface="Georgia"/>
              </a:rPr>
              <a:t>be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fully</a:t>
            </a:r>
            <a:r>
              <a:rPr lang="en-GB" sz="1300" spc="3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disclosed.</a:t>
            </a:r>
            <a:r>
              <a:rPr lang="en-GB" sz="1300" spc="1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When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objectivity</a:t>
            </a:r>
            <a:r>
              <a:rPr lang="en-GB" sz="1300" spc="3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and</a:t>
            </a:r>
            <a:r>
              <a:rPr lang="en-GB" sz="1300" spc="30" dirty="0">
                <a:cs typeface="Georgia"/>
              </a:rPr>
              <a:t> </a:t>
            </a:r>
            <a:r>
              <a:rPr lang="en-GB" sz="1300" spc="-25" dirty="0">
                <a:cs typeface="Georgia"/>
              </a:rPr>
              <a:t>effectiveness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cannot</a:t>
            </a:r>
            <a:r>
              <a:rPr lang="en-GB" sz="1300" spc="3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be</a:t>
            </a:r>
            <a:r>
              <a:rPr lang="en-GB" sz="1300" spc="3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maintained,</a:t>
            </a:r>
            <a:r>
              <a:rPr lang="en-GB" sz="1300" spc="3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the</a:t>
            </a:r>
            <a:r>
              <a:rPr lang="en-GB" sz="1300" spc="3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activity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should</a:t>
            </a:r>
            <a:r>
              <a:rPr lang="en-GB" sz="1300" spc="3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be</a:t>
            </a:r>
            <a:r>
              <a:rPr lang="en-GB" sz="1300" spc="3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avoided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spc="-25" dirty="0">
                <a:cs typeface="Georgia"/>
              </a:rPr>
              <a:t>or </a:t>
            </a:r>
            <a:r>
              <a:rPr lang="en-GB" sz="1300" spc="-10" dirty="0">
                <a:cs typeface="Georgia"/>
              </a:rPr>
              <a:t>discontinued.</a:t>
            </a:r>
          </a:p>
          <a:p>
            <a:pPr marL="12700" marR="5080" indent="126364" algn="just"/>
            <a:r>
              <a:rPr lang="en-GB" sz="1300" dirty="0">
                <a:cs typeface="Georgia"/>
              </a:rPr>
              <a:t>The</a:t>
            </a:r>
            <a:r>
              <a:rPr lang="en-GB" sz="1300" spc="105" dirty="0">
                <a:cs typeface="Georgia"/>
              </a:rPr>
              <a:t> </a:t>
            </a:r>
            <a:r>
              <a:rPr lang="en-GB" sz="1300" spc="60" dirty="0">
                <a:cs typeface="Georgia"/>
              </a:rPr>
              <a:t>ET</a:t>
            </a:r>
            <a:r>
              <a:rPr lang="en-GB" sz="1300" spc="10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Collaboration</a:t>
            </a:r>
            <a:r>
              <a:rPr lang="en-GB" sz="1300" spc="10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also</a:t>
            </a:r>
            <a:r>
              <a:rPr lang="en-GB" sz="1300" spc="11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will</a:t>
            </a:r>
            <a:r>
              <a:rPr lang="en-GB" sz="1300" spc="10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not</a:t>
            </a:r>
            <a:r>
              <a:rPr lang="en-GB" sz="1300" spc="10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tolerate</a:t>
            </a:r>
            <a:r>
              <a:rPr lang="en-GB" sz="1300" spc="10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instances</a:t>
            </a:r>
            <a:r>
              <a:rPr lang="en-GB" sz="1300" spc="11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of</a:t>
            </a:r>
            <a:r>
              <a:rPr lang="en-GB" sz="1300" spc="10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scientific</a:t>
            </a:r>
            <a:r>
              <a:rPr lang="en-GB" sz="1300" spc="10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misconduct,</a:t>
            </a:r>
            <a:r>
              <a:rPr lang="en-GB" sz="1300" spc="13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which</a:t>
            </a:r>
            <a:r>
              <a:rPr lang="en-GB" sz="1300" spc="10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is</a:t>
            </a:r>
            <a:r>
              <a:rPr lang="en-GB" sz="1300" spc="105" dirty="0">
                <a:cs typeface="Georgia"/>
              </a:rPr>
              <a:t> </a:t>
            </a:r>
            <a:r>
              <a:rPr lang="en-GB" sz="1300" spc="-20" dirty="0">
                <a:cs typeface="Georgia"/>
              </a:rPr>
              <a:t>characterised</a:t>
            </a:r>
            <a:r>
              <a:rPr lang="en-GB" sz="1300" spc="105" dirty="0">
                <a:cs typeface="Georgia"/>
              </a:rPr>
              <a:t> </a:t>
            </a:r>
            <a:r>
              <a:rPr lang="en-GB" sz="1300" spc="-25" dirty="0">
                <a:cs typeface="Georgia"/>
              </a:rPr>
              <a:t>by </a:t>
            </a:r>
            <a:r>
              <a:rPr lang="en-GB" sz="1300" dirty="0">
                <a:cs typeface="Georgia"/>
              </a:rPr>
              <a:t>any</a:t>
            </a:r>
            <a:r>
              <a:rPr lang="en-GB" sz="1300" spc="8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of</a:t>
            </a:r>
            <a:r>
              <a:rPr lang="en-GB" sz="1300" spc="8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fabrication,</a:t>
            </a:r>
            <a:r>
              <a:rPr lang="en-GB" sz="1300" spc="10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falsification,</a:t>
            </a:r>
            <a:r>
              <a:rPr lang="en-GB" sz="1300" spc="10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or</a:t>
            </a:r>
            <a:r>
              <a:rPr lang="en-GB" sz="1300" spc="8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plagiarism</a:t>
            </a:r>
            <a:r>
              <a:rPr lang="en-GB" sz="1300" spc="8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in</a:t>
            </a:r>
            <a:r>
              <a:rPr lang="en-GB" sz="1300" spc="8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proposing</a:t>
            </a:r>
            <a:r>
              <a:rPr lang="en-GB" sz="1300" spc="8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or</a:t>
            </a:r>
            <a:r>
              <a:rPr lang="en-GB" sz="1300" spc="7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performing</a:t>
            </a:r>
            <a:r>
              <a:rPr lang="en-GB" sz="1300" spc="8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research</a:t>
            </a:r>
            <a:r>
              <a:rPr lang="en-GB" sz="1300" spc="8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in</a:t>
            </a:r>
            <a:r>
              <a:rPr lang="en-GB" sz="1300" spc="8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the</a:t>
            </a:r>
            <a:r>
              <a:rPr lang="en-GB" sz="1300" spc="80" dirty="0">
                <a:cs typeface="Georgia"/>
              </a:rPr>
              <a:t> </a:t>
            </a:r>
            <a:r>
              <a:rPr lang="en-GB" sz="1300" spc="60" dirty="0">
                <a:cs typeface="Georgia"/>
              </a:rPr>
              <a:t>ET</a:t>
            </a:r>
            <a:r>
              <a:rPr lang="en-GB" sz="1300" spc="8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Collaboration. Fabrication</a:t>
            </a:r>
            <a:r>
              <a:rPr lang="en-GB" sz="1300" spc="-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means</a:t>
            </a:r>
            <a:r>
              <a:rPr lang="en-GB" sz="1300" spc="-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making</a:t>
            </a:r>
            <a:r>
              <a:rPr lang="en-GB" sz="1300" spc="-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up</a:t>
            </a:r>
            <a:r>
              <a:rPr lang="en-GB" sz="1300" spc="-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data</a:t>
            </a:r>
            <a:r>
              <a:rPr lang="en-GB" sz="1300" spc="-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or</a:t>
            </a:r>
            <a:r>
              <a:rPr lang="en-GB" sz="1300" spc="-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results.</a:t>
            </a:r>
            <a:r>
              <a:rPr lang="en-GB" sz="1300" spc="7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Falsification</a:t>
            </a:r>
            <a:r>
              <a:rPr lang="en-GB" sz="1300" spc="-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means</a:t>
            </a:r>
            <a:r>
              <a:rPr lang="en-GB" sz="1300" spc="-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manipulating</a:t>
            </a:r>
            <a:r>
              <a:rPr lang="en-GB" sz="1300" spc="-5" dirty="0">
                <a:cs typeface="Georgia"/>
              </a:rPr>
              <a:t> </a:t>
            </a:r>
            <a:r>
              <a:rPr lang="en-GB" sz="1300" spc="-20" dirty="0">
                <a:cs typeface="Georgia"/>
              </a:rPr>
              <a:t>research</a:t>
            </a:r>
            <a:r>
              <a:rPr lang="en-GB" sz="1300" spc="-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materials,</a:t>
            </a:r>
            <a:r>
              <a:rPr lang="en-GB" sz="1300" spc="-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equipment, </a:t>
            </a:r>
            <a:r>
              <a:rPr lang="en-GB" sz="1300" dirty="0">
                <a:cs typeface="Georgia"/>
              </a:rPr>
              <a:t>or</a:t>
            </a:r>
            <a:r>
              <a:rPr lang="en-GB" sz="1300" spc="5" dirty="0">
                <a:cs typeface="Georgia"/>
              </a:rPr>
              <a:t> </a:t>
            </a:r>
            <a:r>
              <a:rPr lang="en-GB" sz="1300" spc="-25" dirty="0">
                <a:cs typeface="Georgia"/>
              </a:rPr>
              <a:t>processes,</a:t>
            </a:r>
            <a:r>
              <a:rPr lang="en-GB" sz="1300" spc="1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or</a:t>
            </a:r>
            <a:r>
              <a:rPr lang="en-GB" sz="1300" spc="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changing</a:t>
            </a:r>
            <a:r>
              <a:rPr lang="en-GB" sz="1300" spc="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or</a:t>
            </a:r>
            <a:r>
              <a:rPr lang="en-GB" sz="1300" spc="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omitting</a:t>
            </a:r>
            <a:r>
              <a:rPr lang="en-GB" sz="1300" spc="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data</a:t>
            </a:r>
            <a:r>
              <a:rPr lang="en-GB" sz="1300" spc="1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or</a:t>
            </a:r>
            <a:r>
              <a:rPr lang="en-GB" sz="1300" spc="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results</a:t>
            </a:r>
            <a:r>
              <a:rPr lang="en-GB" sz="1300" spc="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such</a:t>
            </a:r>
            <a:r>
              <a:rPr lang="en-GB" sz="1300" spc="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that</a:t>
            </a:r>
            <a:r>
              <a:rPr lang="en-GB" sz="1300" spc="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the</a:t>
            </a:r>
            <a:r>
              <a:rPr lang="en-GB" sz="1300" spc="10" dirty="0">
                <a:cs typeface="Georgia"/>
              </a:rPr>
              <a:t> </a:t>
            </a:r>
            <a:r>
              <a:rPr lang="en-GB" sz="1300" spc="-25" dirty="0">
                <a:cs typeface="Georgia"/>
              </a:rPr>
              <a:t>research</a:t>
            </a:r>
            <a:r>
              <a:rPr lang="en-GB" sz="1300" spc="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is</a:t>
            </a:r>
            <a:r>
              <a:rPr lang="en-GB" sz="1300" spc="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not</a:t>
            </a:r>
            <a:r>
              <a:rPr lang="en-GB" sz="1300" spc="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accurately</a:t>
            </a:r>
            <a:r>
              <a:rPr lang="en-GB" sz="1300" spc="5" dirty="0">
                <a:cs typeface="Georgia"/>
              </a:rPr>
              <a:t> </a:t>
            </a:r>
            <a:r>
              <a:rPr lang="en-GB" sz="1300" spc="-30" dirty="0">
                <a:cs typeface="Georgia"/>
              </a:rPr>
              <a:t>represented</a:t>
            </a:r>
            <a:r>
              <a:rPr lang="en-GB" sz="1300" spc="1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in</a:t>
            </a:r>
            <a:r>
              <a:rPr lang="en-GB" sz="1300" spc="5" dirty="0">
                <a:cs typeface="Georgia"/>
              </a:rPr>
              <a:t> </a:t>
            </a:r>
            <a:r>
              <a:rPr lang="en-GB" sz="1300" spc="-25" dirty="0">
                <a:cs typeface="Georgia"/>
              </a:rPr>
              <a:t>the </a:t>
            </a:r>
            <a:r>
              <a:rPr lang="en-GB" sz="1300" spc="-30" dirty="0">
                <a:cs typeface="Georgia"/>
              </a:rPr>
              <a:t>research</a:t>
            </a:r>
            <a:r>
              <a:rPr lang="en-GB" sz="1300" spc="-2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record.</a:t>
            </a:r>
            <a:r>
              <a:rPr lang="en-GB" sz="1300" spc="10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Knowingly</a:t>
            </a:r>
            <a:r>
              <a:rPr lang="en-GB" sz="1300" spc="-20" dirty="0">
                <a:cs typeface="Georgia"/>
              </a:rPr>
              <a:t> reporting</a:t>
            </a:r>
            <a:r>
              <a:rPr lang="en-GB" sz="1300" spc="-1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or</a:t>
            </a:r>
            <a:r>
              <a:rPr lang="en-GB" sz="1300" spc="-15" dirty="0">
                <a:cs typeface="Georgia"/>
              </a:rPr>
              <a:t> </a:t>
            </a:r>
            <a:r>
              <a:rPr lang="en-GB" sz="1300" spc="-25" dirty="0">
                <a:cs typeface="Georgia"/>
              </a:rPr>
              <a:t>reproducing</a:t>
            </a:r>
            <a:r>
              <a:rPr lang="en-GB" sz="1300" spc="-2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fabricated</a:t>
            </a:r>
            <a:r>
              <a:rPr lang="en-GB" sz="1300" spc="-1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or</a:t>
            </a:r>
            <a:r>
              <a:rPr lang="en-GB" sz="1300" spc="-15" dirty="0">
                <a:cs typeface="Georgia"/>
              </a:rPr>
              <a:t> </a:t>
            </a:r>
            <a:r>
              <a:rPr lang="en-GB" sz="1300" spc="-25" dirty="0">
                <a:cs typeface="Georgia"/>
              </a:rPr>
              <a:t>falsified</a:t>
            </a:r>
            <a:r>
              <a:rPr lang="en-GB" sz="1300" spc="-15" dirty="0">
                <a:cs typeface="Georgia"/>
              </a:rPr>
              <a:t> </a:t>
            </a:r>
            <a:r>
              <a:rPr lang="en-GB" sz="1300" spc="-20" dirty="0">
                <a:cs typeface="Georgia"/>
              </a:rPr>
              <a:t>results </a:t>
            </a:r>
            <a:r>
              <a:rPr lang="en-GB" sz="1300" dirty="0">
                <a:cs typeface="Georgia"/>
              </a:rPr>
              <a:t>of</a:t>
            </a:r>
            <a:r>
              <a:rPr lang="en-GB" sz="1300" spc="-15" dirty="0">
                <a:cs typeface="Georgia"/>
              </a:rPr>
              <a:t> </a:t>
            </a:r>
            <a:r>
              <a:rPr lang="en-GB" sz="1300" spc="-20" dirty="0">
                <a:cs typeface="Georgia"/>
              </a:rPr>
              <a:t>others</a:t>
            </a:r>
            <a:r>
              <a:rPr lang="en-GB" sz="1300" spc="-1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is</a:t>
            </a:r>
            <a:r>
              <a:rPr lang="en-GB" sz="1300" spc="-2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also</a:t>
            </a:r>
            <a:r>
              <a:rPr lang="en-GB" sz="1300" spc="-15" dirty="0">
                <a:cs typeface="Georgia"/>
              </a:rPr>
              <a:t> </a:t>
            </a:r>
            <a:r>
              <a:rPr lang="en-GB" sz="1300" spc="-30" dirty="0">
                <a:cs typeface="Georgia"/>
              </a:rPr>
              <a:t>considered</a:t>
            </a:r>
            <a:r>
              <a:rPr lang="en-GB" sz="1300" spc="-15" dirty="0">
                <a:cs typeface="Georgia"/>
              </a:rPr>
              <a:t> </a:t>
            </a:r>
            <a:r>
              <a:rPr lang="en-GB" sz="1300" spc="-25" dirty="0">
                <a:cs typeface="Georgia"/>
              </a:rPr>
              <a:t>as </a:t>
            </a:r>
            <a:r>
              <a:rPr lang="en-GB" sz="1300" dirty="0">
                <a:cs typeface="Georgia"/>
              </a:rPr>
              <a:t>misconduct.</a:t>
            </a:r>
            <a:r>
              <a:rPr lang="en-GB" sz="1300" spc="7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Plagiarism</a:t>
            </a:r>
            <a:r>
              <a:rPr lang="en-GB" sz="1300" spc="-25" dirty="0">
                <a:cs typeface="Georgia"/>
              </a:rPr>
              <a:t> </a:t>
            </a:r>
            <a:r>
              <a:rPr lang="en-GB" sz="1300" spc="-20" dirty="0">
                <a:cs typeface="Georgia"/>
              </a:rPr>
              <a:t>means </a:t>
            </a:r>
            <a:r>
              <a:rPr lang="en-GB" sz="1300" dirty="0">
                <a:cs typeface="Georgia"/>
              </a:rPr>
              <a:t>the</a:t>
            </a:r>
            <a:r>
              <a:rPr lang="en-GB" sz="1300" spc="-20" dirty="0">
                <a:cs typeface="Georgia"/>
              </a:rPr>
              <a:t> appropriation </a:t>
            </a:r>
            <a:r>
              <a:rPr lang="en-GB" sz="1300" dirty="0">
                <a:cs typeface="Georgia"/>
              </a:rPr>
              <a:t>of</a:t>
            </a:r>
            <a:r>
              <a:rPr lang="en-GB" sz="1300" spc="-2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another</a:t>
            </a:r>
            <a:r>
              <a:rPr lang="en-GB" sz="1300" spc="-2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person’s</a:t>
            </a:r>
            <a:r>
              <a:rPr lang="en-GB" sz="1300" spc="-2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ideas,</a:t>
            </a:r>
            <a:r>
              <a:rPr lang="en-GB" sz="1300" spc="-15" dirty="0">
                <a:cs typeface="Georgia"/>
              </a:rPr>
              <a:t> </a:t>
            </a:r>
            <a:r>
              <a:rPr lang="en-GB" sz="1300" spc="-25" dirty="0">
                <a:cs typeface="Georgia"/>
              </a:rPr>
              <a:t>processes,</a:t>
            </a:r>
            <a:r>
              <a:rPr lang="en-GB" sz="1300" spc="-2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results,</a:t>
            </a:r>
            <a:r>
              <a:rPr lang="en-GB" sz="1300" spc="-1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or</a:t>
            </a:r>
            <a:r>
              <a:rPr lang="en-GB" sz="1300" spc="-20" dirty="0">
                <a:cs typeface="Georgia"/>
              </a:rPr>
              <a:t> words </a:t>
            </a:r>
            <a:r>
              <a:rPr lang="en-GB" sz="1300" spc="-10" dirty="0">
                <a:cs typeface="Georgia"/>
              </a:rPr>
              <a:t>without </a:t>
            </a:r>
            <a:r>
              <a:rPr lang="en-GB" sz="1300" dirty="0">
                <a:cs typeface="Georgia"/>
              </a:rPr>
              <a:t>giving </a:t>
            </a:r>
            <a:r>
              <a:rPr lang="en-GB" sz="1300" spc="-10" dirty="0">
                <a:cs typeface="Georgia"/>
              </a:rPr>
              <a:t>appropriate</a:t>
            </a:r>
            <a:r>
              <a:rPr lang="en-GB" sz="130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credit.</a:t>
            </a:r>
            <a:endParaRPr lang="en-GB" sz="1300" dirty="0">
              <a:cs typeface="Georgia"/>
            </a:endParaRPr>
          </a:p>
          <a:p>
            <a:pPr marL="12700" marR="5080" indent="126364" algn="just"/>
            <a:r>
              <a:rPr lang="en-GB" sz="1300" spc="-10" dirty="0">
                <a:cs typeface="Georgia"/>
              </a:rPr>
              <a:t>Violations</a:t>
            </a:r>
            <a:r>
              <a:rPr lang="en-GB" sz="1300" spc="-25" dirty="0">
                <a:cs typeface="Georgia"/>
              </a:rPr>
              <a:t> </a:t>
            </a:r>
            <a:r>
              <a:rPr lang="en-GB" sz="1300" spc="-20" dirty="0">
                <a:cs typeface="Georgia"/>
              </a:rPr>
              <a:t>of</a:t>
            </a:r>
            <a:r>
              <a:rPr lang="en-GB" sz="1300" spc="-2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this</a:t>
            </a:r>
            <a:r>
              <a:rPr lang="en-GB" sz="1300" spc="-20" dirty="0">
                <a:cs typeface="Georgia"/>
              </a:rPr>
              <a:t> code of </a:t>
            </a:r>
            <a:r>
              <a:rPr lang="en-GB" sz="1300" spc="-10" dirty="0">
                <a:cs typeface="Georgia"/>
              </a:rPr>
              <a:t>conduct</a:t>
            </a:r>
            <a:r>
              <a:rPr lang="en-GB" sz="1300" spc="-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policy</a:t>
            </a:r>
            <a:r>
              <a:rPr lang="en-GB" sz="1300" spc="-20" dirty="0">
                <a:cs typeface="Georgia"/>
              </a:rPr>
              <a:t> </a:t>
            </a:r>
            <a:r>
              <a:rPr lang="en-GB" sz="1300" spc="-30" dirty="0">
                <a:cs typeface="Georgia"/>
              </a:rPr>
              <a:t>should</a:t>
            </a:r>
            <a:r>
              <a:rPr lang="en-GB" sz="1300" spc="-2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be</a:t>
            </a:r>
            <a:r>
              <a:rPr lang="en-GB" sz="1300" spc="-25" dirty="0">
                <a:cs typeface="Georgia"/>
              </a:rPr>
              <a:t> reported</a:t>
            </a:r>
            <a:r>
              <a:rPr lang="en-GB" sz="1300" spc="-2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as</a:t>
            </a:r>
            <a:r>
              <a:rPr lang="en-GB" sz="1300" spc="-20" dirty="0">
                <a:cs typeface="Georgia"/>
              </a:rPr>
              <a:t> </a:t>
            </a:r>
            <a:r>
              <a:rPr lang="en-GB" sz="1300" spc="-40" dirty="0">
                <a:cs typeface="Georgia"/>
              </a:rPr>
              <a:t>soon</a:t>
            </a:r>
            <a:r>
              <a:rPr lang="en-GB" sz="1300" spc="-2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as</a:t>
            </a:r>
            <a:r>
              <a:rPr lang="en-GB" sz="1300" spc="-25" dirty="0">
                <a:cs typeface="Georgia"/>
              </a:rPr>
              <a:t> </a:t>
            </a:r>
            <a:r>
              <a:rPr lang="en-GB" sz="1300" spc="-30" dirty="0">
                <a:cs typeface="Georgia"/>
              </a:rPr>
              <a:t>possible</a:t>
            </a:r>
            <a:r>
              <a:rPr lang="en-GB" sz="1300" spc="-2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to</a:t>
            </a:r>
            <a:r>
              <a:rPr lang="en-GB" sz="1300" spc="-20" dirty="0">
                <a:cs typeface="Georgia"/>
              </a:rPr>
              <a:t> </a:t>
            </a:r>
            <a:r>
              <a:rPr lang="en-GB" sz="1300" spc="-25" dirty="0">
                <a:cs typeface="Georgia"/>
              </a:rPr>
              <a:t>meeting</a:t>
            </a:r>
            <a:r>
              <a:rPr lang="en-GB" sz="1300" spc="-20" dirty="0">
                <a:cs typeface="Georgia"/>
              </a:rPr>
              <a:t> </a:t>
            </a:r>
            <a:r>
              <a:rPr lang="en-GB" sz="1300" spc="-30" dirty="0">
                <a:cs typeface="Georgia"/>
              </a:rPr>
              <a:t>organisers,</a:t>
            </a:r>
            <a:r>
              <a:rPr lang="en-GB" sz="1300" spc="-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working </a:t>
            </a:r>
            <a:r>
              <a:rPr lang="en-GB" sz="1300" dirty="0">
                <a:cs typeface="Georgia"/>
              </a:rPr>
              <a:t>group</a:t>
            </a:r>
            <a:r>
              <a:rPr lang="en-GB" sz="1300" spc="5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chairs,</a:t>
            </a:r>
            <a:r>
              <a:rPr lang="en-GB" sz="1300" spc="6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or</a:t>
            </a:r>
            <a:r>
              <a:rPr lang="en-GB" sz="1300" spc="5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the</a:t>
            </a:r>
            <a:r>
              <a:rPr lang="en-GB" sz="1300" spc="55" dirty="0">
                <a:cs typeface="Georgia"/>
              </a:rPr>
              <a:t> </a:t>
            </a:r>
            <a:r>
              <a:rPr lang="en-GB" sz="1300" spc="60" dirty="0">
                <a:cs typeface="Georgia"/>
              </a:rPr>
              <a:t>ET</a:t>
            </a:r>
            <a:r>
              <a:rPr lang="en-GB" sz="1300" spc="5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Leadership</a:t>
            </a:r>
            <a:r>
              <a:rPr lang="en-GB" sz="1300" spc="5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–</a:t>
            </a:r>
            <a:r>
              <a:rPr lang="en-GB" sz="1300" spc="5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whatever</a:t>
            </a:r>
            <a:r>
              <a:rPr lang="en-GB" sz="1300" spc="5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is</a:t>
            </a:r>
            <a:r>
              <a:rPr lang="en-GB" sz="1300" spc="5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most</a:t>
            </a:r>
            <a:r>
              <a:rPr lang="en-GB" sz="1300" spc="5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appropriate</a:t>
            </a:r>
            <a:r>
              <a:rPr lang="en-GB" sz="1300" spc="5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in</a:t>
            </a:r>
            <a:r>
              <a:rPr lang="en-GB" sz="1300" spc="5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the</a:t>
            </a:r>
            <a:r>
              <a:rPr lang="en-GB" sz="1300" spc="5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situation.</a:t>
            </a:r>
            <a:r>
              <a:rPr lang="en-GB" sz="1300" spc="2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If</a:t>
            </a:r>
            <a:r>
              <a:rPr lang="en-GB" sz="1300" spc="55" dirty="0">
                <a:cs typeface="Georgia"/>
              </a:rPr>
              <a:t> </a:t>
            </a:r>
            <a:r>
              <a:rPr lang="en-GB" sz="1300" spc="-25" dirty="0">
                <a:cs typeface="Georgia"/>
              </a:rPr>
              <a:t>desired/required,</a:t>
            </a:r>
            <a:r>
              <a:rPr lang="en-GB" sz="1300" spc="60" dirty="0">
                <a:cs typeface="Georgia"/>
              </a:rPr>
              <a:t> </a:t>
            </a:r>
            <a:r>
              <a:rPr lang="en-GB" sz="1300" spc="-25" dirty="0">
                <a:cs typeface="Georgia"/>
              </a:rPr>
              <a:t>the</a:t>
            </a:r>
            <a:r>
              <a:rPr lang="en-GB" sz="1300" spc="-25" dirty="0">
                <a:solidFill>
                  <a:srgbClr val="FF0000"/>
                </a:solidFill>
                <a:cs typeface="Georgia"/>
              </a:rPr>
              <a:t> </a:t>
            </a:r>
            <a:r>
              <a:rPr lang="en-GB" sz="1400" b="1" spc="-30" dirty="0">
                <a:solidFill>
                  <a:srgbClr val="FF0000"/>
                </a:solidFill>
                <a:cs typeface="Georgia"/>
              </a:rPr>
              <a:t>Ombudsperson</a:t>
            </a:r>
            <a:r>
              <a:rPr lang="en-GB" sz="1300" spc="35" dirty="0">
                <a:solidFill>
                  <a:srgbClr val="FF0000"/>
                </a:solidFill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(see</a:t>
            </a:r>
            <a:r>
              <a:rPr lang="en-GB" sz="1300" spc="3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section</a:t>
            </a:r>
            <a:r>
              <a:rPr lang="en-GB" sz="1300" spc="35" dirty="0">
                <a:cs typeface="Georgia"/>
              </a:rPr>
              <a:t> </a:t>
            </a:r>
            <a:r>
              <a:rPr lang="en-GB" sz="1300" dirty="0">
                <a:solidFill>
                  <a:srgbClr val="0000FF"/>
                </a:solidFill>
                <a:cs typeface="Georgia"/>
                <a:hlinkClick r:id="" action="ppaction://noaction"/>
              </a:rPr>
              <a:t>F</a:t>
            </a:r>
            <a:r>
              <a:rPr lang="en-GB" sz="1300" dirty="0">
                <a:cs typeface="Georgia"/>
              </a:rPr>
              <a:t>)</a:t>
            </a:r>
            <a:r>
              <a:rPr lang="en-GB" sz="1300" spc="3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can</a:t>
            </a:r>
            <a:r>
              <a:rPr lang="en-GB" sz="1300" spc="3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be</a:t>
            </a:r>
            <a:r>
              <a:rPr lang="en-GB" sz="1300" spc="3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called</a:t>
            </a:r>
            <a:r>
              <a:rPr lang="en-GB" sz="1300" spc="3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on</a:t>
            </a:r>
            <a:r>
              <a:rPr lang="en-GB" sz="1300" spc="3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and</a:t>
            </a:r>
            <a:r>
              <a:rPr lang="en-GB" sz="1300" spc="3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assist</a:t>
            </a:r>
            <a:r>
              <a:rPr lang="en-GB" sz="1300" spc="3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in</a:t>
            </a:r>
            <a:r>
              <a:rPr lang="en-GB" sz="1300" spc="35" dirty="0">
                <a:cs typeface="Georgia"/>
              </a:rPr>
              <a:t> </a:t>
            </a:r>
            <a:r>
              <a:rPr lang="en-GB" sz="1300" spc="-20" dirty="0">
                <a:cs typeface="Georgia"/>
              </a:rPr>
              <a:t>finding</a:t>
            </a:r>
            <a:r>
              <a:rPr lang="en-GB" sz="1300" spc="3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an</a:t>
            </a:r>
            <a:r>
              <a:rPr lang="en-GB" sz="1300" spc="3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appropriate</a:t>
            </a:r>
            <a:r>
              <a:rPr lang="en-GB" sz="1300" spc="35" dirty="0">
                <a:cs typeface="Georgia"/>
              </a:rPr>
              <a:t> </a:t>
            </a:r>
            <a:r>
              <a:rPr lang="en-GB" sz="1300" spc="-20" dirty="0">
                <a:cs typeface="Georgia"/>
              </a:rPr>
              <a:t>complaints</a:t>
            </a:r>
            <a:r>
              <a:rPr lang="en-GB" sz="1300" spc="4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procedure.</a:t>
            </a:r>
          </a:p>
          <a:p>
            <a:pPr marL="12700" marR="5080" indent="126364" algn="just"/>
            <a:r>
              <a:rPr lang="en-GB" sz="1300" dirty="0">
                <a:cs typeface="Georgia"/>
              </a:rPr>
              <a:t>Any</a:t>
            </a:r>
            <a:r>
              <a:rPr lang="en-GB" sz="1300" spc="-1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violations</a:t>
            </a:r>
            <a:r>
              <a:rPr lang="en-GB" sz="1300" spc="-1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of</a:t>
            </a:r>
            <a:r>
              <a:rPr lang="en-GB" sz="1300" spc="-1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the</a:t>
            </a:r>
            <a:r>
              <a:rPr lang="en-GB" sz="1300" spc="-1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Code</a:t>
            </a:r>
            <a:r>
              <a:rPr lang="en-GB" sz="1300" spc="-1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of</a:t>
            </a:r>
            <a:r>
              <a:rPr lang="en-GB" sz="1300" spc="-1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Conduct</a:t>
            </a:r>
            <a:r>
              <a:rPr lang="en-GB" sz="1300" spc="-1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will</a:t>
            </a:r>
            <a:r>
              <a:rPr lang="en-GB" sz="1300" spc="-1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be</a:t>
            </a:r>
            <a:r>
              <a:rPr lang="en-GB" sz="1300" spc="-15" dirty="0">
                <a:cs typeface="Georgia"/>
              </a:rPr>
              <a:t> </a:t>
            </a:r>
            <a:r>
              <a:rPr lang="en-GB" sz="1300" spc="-25" dirty="0">
                <a:cs typeface="Georgia"/>
              </a:rPr>
              <a:t>pursued</a:t>
            </a:r>
            <a:r>
              <a:rPr lang="en-GB" sz="1300" spc="-10" dirty="0">
                <a:cs typeface="Georgia"/>
              </a:rPr>
              <a:t> through</a:t>
            </a:r>
            <a:r>
              <a:rPr lang="en-GB" sz="1300" spc="-15" dirty="0">
                <a:cs typeface="Georgia"/>
              </a:rPr>
              <a:t> </a:t>
            </a:r>
            <a:r>
              <a:rPr lang="en-GB" sz="1300" spc="-30" dirty="0">
                <a:cs typeface="Georgia"/>
              </a:rPr>
              <a:t>discussion</a:t>
            </a:r>
            <a:r>
              <a:rPr lang="en-GB" sz="1300" spc="-1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with</a:t>
            </a:r>
            <a:r>
              <a:rPr lang="en-GB" sz="1300" spc="-1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the</a:t>
            </a:r>
            <a:r>
              <a:rPr lang="en-GB" sz="1300" spc="-1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party</a:t>
            </a:r>
            <a:r>
              <a:rPr lang="en-GB" sz="1300" spc="-1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or</a:t>
            </a:r>
            <a:r>
              <a:rPr lang="en-GB" sz="1300" spc="-1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parties</a:t>
            </a:r>
            <a:r>
              <a:rPr lang="en-GB" sz="1300" spc="-1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involved, i</a:t>
            </a:r>
            <a:r>
              <a:rPr lang="en-GB" sz="1300" dirty="0">
                <a:cs typeface="Georgia"/>
              </a:rPr>
              <a:t>f</a:t>
            </a:r>
            <a:r>
              <a:rPr lang="en-GB" sz="1300" spc="125" dirty="0">
                <a:cs typeface="Georgia"/>
              </a:rPr>
              <a:t> </a:t>
            </a:r>
            <a:r>
              <a:rPr lang="en-GB" sz="1300" spc="-20" dirty="0">
                <a:cs typeface="Georgia"/>
              </a:rPr>
              <a:t>desired,</a:t>
            </a:r>
            <a:r>
              <a:rPr lang="en-GB" sz="1300" spc="14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with</a:t>
            </a:r>
            <a:r>
              <a:rPr lang="en-GB" sz="1300" spc="13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the</a:t>
            </a:r>
            <a:r>
              <a:rPr lang="en-GB" sz="1300" spc="1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help</a:t>
            </a:r>
            <a:r>
              <a:rPr lang="en-GB" sz="1300" spc="1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of</a:t>
            </a:r>
            <a:r>
              <a:rPr lang="en-GB" sz="1300" spc="1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</a:t>
            </a:r>
            <a:r>
              <a:rPr lang="en-GB" sz="1300" spc="12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mediator</a:t>
            </a:r>
            <a:r>
              <a:rPr lang="en-GB" sz="1300" spc="125" dirty="0">
                <a:cs typeface="Georgia"/>
              </a:rPr>
              <a:t> </a:t>
            </a:r>
            <a:r>
              <a:rPr lang="en-GB" sz="1300" spc="-25" dirty="0">
                <a:cs typeface="Georgia"/>
              </a:rPr>
              <a:t>chosen</a:t>
            </a:r>
            <a:r>
              <a:rPr lang="en-GB" sz="1300" spc="1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by</a:t>
            </a:r>
            <a:r>
              <a:rPr lang="en-GB" sz="1300" spc="13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the</a:t>
            </a:r>
            <a:r>
              <a:rPr lang="en-GB" sz="1300" spc="12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disputing</a:t>
            </a:r>
            <a:r>
              <a:rPr lang="en-GB" sz="1300" spc="12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parties.</a:t>
            </a:r>
            <a:r>
              <a:rPr lang="en-GB" sz="1300" spc="40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Significant</a:t>
            </a:r>
            <a:r>
              <a:rPr lang="en-GB" sz="1300" spc="12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violations</a:t>
            </a:r>
            <a:r>
              <a:rPr lang="en-GB" sz="1300" spc="13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can</a:t>
            </a:r>
            <a:r>
              <a:rPr lang="en-GB" sz="1300" spc="1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result</a:t>
            </a:r>
            <a:r>
              <a:rPr lang="en-GB" sz="1300" spc="125" dirty="0">
                <a:cs typeface="Georgia"/>
              </a:rPr>
              <a:t> </a:t>
            </a:r>
            <a:r>
              <a:rPr lang="en-GB" sz="1300" spc="-25" dirty="0">
                <a:cs typeface="Georgia"/>
              </a:rPr>
              <a:t>in </a:t>
            </a:r>
            <a:r>
              <a:rPr lang="en-GB" sz="1300" spc="-10" dirty="0">
                <a:cs typeface="Georgia"/>
              </a:rPr>
              <a:t>immediate</a:t>
            </a:r>
            <a:r>
              <a:rPr lang="en-GB" sz="1300" spc="135" dirty="0">
                <a:cs typeface="Georgia"/>
              </a:rPr>
              <a:t> </a:t>
            </a:r>
            <a:r>
              <a:rPr lang="en-GB" sz="1300" spc="-30" dirty="0">
                <a:cs typeface="Georgia"/>
              </a:rPr>
              <a:t>consequences</a:t>
            </a:r>
            <a:r>
              <a:rPr lang="en-GB" sz="1300" spc="14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in</a:t>
            </a:r>
            <a:r>
              <a:rPr lang="en-GB" sz="1300" spc="14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access</a:t>
            </a:r>
            <a:r>
              <a:rPr lang="en-GB" sz="1300" spc="13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to</a:t>
            </a:r>
            <a:r>
              <a:rPr lang="en-GB" sz="1300" spc="140" dirty="0">
                <a:cs typeface="Georgia"/>
              </a:rPr>
              <a:t> </a:t>
            </a:r>
            <a:r>
              <a:rPr lang="en-GB" sz="1300" spc="60" dirty="0">
                <a:cs typeface="Georgia"/>
              </a:rPr>
              <a:t>ET</a:t>
            </a:r>
            <a:r>
              <a:rPr lang="en-GB" sz="1300" spc="14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Collaboration</a:t>
            </a:r>
            <a:r>
              <a:rPr lang="en-GB" sz="1300" spc="13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activities;</a:t>
            </a:r>
            <a:r>
              <a:rPr lang="en-GB" sz="1300" spc="20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repeated</a:t>
            </a:r>
            <a:r>
              <a:rPr lang="en-GB" sz="1300" spc="13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marginal</a:t>
            </a:r>
            <a:r>
              <a:rPr lang="en-GB" sz="1300" spc="14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violations</a:t>
            </a:r>
            <a:r>
              <a:rPr lang="en-GB" sz="1300" spc="14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will</a:t>
            </a:r>
            <a:r>
              <a:rPr lang="en-GB" sz="1300" spc="13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also</a:t>
            </a:r>
            <a:r>
              <a:rPr lang="en-GB" sz="1300" spc="140" dirty="0">
                <a:cs typeface="Georgia"/>
              </a:rPr>
              <a:t> </a:t>
            </a:r>
            <a:r>
              <a:rPr lang="en-GB" sz="1300" spc="-25" dirty="0">
                <a:cs typeface="Georgia"/>
              </a:rPr>
              <a:t>be </a:t>
            </a:r>
            <a:r>
              <a:rPr lang="en-GB" sz="1300" spc="-20" dirty="0">
                <a:cs typeface="Georgia"/>
              </a:rPr>
              <a:t>addressed.</a:t>
            </a:r>
            <a:r>
              <a:rPr lang="en-GB" sz="1300" spc="105" dirty="0">
                <a:cs typeface="Georgia"/>
              </a:rPr>
              <a:t> </a:t>
            </a:r>
            <a:r>
              <a:rPr lang="en-GB" sz="1300" spc="-20" dirty="0">
                <a:cs typeface="Georgia"/>
              </a:rPr>
              <a:t>Sanctions </a:t>
            </a:r>
            <a:r>
              <a:rPr lang="en-GB" sz="1300" spc="-10" dirty="0">
                <a:cs typeface="Georgia"/>
              </a:rPr>
              <a:t>for</a:t>
            </a:r>
            <a:r>
              <a:rPr lang="en-GB" sz="1300" spc="-25" dirty="0">
                <a:cs typeface="Georgia"/>
              </a:rPr>
              <a:t> </a:t>
            </a:r>
            <a:r>
              <a:rPr lang="en-GB" sz="1300" spc="-20" dirty="0">
                <a:cs typeface="Georgia"/>
              </a:rPr>
              <a:t>violations</a:t>
            </a:r>
            <a:r>
              <a:rPr lang="en-GB" sz="1300" spc="-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of</a:t>
            </a:r>
            <a:r>
              <a:rPr lang="en-GB" sz="1300" spc="-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this</a:t>
            </a:r>
            <a:r>
              <a:rPr lang="en-GB" sz="1300" spc="-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Code</a:t>
            </a:r>
            <a:r>
              <a:rPr lang="en-GB" sz="1300" spc="-2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of</a:t>
            </a:r>
            <a:r>
              <a:rPr lang="en-GB" sz="1300" spc="-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Conduct</a:t>
            </a:r>
            <a:r>
              <a:rPr lang="en-GB" sz="1300" spc="-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will</a:t>
            </a:r>
            <a:r>
              <a:rPr lang="en-GB" sz="1300" spc="-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be</a:t>
            </a:r>
            <a:r>
              <a:rPr lang="en-GB" sz="1300" spc="-25" dirty="0">
                <a:cs typeface="Georgia"/>
              </a:rPr>
              <a:t> </a:t>
            </a:r>
            <a:r>
              <a:rPr lang="en-GB" sz="1300" spc="-30" dirty="0">
                <a:cs typeface="Georgia"/>
              </a:rPr>
              <a:t>determined</a:t>
            </a:r>
            <a:r>
              <a:rPr lang="en-GB" sz="1300" spc="-20" dirty="0">
                <a:cs typeface="Georgia"/>
              </a:rPr>
              <a:t> </a:t>
            </a:r>
            <a:r>
              <a:rPr lang="en-GB" sz="1300" spc="-30" dirty="0">
                <a:cs typeface="Georgia"/>
              </a:rPr>
              <a:t>following</a:t>
            </a:r>
            <a:r>
              <a:rPr lang="en-GB" sz="1300" spc="-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the</a:t>
            </a:r>
            <a:r>
              <a:rPr lang="en-GB" sz="1300" spc="-25" dirty="0">
                <a:cs typeface="Georgia"/>
              </a:rPr>
              <a:t> grievance </a:t>
            </a:r>
            <a:r>
              <a:rPr lang="en-GB" sz="1300" spc="-10" dirty="0">
                <a:cs typeface="Georgia"/>
              </a:rPr>
              <a:t>procedure </a:t>
            </a:r>
            <a:r>
              <a:rPr lang="en-GB" sz="1300" dirty="0">
                <a:cs typeface="Georgia"/>
              </a:rPr>
              <a:t>and</a:t>
            </a:r>
            <a:r>
              <a:rPr lang="en-GB" sz="1300" spc="-1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may</a:t>
            </a:r>
            <a:r>
              <a:rPr lang="en-GB" sz="1300" spc="-10" dirty="0">
                <a:cs typeface="Georgia"/>
              </a:rPr>
              <a:t> result,</a:t>
            </a:r>
            <a:r>
              <a:rPr lang="en-GB" sz="1300" dirty="0">
                <a:cs typeface="Georgia"/>
              </a:rPr>
              <a:t> in</a:t>
            </a:r>
            <a:r>
              <a:rPr lang="en-GB" sz="1300" spc="-20" dirty="0">
                <a:cs typeface="Georgia"/>
              </a:rPr>
              <a:t> </a:t>
            </a:r>
            <a:r>
              <a:rPr lang="en-GB" sz="1300" spc="-30" dirty="0">
                <a:cs typeface="Georgia"/>
              </a:rPr>
              <a:t>severe</a:t>
            </a:r>
            <a:r>
              <a:rPr lang="en-GB" sz="1300" spc="-10" dirty="0">
                <a:cs typeface="Georgia"/>
              </a:rPr>
              <a:t> </a:t>
            </a:r>
            <a:r>
              <a:rPr lang="en-GB" sz="1300" spc="-20" dirty="0">
                <a:cs typeface="Georgia"/>
              </a:rPr>
              <a:t>cases,</a:t>
            </a:r>
            <a:r>
              <a:rPr lang="en-GB" sz="1300" dirty="0">
                <a:cs typeface="Georgia"/>
              </a:rPr>
              <a:t> in</a:t>
            </a:r>
            <a:r>
              <a:rPr lang="en-GB" sz="1300" spc="-1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the</a:t>
            </a:r>
            <a:r>
              <a:rPr lang="en-GB" sz="1300" spc="-10" dirty="0">
                <a:cs typeface="Georgia"/>
              </a:rPr>
              <a:t> </a:t>
            </a:r>
            <a:r>
              <a:rPr lang="en-GB" sz="1300" spc="-25" dirty="0">
                <a:cs typeface="Georgia"/>
              </a:rPr>
              <a:t>permanent</a:t>
            </a:r>
            <a:r>
              <a:rPr lang="en-GB" sz="1300" spc="-15" dirty="0">
                <a:cs typeface="Georgia"/>
              </a:rPr>
              <a:t> </a:t>
            </a:r>
            <a:r>
              <a:rPr lang="en-GB" sz="1300" spc="-20" dirty="0">
                <a:cs typeface="Georgia"/>
              </a:rPr>
              <a:t>exclusion</a:t>
            </a:r>
            <a:r>
              <a:rPr lang="en-GB" sz="1300" spc="-1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of</a:t>
            </a:r>
            <a:r>
              <a:rPr lang="en-GB" sz="1300" spc="-1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an</a:t>
            </a:r>
            <a:r>
              <a:rPr lang="en-GB" sz="1300" spc="-1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individual </a:t>
            </a:r>
            <a:r>
              <a:rPr lang="en-GB" sz="1300" dirty="0">
                <a:cs typeface="Georgia"/>
              </a:rPr>
              <a:t>or</a:t>
            </a:r>
            <a:r>
              <a:rPr lang="en-GB" sz="1300" spc="-2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group </a:t>
            </a:r>
            <a:r>
              <a:rPr lang="en-GB" sz="1300" spc="-20" dirty="0">
                <a:cs typeface="Georgia"/>
              </a:rPr>
              <a:t>from</a:t>
            </a:r>
            <a:r>
              <a:rPr lang="en-GB" sz="1300" spc="-1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the</a:t>
            </a:r>
            <a:r>
              <a:rPr lang="en-GB" sz="1300" spc="-15" dirty="0">
                <a:cs typeface="Georgia"/>
              </a:rPr>
              <a:t> </a:t>
            </a:r>
            <a:r>
              <a:rPr lang="en-GB" sz="1300" spc="60" dirty="0">
                <a:cs typeface="Georgia"/>
              </a:rPr>
              <a:t>ET</a:t>
            </a:r>
            <a:r>
              <a:rPr lang="en-GB" sz="1300" spc="-10" dirty="0">
                <a:cs typeface="Georgia"/>
              </a:rPr>
              <a:t> collaboration. </a:t>
            </a:r>
            <a:r>
              <a:rPr lang="en-GB" sz="1300" dirty="0">
                <a:cs typeface="Georgia"/>
              </a:rPr>
              <a:t>Conflicts</a:t>
            </a:r>
            <a:r>
              <a:rPr lang="en-GB" sz="1300" spc="8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which</a:t>
            </a:r>
            <a:r>
              <a:rPr lang="en-GB" sz="1300" spc="8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cannot</a:t>
            </a:r>
            <a:r>
              <a:rPr lang="en-GB" sz="1300" spc="8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be</a:t>
            </a:r>
            <a:r>
              <a:rPr lang="en-GB" sz="1300" spc="80" dirty="0">
                <a:cs typeface="Georgia"/>
              </a:rPr>
              <a:t> </a:t>
            </a:r>
            <a:r>
              <a:rPr lang="en-GB" sz="1300" spc="-25" dirty="0">
                <a:cs typeface="Georgia"/>
              </a:rPr>
              <a:t>resolved</a:t>
            </a:r>
            <a:r>
              <a:rPr lang="en-GB" sz="1300" spc="8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through</a:t>
            </a:r>
            <a:r>
              <a:rPr lang="en-GB" sz="1300" spc="8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collaboration</a:t>
            </a:r>
            <a:r>
              <a:rPr lang="en-GB" sz="1300" spc="85" dirty="0">
                <a:cs typeface="Georgia"/>
              </a:rPr>
              <a:t> </a:t>
            </a:r>
            <a:r>
              <a:rPr lang="en-GB" sz="1300" spc="-25" dirty="0">
                <a:cs typeface="Georgia"/>
              </a:rPr>
              <a:t>procedures</a:t>
            </a:r>
            <a:r>
              <a:rPr lang="en-GB" sz="1300" spc="8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will</a:t>
            </a:r>
            <a:r>
              <a:rPr lang="en-GB" sz="1300" spc="8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be</a:t>
            </a:r>
            <a:r>
              <a:rPr lang="en-GB" sz="1300" spc="80" dirty="0">
                <a:cs typeface="Georgia"/>
              </a:rPr>
              <a:t> </a:t>
            </a:r>
            <a:r>
              <a:rPr lang="en-GB" sz="1300" spc="-20" dirty="0">
                <a:cs typeface="Georgia"/>
              </a:rPr>
              <a:t>referred</a:t>
            </a:r>
            <a:r>
              <a:rPr lang="en-GB" sz="1300" spc="8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to</a:t>
            </a:r>
            <a:r>
              <a:rPr lang="en-GB" sz="1300" spc="8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the</a:t>
            </a:r>
            <a:r>
              <a:rPr lang="en-GB" sz="1300" spc="8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institution</a:t>
            </a:r>
            <a:r>
              <a:rPr lang="en-GB" sz="1300" spc="80" dirty="0">
                <a:cs typeface="Georgia"/>
              </a:rPr>
              <a:t> </a:t>
            </a:r>
            <a:r>
              <a:rPr lang="en-GB" sz="1300" spc="-25" dirty="0">
                <a:cs typeface="Georgia"/>
              </a:rPr>
              <a:t>of</a:t>
            </a:r>
            <a:r>
              <a:rPr lang="en-GB" sz="1300" spc="500" dirty="0">
                <a:cs typeface="Georgia"/>
              </a:rPr>
              <a:t>  </a:t>
            </a:r>
            <a:r>
              <a:rPr lang="en-GB" sz="1300" dirty="0">
                <a:cs typeface="Georgia"/>
              </a:rPr>
              <a:t>the</a:t>
            </a:r>
            <a:r>
              <a:rPr lang="en-GB" sz="1300" spc="60" dirty="0">
                <a:cs typeface="Georgia"/>
              </a:rPr>
              <a:t> </a:t>
            </a:r>
            <a:r>
              <a:rPr lang="en-GB" sz="1300" spc="-20" dirty="0">
                <a:cs typeface="Georgia"/>
              </a:rPr>
              <a:t>person(s)</a:t>
            </a:r>
            <a:r>
              <a:rPr lang="en-GB" sz="1300" spc="6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who</a:t>
            </a:r>
            <a:r>
              <a:rPr lang="en-GB" sz="1300" spc="6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may</a:t>
            </a:r>
            <a:r>
              <a:rPr lang="en-GB" sz="1300" spc="6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have</a:t>
            </a:r>
            <a:r>
              <a:rPr lang="en-GB" sz="1300" spc="6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violated</a:t>
            </a:r>
            <a:r>
              <a:rPr lang="en-GB" sz="1300" spc="6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the</a:t>
            </a:r>
            <a:r>
              <a:rPr lang="en-GB" sz="1300" spc="6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Code</a:t>
            </a:r>
            <a:r>
              <a:rPr lang="en-GB" sz="1300" spc="6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of</a:t>
            </a:r>
            <a:r>
              <a:rPr lang="en-GB" sz="1300" spc="6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Conduct.</a:t>
            </a:r>
            <a:r>
              <a:rPr lang="en-GB" sz="1300" spc="22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The</a:t>
            </a:r>
            <a:r>
              <a:rPr lang="en-GB" sz="1300" spc="6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Collaboration</a:t>
            </a:r>
            <a:r>
              <a:rPr lang="en-GB" sz="1300" spc="6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may</a:t>
            </a:r>
            <a:r>
              <a:rPr lang="en-GB" sz="1300" spc="6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take</a:t>
            </a:r>
            <a:r>
              <a:rPr lang="en-GB" sz="1300" spc="6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action</a:t>
            </a:r>
            <a:r>
              <a:rPr lang="en-GB" sz="1300" spc="6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based</a:t>
            </a:r>
            <a:r>
              <a:rPr lang="en-GB" sz="1300" spc="6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on</a:t>
            </a:r>
            <a:r>
              <a:rPr lang="en-GB" sz="1300" spc="60" dirty="0">
                <a:cs typeface="Georgia"/>
              </a:rPr>
              <a:t> </a:t>
            </a:r>
            <a:r>
              <a:rPr lang="en-GB" sz="1300" spc="-25" dirty="0">
                <a:cs typeface="Georgia"/>
              </a:rPr>
              <a:t>the </a:t>
            </a:r>
            <a:r>
              <a:rPr lang="en-GB" sz="1300" dirty="0">
                <a:cs typeface="Georgia"/>
              </a:rPr>
              <a:t>institution’s</a:t>
            </a:r>
            <a:r>
              <a:rPr lang="en-GB" sz="1300" spc="5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findings.</a:t>
            </a:r>
            <a:r>
              <a:rPr lang="en-GB" sz="1300" spc="21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Retaliation</a:t>
            </a:r>
            <a:r>
              <a:rPr lang="en-GB" sz="1300" spc="5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for</a:t>
            </a:r>
            <a:r>
              <a:rPr lang="en-GB" sz="1300" spc="55" dirty="0">
                <a:cs typeface="Georgia"/>
              </a:rPr>
              <a:t> </a:t>
            </a:r>
            <a:r>
              <a:rPr lang="en-GB" sz="1300" spc="-20" dirty="0">
                <a:cs typeface="Georgia"/>
              </a:rPr>
              <a:t>complaints</a:t>
            </a:r>
            <a:r>
              <a:rPr lang="en-GB" sz="1300" spc="6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of</a:t>
            </a:r>
            <a:r>
              <a:rPr lang="en-GB" sz="1300" spc="5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inappropriate</a:t>
            </a:r>
            <a:r>
              <a:rPr lang="en-GB" sz="1300" spc="6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conduct</a:t>
            </a:r>
            <a:r>
              <a:rPr lang="en-GB" sz="1300" spc="5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will</a:t>
            </a:r>
            <a:r>
              <a:rPr lang="en-GB" sz="1300" spc="5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not</a:t>
            </a:r>
            <a:r>
              <a:rPr lang="en-GB" sz="1300" spc="6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be</a:t>
            </a:r>
            <a:r>
              <a:rPr lang="en-GB" sz="1300" spc="5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tolerated.</a:t>
            </a:r>
            <a:r>
              <a:rPr lang="en-GB" sz="1300" spc="22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If</a:t>
            </a:r>
            <a:r>
              <a:rPr lang="en-GB" sz="1300" spc="5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</a:t>
            </a:r>
            <a:r>
              <a:rPr lang="en-GB" sz="1300" spc="5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member </a:t>
            </a:r>
            <a:r>
              <a:rPr lang="en-GB" sz="1300" spc="-25" dirty="0">
                <a:cs typeface="Georgia"/>
              </a:rPr>
              <a:t>observes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spc="-20" dirty="0">
                <a:cs typeface="Georgia"/>
              </a:rPr>
              <a:t>inappropriate</a:t>
            </a:r>
            <a:r>
              <a:rPr lang="en-GB" sz="1300" spc="30" dirty="0">
                <a:cs typeface="Georgia"/>
              </a:rPr>
              <a:t> </a:t>
            </a:r>
            <a:r>
              <a:rPr lang="en-GB" sz="1300" spc="-30" dirty="0">
                <a:cs typeface="Georgia"/>
              </a:rPr>
              <a:t>comments</a:t>
            </a:r>
            <a:r>
              <a:rPr lang="en-GB" sz="1300" spc="3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or</a:t>
            </a:r>
            <a:r>
              <a:rPr lang="en-GB" sz="1300" spc="3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actions</a:t>
            </a:r>
            <a:r>
              <a:rPr lang="en-GB" sz="1300" spc="3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and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spc="-20" dirty="0">
                <a:cs typeface="Georgia"/>
              </a:rPr>
              <a:t>personal</a:t>
            </a:r>
            <a:r>
              <a:rPr lang="en-GB" sz="1300" spc="30" dirty="0">
                <a:cs typeface="Georgia"/>
              </a:rPr>
              <a:t> </a:t>
            </a:r>
            <a:r>
              <a:rPr lang="en-GB" sz="1300" spc="-25" dirty="0">
                <a:cs typeface="Georgia"/>
              </a:rPr>
              <a:t>intervention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spc="-35" dirty="0">
                <a:cs typeface="Georgia"/>
              </a:rPr>
              <a:t>seems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appropriate</a:t>
            </a:r>
            <a:r>
              <a:rPr lang="en-GB" sz="1300" spc="2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and</a:t>
            </a:r>
            <a:r>
              <a:rPr lang="en-GB" sz="1300" spc="3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safe,</a:t>
            </a:r>
            <a:r>
              <a:rPr lang="en-GB" sz="1300" spc="3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they</a:t>
            </a:r>
            <a:r>
              <a:rPr lang="en-GB" sz="1300" spc="3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should </a:t>
            </a:r>
            <a:r>
              <a:rPr lang="en-GB" sz="1300" dirty="0">
                <a:cs typeface="Georgia"/>
              </a:rPr>
              <a:t>be</a:t>
            </a:r>
            <a:r>
              <a:rPr lang="en-GB" sz="1300" spc="95" dirty="0">
                <a:cs typeface="Georgia"/>
              </a:rPr>
              <a:t> </a:t>
            </a:r>
            <a:r>
              <a:rPr lang="en-GB" sz="1300" spc="-20" dirty="0">
                <a:cs typeface="Georgia"/>
              </a:rPr>
              <a:t>considerate</a:t>
            </a:r>
            <a:r>
              <a:rPr lang="en-GB" sz="1300" spc="10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of</a:t>
            </a:r>
            <a:r>
              <a:rPr lang="en-GB" sz="1300" spc="9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all</a:t>
            </a:r>
            <a:r>
              <a:rPr lang="en-GB" sz="1300" spc="10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parties</a:t>
            </a:r>
            <a:r>
              <a:rPr lang="en-GB" sz="1300" spc="9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before</a:t>
            </a:r>
            <a:r>
              <a:rPr lang="en-GB" sz="1300" spc="100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intervening.</a:t>
            </a:r>
            <a:r>
              <a:rPr lang="en-GB" sz="1300" spc="32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This</a:t>
            </a:r>
            <a:r>
              <a:rPr lang="en-GB" sz="1300" spc="10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Code</a:t>
            </a:r>
            <a:r>
              <a:rPr lang="en-GB" sz="1300" spc="10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of</a:t>
            </a:r>
            <a:r>
              <a:rPr lang="en-GB" sz="1300" spc="9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Conduct</a:t>
            </a:r>
            <a:r>
              <a:rPr lang="en-GB" sz="1300" spc="10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is</a:t>
            </a:r>
            <a:r>
              <a:rPr lang="en-GB" sz="1300" spc="95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the</a:t>
            </a:r>
            <a:r>
              <a:rPr lang="en-GB" sz="1300" spc="100" dirty="0">
                <a:cs typeface="Georgia"/>
              </a:rPr>
              <a:t> </a:t>
            </a:r>
            <a:r>
              <a:rPr lang="en-GB" sz="1300" spc="-20" dirty="0">
                <a:cs typeface="Georgia"/>
              </a:rPr>
              <a:t>defining</a:t>
            </a:r>
            <a:r>
              <a:rPr lang="en-GB" sz="1300" spc="95" dirty="0">
                <a:cs typeface="Georgia"/>
              </a:rPr>
              <a:t> </a:t>
            </a:r>
            <a:r>
              <a:rPr lang="en-GB" sz="1300" spc="-10" dirty="0">
                <a:cs typeface="Georgia"/>
              </a:rPr>
              <a:t>document</a:t>
            </a:r>
            <a:r>
              <a:rPr lang="en-GB" sz="1300" spc="10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for</a:t>
            </a:r>
            <a:r>
              <a:rPr lang="en-GB" sz="1300" spc="100" dirty="0">
                <a:cs typeface="Georgia"/>
              </a:rPr>
              <a:t> </a:t>
            </a:r>
            <a:r>
              <a:rPr lang="en-GB" sz="1300" dirty="0">
                <a:cs typeface="Georgia"/>
              </a:rPr>
              <a:t>the</a:t>
            </a:r>
            <a:r>
              <a:rPr lang="en-GB" sz="1300" spc="95" dirty="0">
                <a:cs typeface="Georgia"/>
              </a:rPr>
              <a:t> </a:t>
            </a:r>
            <a:r>
              <a:rPr lang="en-GB" sz="1300" spc="35" dirty="0">
                <a:cs typeface="Georgia"/>
              </a:rPr>
              <a:t>ET </a:t>
            </a:r>
            <a:r>
              <a:rPr lang="en-GB" sz="1300" spc="-10" dirty="0">
                <a:cs typeface="Georgia"/>
              </a:rPr>
              <a:t>Collaboration.</a:t>
            </a:r>
            <a:endParaRPr lang="en-GB" sz="1300" dirty="0"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955353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C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DE7CE0C3-9664-46B0-BB45-4AC10F5F9A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980" y="799332"/>
            <a:ext cx="10506531" cy="6051188"/>
          </a:xfrm>
          <a:prstGeom prst="rect">
            <a:avLst/>
          </a:prstGeo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3A17D0A-839E-418F-8AF3-17C1088FC3AE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r" defTabSz="8295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0B8EA6-9440-4CBE-A916-9B1BC747F3F5}" type="slidenum">
              <a:rPr kumimoji="0" lang="de-DE" sz="127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mbus Roman No9 L" pitchFamily="18"/>
              </a:rPr>
              <a:pPr marL="0" marR="0" lvl="0" indent="0" algn="r" defTabSz="829544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7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imbus Roman No9 L" pitchFamily="18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668636C3-093B-43C6-B6C2-88012CF097A0}"/>
              </a:ext>
            </a:extLst>
          </p:cNvPr>
          <p:cNvSpPr/>
          <p:nvPr/>
        </p:nvSpPr>
        <p:spPr>
          <a:xfrm>
            <a:off x="4398375" y="5520476"/>
            <a:ext cx="4523013" cy="1200329"/>
          </a:xfrm>
          <a:prstGeom prst="rect">
            <a:avLst/>
          </a:prstGeom>
          <a:solidFill>
            <a:srgbClr val="1B2B5C"/>
          </a:solidFill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1662 </a:t>
            </a: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F497D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members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(8.5.2024, 23:00)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88 Research Units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Total: 239 </a:t>
            </a: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F497D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Institutions</a:t>
            </a: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in 28 Countries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4E76F0A9-E695-4297-89A8-6A8C1D1CC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575" y="0"/>
            <a:ext cx="10710398" cy="643929"/>
          </a:xfrm>
        </p:spPr>
        <p:txBody>
          <a:bodyPr/>
          <a:lstStyle/>
          <a:p>
            <a:r>
              <a:rPr lang="de-DE" b="1" dirty="0">
                <a:solidFill>
                  <a:srgbClr val="008F7A"/>
                </a:solidFill>
              </a:rPr>
              <a:t>ET </a:t>
            </a:r>
            <a:r>
              <a:rPr lang="de-DE" b="1" dirty="0" err="1">
                <a:solidFill>
                  <a:srgbClr val="008F7A"/>
                </a:solidFill>
              </a:rPr>
              <a:t>Member‘s</a:t>
            </a:r>
            <a:r>
              <a:rPr lang="de-DE" b="1" dirty="0">
                <a:solidFill>
                  <a:srgbClr val="008F7A"/>
                </a:solidFill>
              </a:rPr>
              <a:t> Affiliation </a:t>
            </a:r>
            <a:r>
              <a:rPr lang="de-DE" b="1" dirty="0" err="1">
                <a:solidFill>
                  <a:srgbClr val="008F7A"/>
                </a:solidFill>
              </a:rPr>
              <a:t>Map</a:t>
            </a:r>
            <a:endParaRPr lang="de-DE" b="1" dirty="0">
              <a:solidFill>
                <a:srgbClr val="008F7A"/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2D3D2589-425B-485D-888C-E3C9D9898592}"/>
              </a:ext>
            </a:extLst>
          </p:cNvPr>
          <p:cNvSpPr txBox="1"/>
          <p:nvPr/>
        </p:nvSpPr>
        <p:spPr>
          <a:xfrm>
            <a:off x="8416735" y="5754708"/>
            <a:ext cx="31640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400" dirty="0" err="1">
                <a:solidFill>
                  <a:srgbClr val="FFC000"/>
                </a:solidFill>
              </a:rPr>
              <a:t>Collaboration</a:t>
            </a:r>
            <a:r>
              <a:rPr lang="de-DE" sz="2400" dirty="0">
                <a:solidFill>
                  <a:srgbClr val="FFC000"/>
                </a:solidFill>
              </a:rPr>
              <a:t> </a:t>
            </a:r>
            <a:r>
              <a:rPr lang="de-DE" sz="2400" dirty="0" err="1">
                <a:solidFill>
                  <a:srgbClr val="FFC000"/>
                </a:solidFill>
              </a:rPr>
              <a:t>Founding</a:t>
            </a:r>
            <a:r>
              <a:rPr lang="de-DE" sz="2400" dirty="0">
                <a:solidFill>
                  <a:srgbClr val="FFC000"/>
                </a:solidFill>
              </a:rPr>
              <a:t> </a:t>
            </a:r>
          </a:p>
          <a:p>
            <a:pPr algn="ctr"/>
            <a:r>
              <a:rPr lang="de-DE" sz="2400" dirty="0">
                <a:solidFill>
                  <a:srgbClr val="FFC000"/>
                </a:solidFill>
              </a:rPr>
              <a:t>8.6.2022</a:t>
            </a:r>
          </a:p>
        </p:txBody>
      </p:sp>
    </p:spTree>
    <p:extLst>
      <p:ext uri="{BB962C8B-B14F-4D97-AF65-F5344CB8AC3E}">
        <p14:creationId xmlns:p14="http://schemas.microsoft.com/office/powerpoint/2010/main" val="3131522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C87EF6-B5F4-478D-9302-42137C3F2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Completion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ET </a:t>
            </a:r>
            <a:r>
              <a:rPr lang="de-DE" dirty="0" err="1"/>
              <a:t>Structure</a:t>
            </a:r>
            <a:endParaRPr lang="de-DE" dirty="0"/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54B047CA-74B7-4BE0-9AC0-D4F5B2AC3CDC}"/>
              </a:ext>
            </a:extLst>
          </p:cNvPr>
          <p:cNvGrpSpPr/>
          <p:nvPr/>
        </p:nvGrpSpPr>
        <p:grpSpPr>
          <a:xfrm>
            <a:off x="91017" y="834588"/>
            <a:ext cx="12056531" cy="6029559"/>
            <a:chOff x="91017" y="834588"/>
            <a:chExt cx="12056531" cy="6029559"/>
          </a:xfrm>
        </p:grpSpPr>
        <p:grpSp>
          <p:nvGrpSpPr>
            <p:cNvPr id="5" name="object 2">
              <a:extLst>
                <a:ext uri="{FF2B5EF4-FFF2-40B4-BE49-F238E27FC236}">
                  <a16:creationId xmlns:a16="http://schemas.microsoft.com/office/drawing/2014/main" id="{A5F28E92-90BF-4355-AED5-FBA0DF7D1E9D}"/>
                </a:ext>
              </a:extLst>
            </p:cNvPr>
            <p:cNvGrpSpPr/>
            <p:nvPr/>
          </p:nvGrpSpPr>
          <p:grpSpPr>
            <a:xfrm>
              <a:off x="91017" y="843056"/>
              <a:ext cx="4923790" cy="5732145"/>
              <a:chOff x="91017" y="577848"/>
              <a:chExt cx="4923790" cy="5732145"/>
            </a:xfrm>
          </p:grpSpPr>
          <p:sp>
            <p:nvSpPr>
              <p:cNvPr id="59" name="object 3">
                <a:extLst>
                  <a:ext uri="{FF2B5EF4-FFF2-40B4-BE49-F238E27FC236}">
                    <a16:creationId xmlns:a16="http://schemas.microsoft.com/office/drawing/2014/main" id="{27B01BD9-3F6E-442F-94A5-B3234BEF7C3A}"/>
                  </a:ext>
                </a:extLst>
              </p:cNvPr>
              <p:cNvSpPr/>
              <p:nvPr/>
            </p:nvSpPr>
            <p:spPr>
              <a:xfrm>
                <a:off x="97367" y="584198"/>
                <a:ext cx="4911090" cy="5719445"/>
              </a:xfrm>
              <a:custGeom>
                <a:avLst/>
                <a:gdLst/>
                <a:ahLst/>
                <a:cxnLst/>
                <a:rect l="l" t="t" r="r" b="b"/>
                <a:pathLst>
                  <a:path w="4911090" h="5719445">
                    <a:moveTo>
                      <a:pt x="4092203" y="0"/>
                    </a:moveTo>
                    <a:lnTo>
                      <a:pt x="818463" y="0"/>
                    </a:lnTo>
                    <a:lnTo>
                      <a:pt x="770372" y="1389"/>
                    </a:lnTo>
                    <a:lnTo>
                      <a:pt x="723013" y="5506"/>
                    </a:lnTo>
                    <a:lnTo>
                      <a:pt x="676462" y="12274"/>
                    </a:lnTo>
                    <a:lnTo>
                      <a:pt x="630797" y="21616"/>
                    </a:lnTo>
                    <a:lnTo>
                      <a:pt x="586093" y="33455"/>
                    </a:lnTo>
                    <a:lnTo>
                      <a:pt x="542429" y="47715"/>
                    </a:lnTo>
                    <a:lnTo>
                      <a:pt x="499880" y="64318"/>
                    </a:lnTo>
                    <a:lnTo>
                      <a:pt x="458523" y="83189"/>
                    </a:lnTo>
                    <a:lnTo>
                      <a:pt x="418436" y="104250"/>
                    </a:lnTo>
                    <a:lnTo>
                      <a:pt x="379694" y="127424"/>
                    </a:lnTo>
                    <a:lnTo>
                      <a:pt x="342375" y="152635"/>
                    </a:lnTo>
                    <a:lnTo>
                      <a:pt x="306556" y="179807"/>
                    </a:lnTo>
                    <a:lnTo>
                      <a:pt x="272312" y="208861"/>
                    </a:lnTo>
                    <a:lnTo>
                      <a:pt x="239722" y="239722"/>
                    </a:lnTo>
                    <a:lnTo>
                      <a:pt x="208861" y="272312"/>
                    </a:lnTo>
                    <a:lnTo>
                      <a:pt x="179807" y="306556"/>
                    </a:lnTo>
                    <a:lnTo>
                      <a:pt x="152636" y="342375"/>
                    </a:lnTo>
                    <a:lnTo>
                      <a:pt x="127424" y="379694"/>
                    </a:lnTo>
                    <a:lnTo>
                      <a:pt x="104250" y="418436"/>
                    </a:lnTo>
                    <a:lnTo>
                      <a:pt x="83189" y="458523"/>
                    </a:lnTo>
                    <a:lnTo>
                      <a:pt x="64318" y="499880"/>
                    </a:lnTo>
                    <a:lnTo>
                      <a:pt x="47715" y="542429"/>
                    </a:lnTo>
                    <a:lnTo>
                      <a:pt x="33455" y="586093"/>
                    </a:lnTo>
                    <a:lnTo>
                      <a:pt x="21616" y="630796"/>
                    </a:lnTo>
                    <a:lnTo>
                      <a:pt x="12274" y="676462"/>
                    </a:lnTo>
                    <a:lnTo>
                      <a:pt x="5506" y="723012"/>
                    </a:lnTo>
                    <a:lnTo>
                      <a:pt x="1389" y="770372"/>
                    </a:lnTo>
                    <a:lnTo>
                      <a:pt x="0" y="818462"/>
                    </a:lnTo>
                    <a:lnTo>
                      <a:pt x="0" y="4900772"/>
                    </a:lnTo>
                    <a:lnTo>
                      <a:pt x="1389" y="4948863"/>
                    </a:lnTo>
                    <a:lnTo>
                      <a:pt x="5506" y="4996222"/>
                    </a:lnTo>
                    <a:lnTo>
                      <a:pt x="12274" y="5042772"/>
                    </a:lnTo>
                    <a:lnTo>
                      <a:pt x="21616" y="5088438"/>
                    </a:lnTo>
                    <a:lnTo>
                      <a:pt x="33455" y="5133141"/>
                    </a:lnTo>
                    <a:lnTo>
                      <a:pt x="47715" y="5176805"/>
                    </a:lnTo>
                    <a:lnTo>
                      <a:pt x="64318" y="5219354"/>
                    </a:lnTo>
                    <a:lnTo>
                      <a:pt x="83189" y="5260711"/>
                    </a:lnTo>
                    <a:lnTo>
                      <a:pt x="104250" y="5300798"/>
                    </a:lnTo>
                    <a:lnTo>
                      <a:pt x="127424" y="5339540"/>
                    </a:lnTo>
                    <a:lnTo>
                      <a:pt x="152636" y="5376859"/>
                    </a:lnTo>
                    <a:lnTo>
                      <a:pt x="179807" y="5412678"/>
                    </a:lnTo>
                    <a:lnTo>
                      <a:pt x="208861" y="5446921"/>
                    </a:lnTo>
                    <a:lnTo>
                      <a:pt x="239722" y="5479512"/>
                    </a:lnTo>
                    <a:lnTo>
                      <a:pt x="272312" y="5510373"/>
                    </a:lnTo>
                    <a:lnTo>
                      <a:pt x="306556" y="5539427"/>
                    </a:lnTo>
                    <a:lnTo>
                      <a:pt x="342375" y="5566598"/>
                    </a:lnTo>
                    <a:lnTo>
                      <a:pt x="379694" y="5591809"/>
                    </a:lnTo>
                    <a:lnTo>
                      <a:pt x="418436" y="5614983"/>
                    </a:lnTo>
                    <a:lnTo>
                      <a:pt x="458523" y="5636044"/>
                    </a:lnTo>
                    <a:lnTo>
                      <a:pt x="499880" y="5654915"/>
                    </a:lnTo>
                    <a:lnTo>
                      <a:pt x="542429" y="5671519"/>
                    </a:lnTo>
                    <a:lnTo>
                      <a:pt x="586093" y="5685778"/>
                    </a:lnTo>
                    <a:lnTo>
                      <a:pt x="630797" y="5697618"/>
                    </a:lnTo>
                    <a:lnTo>
                      <a:pt x="676462" y="5706960"/>
                    </a:lnTo>
                    <a:lnTo>
                      <a:pt x="723013" y="5713727"/>
                    </a:lnTo>
                    <a:lnTo>
                      <a:pt x="770372" y="5717844"/>
                    </a:lnTo>
                    <a:lnTo>
                      <a:pt x="818463" y="5719234"/>
                    </a:lnTo>
                    <a:lnTo>
                      <a:pt x="4092203" y="5719234"/>
                    </a:lnTo>
                    <a:lnTo>
                      <a:pt x="4140294" y="5717844"/>
                    </a:lnTo>
                    <a:lnTo>
                      <a:pt x="4187653" y="5713727"/>
                    </a:lnTo>
                    <a:lnTo>
                      <a:pt x="4234203" y="5706960"/>
                    </a:lnTo>
                    <a:lnTo>
                      <a:pt x="4279869" y="5697618"/>
                    </a:lnTo>
                    <a:lnTo>
                      <a:pt x="4324572" y="5685778"/>
                    </a:lnTo>
                    <a:lnTo>
                      <a:pt x="4368237" y="5671519"/>
                    </a:lnTo>
                    <a:lnTo>
                      <a:pt x="4410786" y="5654915"/>
                    </a:lnTo>
                    <a:lnTo>
                      <a:pt x="4452142" y="5636044"/>
                    </a:lnTo>
                    <a:lnTo>
                      <a:pt x="4492230" y="5614983"/>
                    </a:lnTo>
                    <a:lnTo>
                      <a:pt x="4530971" y="5591809"/>
                    </a:lnTo>
                    <a:lnTo>
                      <a:pt x="4568290" y="5566598"/>
                    </a:lnTo>
                    <a:lnTo>
                      <a:pt x="4604110" y="5539427"/>
                    </a:lnTo>
                    <a:lnTo>
                      <a:pt x="4638353" y="5510373"/>
                    </a:lnTo>
                    <a:lnTo>
                      <a:pt x="4670944" y="5479512"/>
                    </a:lnTo>
                    <a:lnTo>
                      <a:pt x="4701804" y="5446921"/>
                    </a:lnTo>
                    <a:lnTo>
                      <a:pt x="4730859" y="5412678"/>
                    </a:lnTo>
                    <a:lnTo>
                      <a:pt x="4758030" y="5376859"/>
                    </a:lnTo>
                    <a:lnTo>
                      <a:pt x="4783241" y="5339540"/>
                    </a:lnTo>
                    <a:lnTo>
                      <a:pt x="4806415" y="5300798"/>
                    </a:lnTo>
                    <a:lnTo>
                      <a:pt x="4827476" y="5260711"/>
                    </a:lnTo>
                    <a:lnTo>
                      <a:pt x="4846347" y="5219354"/>
                    </a:lnTo>
                    <a:lnTo>
                      <a:pt x="4862950" y="5176805"/>
                    </a:lnTo>
                    <a:lnTo>
                      <a:pt x="4877210" y="5133141"/>
                    </a:lnTo>
                    <a:lnTo>
                      <a:pt x="4889050" y="5088438"/>
                    </a:lnTo>
                    <a:lnTo>
                      <a:pt x="4898391" y="5042772"/>
                    </a:lnTo>
                    <a:lnTo>
                      <a:pt x="4905159" y="4996222"/>
                    </a:lnTo>
                    <a:lnTo>
                      <a:pt x="4909276" y="4948863"/>
                    </a:lnTo>
                    <a:lnTo>
                      <a:pt x="4910666" y="4900772"/>
                    </a:lnTo>
                    <a:lnTo>
                      <a:pt x="4910666" y="818462"/>
                    </a:lnTo>
                    <a:lnTo>
                      <a:pt x="4909276" y="770372"/>
                    </a:lnTo>
                    <a:lnTo>
                      <a:pt x="4905159" y="723012"/>
                    </a:lnTo>
                    <a:lnTo>
                      <a:pt x="4898391" y="676462"/>
                    </a:lnTo>
                    <a:lnTo>
                      <a:pt x="4889050" y="630796"/>
                    </a:lnTo>
                    <a:lnTo>
                      <a:pt x="4877210" y="586093"/>
                    </a:lnTo>
                    <a:lnTo>
                      <a:pt x="4862950" y="542429"/>
                    </a:lnTo>
                    <a:lnTo>
                      <a:pt x="4846347" y="499880"/>
                    </a:lnTo>
                    <a:lnTo>
                      <a:pt x="4827476" y="458523"/>
                    </a:lnTo>
                    <a:lnTo>
                      <a:pt x="4806415" y="418436"/>
                    </a:lnTo>
                    <a:lnTo>
                      <a:pt x="4783241" y="379694"/>
                    </a:lnTo>
                    <a:lnTo>
                      <a:pt x="4758030" y="342375"/>
                    </a:lnTo>
                    <a:lnTo>
                      <a:pt x="4730859" y="306556"/>
                    </a:lnTo>
                    <a:lnTo>
                      <a:pt x="4701804" y="272312"/>
                    </a:lnTo>
                    <a:lnTo>
                      <a:pt x="4670944" y="239722"/>
                    </a:lnTo>
                    <a:lnTo>
                      <a:pt x="4638353" y="208861"/>
                    </a:lnTo>
                    <a:lnTo>
                      <a:pt x="4604110" y="179807"/>
                    </a:lnTo>
                    <a:lnTo>
                      <a:pt x="4568290" y="152635"/>
                    </a:lnTo>
                    <a:lnTo>
                      <a:pt x="4530971" y="127424"/>
                    </a:lnTo>
                    <a:lnTo>
                      <a:pt x="4492230" y="104250"/>
                    </a:lnTo>
                    <a:lnTo>
                      <a:pt x="4452142" y="83189"/>
                    </a:lnTo>
                    <a:lnTo>
                      <a:pt x="4410786" y="64318"/>
                    </a:lnTo>
                    <a:lnTo>
                      <a:pt x="4368237" y="47715"/>
                    </a:lnTo>
                    <a:lnTo>
                      <a:pt x="4324572" y="33455"/>
                    </a:lnTo>
                    <a:lnTo>
                      <a:pt x="4279869" y="21616"/>
                    </a:lnTo>
                    <a:lnTo>
                      <a:pt x="4234203" y="12274"/>
                    </a:lnTo>
                    <a:lnTo>
                      <a:pt x="4187653" y="5506"/>
                    </a:lnTo>
                    <a:lnTo>
                      <a:pt x="4140294" y="1389"/>
                    </a:lnTo>
                    <a:lnTo>
                      <a:pt x="4092203" y="0"/>
                    </a:lnTo>
                    <a:close/>
                  </a:path>
                </a:pathLst>
              </a:custGeom>
              <a:solidFill>
                <a:srgbClr val="4472C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0" name="object 4">
                <a:extLst>
                  <a:ext uri="{FF2B5EF4-FFF2-40B4-BE49-F238E27FC236}">
                    <a16:creationId xmlns:a16="http://schemas.microsoft.com/office/drawing/2014/main" id="{6CEF9FD6-D6AC-4D85-A0CB-A9C6875A722F}"/>
                  </a:ext>
                </a:extLst>
              </p:cNvPr>
              <p:cNvSpPr/>
              <p:nvPr/>
            </p:nvSpPr>
            <p:spPr>
              <a:xfrm>
                <a:off x="97367" y="584198"/>
                <a:ext cx="4911090" cy="5719445"/>
              </a:xfrm>
              <a:custGeom>
                <a:avLst/>
                <a:gdLst/>
                <a:ahLst/>
                <a:cxnLst/>
                <a:rect l="l" t="t" r="r" b="b"/>
                <a:pathLst>
                  <a:path w="4911090" h="5719445">
                    <a:moveTo>
                      <a:pt x="0" y="818462"/>
                    </a:moveTo>
                    <a:lnTo>
                      <a:pt x="1389" y="770371"/>
                    </a:lnTo>
                    <a:lnTo>
                      <a:pt x="5506" y="723012"/>
                    </a:lnTo>
                    <a:lnTo>
                      <a:pt x="12274" y="676461"/>
                    </a:lnTo>
                    <a:lnTo>
                      <a:pt x="21616" y="630796"/>
                    </a:lnTo>
                    <a:lnTo>
                      <a:pt x="33455" y="586093"/>
                    </a:lnTo>
                    <a:lnTo>
                      <a:pt x="47715" y="542428"/>
                    </a:lnTo>
                    <a:lnTo>
                      <a:pt x="64318" y="499879"/>
                    </a:lnTo>
                    <a:lnTo>
                      <a:pt x="83189" y="458523"/>
                    </a:lnTo>
                    <a:lnTo>
                      <a:pt x="104250" y="418435"/>
                    </a:lnTo>
                    <a:lnTo>
                      <a:pt x="127424" y="379694"/>
                    </a:lnTo>
                    <a:lnTo>
                      <a:pt x="152636" y="342375"/>
                    </a:lnTo>
                    <a:lnTo>
                      <a:pt x="179807" y="306555"/>
                    </a:lnTo>
                    <a:lnTo>
                      <a:pt x="208861" y="272312"/>
                    </a:lnTo>
                    <a:lnTo>
                      <a:pt x="239722" y="239722"/>
                    </a:lnTo>
                    <a:lnTo>
                      <a:pt x="272312" y="208861"/>
                    </a:lnTo>
                    <a:lnTo>
                      <a:pt x="306556" y="179806"/>
                    </a:lnTo>
                    <a:lnTo>
                      <a:pt x="342375" y="152635"/>
                    </a:lnTo>
                    <a:lnTo>
                      <a:pt x="379694" y="127424"/>
                    </a:lnTo>
                    <a:lnTo>
                      <a:pt x="418436" y="104250"/>
                    </a:lnTo>
                    <a:lnTo>
                      <a:pt x="458523" y="83189"/>
                    </a:lnTo>
                    <a:lnTo>
                      <a:pt x="499880" y="64318"/>
                    </a:lnTo>
                    <a:lnTo>
                      <a:pt x="542429" y="47715"/>
                    </a:lnTo>
                    <a:lnTo>
                      <a:pt x="586093" y="33455"/>
                    </a:lnTo>
                    <a:lnTo>
                      <a:pt x="630797" y="21616"/>
                    </a:lnTo>
                    <a:lnTo>
                      <a:pt x="676462" y="12274"/>
                    </a:lnTo>
                    <a:lnTo>
                      <a:pt x="723013" y="5506"/>
                    </a:lnTo>
                    <a:lnTo>
                      <a:pt x="770372" y="1389"/>
                    </a:lnTo>
                    <a:lnTo>
                      <a:pt x="818463" y="0"/>
                    </a:lnTo>
                    <a:lnTo>
                      <a:pt x="4092203" y="0"/>
                    </a:lnTo>
                    <a:lnTo>
                      <a:pt x="4140294" y="1389"/>
                    </a:lnTo>
                    <a:lnTo>
                      <a:pt x="4187653" y="5506"/>
                    </a:lnTo>
                    <a:lnTo>
                      <a:pt x="4234203" y="12274"/>
                    </a:lnTo>
                    <a:lnTo>
                      <a:pt x="4279869" y="21616"/>
                    </a:lnTo>
                    <a:lnTo>
                      <a:pt x="4324572" y="33455"/>
                    </a:lnTo>
                    <a:lnTo>
                      <a:pt x="4368237" y="47715"/>
                    </a:lnTo>
                    <a:lnTo>
                      <a:pt x="4410785" y="64318"/>
                    </a:lnTo>
                    <a:lnTo>
                      <a:pt x="4452142" y="83189"/>
                    </a:lnTo>
                    <a:lnTo>
                      <a:pt x="4492229" y="104250"/>
                    </a:lnTo>
                    <a:lnTo>
                      <a:pt x="4530971" y="127424"/>
                    </a:lnTo>
                    <a:lnTo>
                      <a:pt x="4568290" y="152635"/>
                    </a:lnTo>
                    <a:lnTo>
                      <a:pt x="4604110" y="179806"/>
                    </a:lnTo>
                    <a:lnTo>
                      <a:pt x="4638353" y="208861"/>
                    </a:lnTo>
                    <a:lnTo>
                      <a:pt x="4670943" y="239722"/>
                    </a:lnTo>
                    <a:lnTo>
                      <a:pt x="4701804" y="272312"/>
                    </a:lnTo>
                    <a:lnTo>
                      <a:pt x="4730859" y="306555"/>
                    </a:lnTo>
                    <a:lnTo>
                      <a:pt x="4758030" y="342375"/>
                    </a:lnTo>
                    <a:lnTo>
                      <a:pt x="4783241" y="379694"/>
                    </a:lnTo>
                    <a:lnTo>
                      <a:pt x="4806415" y="418435"/>
                    </a:lnTo>
                    <a:lnTo>
                      <a:pt x="4827476" y="458523"/>
                    </a:lnTo>
                    <a:lnTo>
                      <a:pt x="4846347" y="499879"/>
                    </a:lnTo>
                    <a:lnTo>
                      <a:pt x="4862950" y="542428"/>
                    </a:lnTo>
                    <a:lnTo>
                      <a:pt x="4877210" y="586093"/>
                    </a:lnTo>
                    <a:lnTo>
                      <a:pt x="4889049" y="630796"/>
                    </a:lnTo>
                    <a:lnTo>
                      <a:pt x="4898391" y="676461"/>
                    </a:lnTo>
                    <a:lnTo>
                      <a:pt x="4905159" y="723012"/>
                    </a:lnTo>
                    <a:lnTo>
                      <a:pt x="4909276" y="770371"/>
                    </a:lnTo>
                    <a:lnTo>
                      <a:pt x="4910666" y="818462"/>
                    </a:lnTo>
                    <a:lnTo>
                      <a:pt x="4910666" y="4900772"/>
                    </a:lnTo>
                    <a:lnTo>
                      <a:pt x="4909276" y="4948862"/>
                    </a:lnTo>
                    <a:lnTo>
                      <a:pt x="4905159" y="4996222"/>
                    </a:lnTo>
                    <a:lnTo>
                      <a:pt x="4898391" y="5042772"/>
                    </a:lnTo>
                    <a:lnTo>
                      <a:pt x="4889049" y="5088437"/>
                    </a:lnTo>
                    <a:lnTo>
                      <a:pt x="4877210" y="5133141"/>
                    </a:lnTo>
                    <a:lnTo>
                      <a:pt x="4862950" y="5176805"/>
                    </a:lnTo>
                    <a:lnTo>
                      <a:pt x="4846347" y="5219354"/>
                    </a:lnTo>
                    <a:lnTo>
                      <a:pt x="4827476" y="5260710"/>
                    </a:lnTo>
                    <a:lnTo>
                      <a:pt x="4806415" y="5300798"/>
                    </a:lnTo>
                    <a:lnTo>
                      <a:pt x="4783241" y="5339539"/>
                    </a:lnTo>
                    <a:lnTo>
                      <a:pt x="4758030" y="5376858"/>
                    </a:lnTo>
                    <a:lnTo>
                      <a:pt x="4730859" y="5412678"/>
                    </a:lnTo>
                    <a:lnTo>
                      <a:pt x="4701804" y="5446921"/>
                    </a:lnTo>
                    <a:lnTo>
                      <a:pt x="4670943" y="5479512"/>
                    </a:lnTo>
                    <a:lnTo>
                      <a:pt x="4638353" y="5510372"/>
                    </a:lnTo>
                    <a:lnTo>
                      <a:pt x="4604110" y="5539427"/>
                    </a:lnTo>
                    <a:lnTo>
                      <a:pt x="4568290" y="5566598"/>
                    </a:lnTo>
                    <a:lnTo>
                      <a:pt x="4530971" y="5591809"/>
                    </a:lnTo>
                    <a:lnTo>
                      <a:pt x="4492229" y="5614983"/>
                    </a:lnTo>
                    <a:lnTo>
                      <a:pt x="4452142" y="5636044"/>
                    </a:lnTo>
                    <a:lnTo>
                      <a:pt x="4410785" y="5654915"/>
                    </a:lnTo>
                    <a:lnTo>
                      <a:pt x="4368237" y="5671518"/>
                    </a:lnTo>
                    <a:lnTo>
                      <a:pt x="4324572" y="5685778"/>
                    </a:lnTo>
                    <a:lnTo>
                      <a:pt x="4279869" y="5697617"/>
                    </a:lnTo>
                    <a:lnTo>
                      <a:pt x="4234203" y="5706959"/>
                    </a:lnTo>
                    <a:lnTo>
                      <a:pt x="4187653" y="5713727"/>
                    </a:lnTo>
                    <a:lnTo>
                      <a:pt x="4140294" y="5717844"/>
                    </a:lnTo>
                    <a:lnTo>
                      <a:pt x="4092203" y="5719234"/>
                    </a:lnTo>
                    <a:lnTo>
                      <a:pt x="818463" y="5719234"/>
                    </a:lnTo>
                    <a:lnTo>
                      <a:pt x="770372" y="5717844"/>
                    </a:lnTo>
                    <a:lnTo>
                      <a:pt x="723013" y="5713727"/>
                    </a:lnTo>
                    <a:lnTo>
                      <a:pt x="676462" y="5706959"/>
                    </a:lnTo>
                    <a:lnTo>
                      <a:pt x="630797" y="5697617"/>
                    </a:lnTo>
                    <a:lnTo>
                      <a:pt x="586093" y="5685778"/>
                    </a:lnTo>
                    <a:lnTo>
                      <a:pt x="542429" y="5671518"/>
                    </a:lnTo>
                    <a:lnTo>
                      <a:pt x="499880" y="5654915"/>
                    </a:lnTo>
                    <a:lnTo>
                      <a:pt x="458523" y="5636044"/>
                    </a:lnTo>
                    <a:lnTo>
                      <a:pt x="418436" y="5614983"/>
                    </a:lnTo>
                    <a:lnTo>
                      <a:pt x="379694" y="5591809"/>
                    </a:lnTo>
                    <a:lnTo>
                      <a:pt x="342375" y="5566598"/>
                    </a:lnTo>
                    <a:lnTo>
                      <a:pt x="306556" y="5539427"/>
                    </a:lnTo>
                    <a:lnTo>
                      <a:pt x="272312" y="5510372"/>
                    </a:lnTo>
                    <a:lnTo>
                      <a:pt x="239722" y="5479512"/>
                    </a:lnTo>
                    <a:lnTo>
                      <a:pt x="208861" y="5446921"/>
                    </a:lnTo>
                    <a:lnTo>
                      <a:pt x="179807" y="5412678"/>
                    </a:lnTo>
                    <a:lnTo>
                      <a:pt x="152636" y="5376858"/>
                    </a:lnTo>
                    <a:lnTo>
                      <a:pt x="127424" y="5339539"/>
                    </a:lnTo>
                    <a:lnTo>
                      <a:pt x="104250" y="5300798"/>
                    </a:lnTo>
                    <a:lnTo>
                      <a:pt x="83189" y="5260710"/>
                    </a:lnTo>
                    <a:lnTo>
                      <a:pt x="64318" y="5219354"/>
                    </a:lnTo>
                    <a:lnTo>
                      <a:pt x="47715" y="5176805"/>
                    </a:lnTo>
                    <a:lnTo>
                      <a:pt x="33455" y="5133141"/>
                    </a:lnTo>
                    <a:lnTo>
                      <a:pt x="21616" y="5088437"/>
                    </a:lnTo>
                    <a:lnTo>
                      <a:pt x="12274" y="5042772"/>
                    </a:lnTo>
                    <a:lnTo>
                      <a:pt x="5506" y="4996222"/>
                    </a:lnTo>
                    <a:lnTo>
                      <a:pt x="1389" y="4948862"/>
                    </a:lnTo>
                    <a:lnTo>
                      <a:pt x="0" y="4900772"/>
                    </a:lnTo>
                    <a:lnTo>
                      <a:pt x="0" y="818462"/>
                    </a:lnTo>
                    <a:close/>
                  </a:path>
                </a:pathLst>
              </a:custGeom>
              <a:ln w="12700">
                <a:solidFill>
                  <a:srgbClr val="172C51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1" name="object 5">
                <a:extLst>
                  <a:ext uri="{FF2B5EF4-FFF2-40B4-BE49-F238E27FC236}">
                    <a16:creationId xmlns:a16="http://schemas.microsoft.com/office/drawing/2014/main" id="{93005E76-55CA-4C33-ACDC-F8434FE2F663}"/>
                  </a:ext>
                </a:extLst>
              </p:cNvPr>
              <p:cNvSpPr/>
              <p:nvPr/>
            </p:nvSpPr>
            <p:spPr>
              <a:xfrm>
                <a:off x="287866" y="4669364"/>
                <a:ext cx="1651000" cy="1363345"/>
              </a:xfrm>
              <a:custGeom>
                <a:avLst/>
                <a:gdLst/>
                <a:ahLst/>
                <a:cxnLst/>
                <a:rect l="l" t="t" r="r" b="b"/>
                <a:pathLst>
                  <a:path w="1651000" h="1363345">
                    <a:moveTo>
                      <a:pt x="1423807" y="0"/>
                    </a:moveTo>
                    <a:lnTo>
                      <a:pt x="227193" y="0"/>
                    </a:lnTo>
                    <a:lnTo>
                      <a:pt x="181405" y="4615"/>
                    </a:lnTo>
                    <a:lnTo>
                      <a:pt x="138759" y="17853"/>
                    </a:lnTo>
                    <a:lnTo>
                      <a:pt x="100167" y="38800"/>
                    </a:lnTo>
                    <a:lnTo>
                      <a:pt x="66543" y="66542"/>
                    </a:lnTo>
                    <a:lnTo>
                      <a:pt x="38801" y="100166"/>
                    </a:lnTo>
                    <a:lnTo>
                      <a:pt x="17853" y="138758"/>
                    </a:lnTo>
                    <a:lnTo>
                      <a:pt x="4615" y="181405"/>
                    </a:lnTo>
                    <a:lnTo>
                      <a:pt x="0" y="227192"/>
                    </a:lnTo>
                    <a:lnTo>
                      <a:pt x="0" y="1135940"/>
                    </a:lnTo>
                    <a:lnTo>
                      <a:pt x="4615" y="1181727"/>
                    </a:lnTo>
                    <a:lnTo>
                      <a:pt x="17853" y="1224374"/>
                    </a:lnTo>
                    <a:lnTo>
                      <a:pt x="38801" y="1262966"/>
                    </a:lnTo>
                    <a:lnTo>
                      <a:pt x="66543" y="1296590"/>
                    </a:lnTo>
                    <a:lnTo>
                      <a:pt x="100167" y="1324332"/>
                    </a:lnTo>
                    <a:lnTo>
                      <a:pt x="138759" y="1345279"/>
                    </a:lnTo>
                    <a:lnTo>
                      <a:pt x="181405" y="1358517"/>
                    </a:lnTo>
                    <a:lnTo>
                      <a:pt x="227193" y="1363133"/>
                    </a:lnTo>
                    <a:lnTo>
                      <a:pt x="1423807" y="1363133"/>
                    </a:lnTo>
                    <a:lnTo>
                      <a:pt x="1469594" y="1358517"/>
                    </a:lnTo>
                    <a:lnTo>
                      <a:pt x="1512240" y="1345279"/>
                    </a:lnTo>
                    <a:lnTo>
                      <a:pt x="1550832" y="1324332"/>
                    </a:lnTo>
                    <a:lnTo>
                      <a:pt x="1584456" y="1296590"/>
                    </a:lnTo>
                    <a:lnTo>
                      <a:pt x="1612199" y="1262966"/>
                    </a:lnTo>
                    <a:lnTo>
                      <a:pt x="1633146" y="1224374"/>
                    </a:lnTo>
                    <a:lnTo>
                      <a:pt x="1646384" y="1181727"/>
                    </a:lnTo>
                    <a:lnTo>
                      <a:pt x="1651000" y="1135940"/>
                    </a:lnTo>
                    <a:lnTo>
                      <a:pt x="1651000" y="227192"/>
                    </a:lnTo>
                    <a:lnTo>
                      <a:pt x="1646384" y="181405"/>
                    </a:lnTo>
                    <a:lnTo>
                      <a:pt x="1633146" y="138758"/>
                    </a:lnTo>
                    <a:lnTo>
                      <a:pt x="1612199" y="100166"/>
                    </a:lnTo>
                    <a:lnTo>
                      <a:pt x="1584456" y="66542"/>
                    </a:lnTo>
                    <a:lnTo>
                      <a:pt x="1550832" y="38800"/>
                    </a:lnTo>
                    <a:lnTo>
                      <a:pt x="1512240" y="17853"/>
                    </a:lnTo>
                    <a:lnTo>
                      <a:pt x="1469594" y="4615"/>
                    </a:lnTo>
                    <a:lnTo>
                      <a:pt x="1423807" y="0"/>
                    </a:lnTo>
                    <a:close/>
                  </a:path>
                </a:pathLst>
              </a:custGeom>
              <a:solidFill>
                <a:srgbClr val="FFD966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2" name="object 6">
                <a:extLst>
                  <a:ext uri="{FF2B5EF4-FFF2-40B4-BE49-F238E27FC236}">
                    <a16:creationId xmlns:a16="http://schemas.microsoft.com/office/drawing/2014/main" id="{1068B0D1-1394-4F64-8D8C-6A3C66EA3F72}"/>
                  </a:ext>
                </a:extLst>
              </p:cNvPr>
              <p:cNvSpPr/>
              <p:nvPr/>
            </p:nvSpPr>
            <p:spPr>
              <a:xfrm>
                <a:off x="287866" y="4669364"/>
                <a:ext cx="1651000" cy="1363345"/>
              </a:xfrm>
              <a:custGeom>
                <a:avLst/>
                <a:gdLst/>
                <a:ahLst/>
                <a:cxnLst/>
                <a:rect l="l" t="t" r="r" b="b"/>
                <a:pathLst>
                  <a:path w="1651000" h="1363345">
                    <a:moveTo>
                      <a:pt x="0" y="227193"/>
                    </a:moveTo>
                    <a:lnTo>
                      <a:pt x="4615" y="181405"/>
                    </a:lnTo>
                    <a:lnTo>
                      <a:pt x="17853" y="138759"/>
                    </a:lnTo>
                    <a:lnTo>
                      <a:pt x="38801" y="100167"/>
                    </a:lnTo>
                    <a:lnTo>
                      <a:pt x="66543" y="66543"/>
                    </a:lnTo>
                    <a:lnTo>
                      <a:pt x="100167" y="38801"/>
                    </a:lnTo>
                    <a:lnTo>
                      <a:pt x="138759" y="17853"/>
                    </a:lnTo>
                    <a:lnTo>
                      <a:pt x="181405" y="4615"/>
                    </a:lnTo>
                    <a:lnTo>
                      <a:pt x="227193" y="0"/>
                    </a:lnTo>
                    <a:lnTo>
                      <a:pt x="1423807" y="0"/>
                    </a:lnTo>
                    <a:lnTo>
                      <a:pt x="1469594" y="4615"/>
                    </a:lnTo>
                    <a:lnTo>
                      <a:pt x="1512240" y="17853"/>
                    </a:lnTo>
                    <a:lnTo>
                      <a:pt x="1550832" y="38801"/>
                    </a:lnTo>
                    <a:lnTo>
                      <a:pt x="1584456" y="66543"/>
                    </a:lnTo>
                    <a:lnTo>
                      <a:pt x="1612198" y="100167"/>
                    </a:lnTo>
                    <a:lnTo>
                      <a:pt x="1633146" y="138759"/>
                    </a:lnTo>
                    <a:lnTo>
                      <a:pt x="1646384" y="181405"/>
                    </a:lnTo>
                    <a:lnTo>
                      <a:pt x="1651000" y="227193"/>
                    </a:lnTo>
                    <a:lnTo>
                      <a:pt x="1651000" y="1135941"/>
                    </a:lnTo>
                    <a:lnTo>
                      <a:pt x="1646384" y="1181728"/>
                    </a:lnTo>
                    <a:lnTo>
                      <a:pt x="1633146" y="1224374"/>
                    </a:lnTo>
                    <a:lnTo>
                      <a:pt x="1612198" y="1262966"/>
                    </a:lnTo>
                    <a:lnTo>
                      <a:pt x="1584456" y="1296590"/>
                    </a:lnTo>
                    <a:lnTo>
                      <a:pt x="1550832" y="1324332"/>
                    </a:lnTo>
                    <a:lnTo>
                      <a:pt x="1512240" y="1345280"/>
                    </a:lnTo>
                    <a:lnTo>
                      <a:pt x="1469594" y="1358518"/>
                    </a:lnTo>
                    <a:lnTo>
                      <a:pt x="1423807" y="1363134"/>
                    </a:lnTo>
                    <a:lnTo>
                      <a:pt x="227193" y="1363134"/>
                    </a:lnTo>
                    <a:lnTo>
                      <a:pt x="181405" y="1358518"/>
                    </a:lnTo>
                    <a:lnTo>
                      <a:pt x="138759" y="1345280"/>
                    </a:lnTo>
                    <a:lnTo>
                      <a:pt x="100167" y="1324332"/>
                    </a:lnTo>
                    <a:lnTo>
                      <a:pt x="66543" y="1296590"/>
                    </a:lnTo>
                    <a:lnTo>
                      <a:pt x="38801" y="1262966"/>
                    </a:lnTo>
                    <a:lnTo>
                      <a:pt x="17853" y="1224374"/>
                    </a:lnTo>
                    <a:lnTo>
                      <a:pt x="4615" y="1181728"/>
                    </a:lnTo>
                    <a:lnTo>
                      <a:pt x="0" y="1135941"/>
                    </a:lnTo>
                    <a:lnTo>
                      <a:pt x="0" y="227193"/>
                    </a:lnTo>
                    <a:close/>
                  </a:path>
                </a:pathLst>
              </a:custGeom>
              <a:ln w="57150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3" name="object 7">
                <a:extLst>
                  <a:ext uri="{FF2B5EF4-FFF2-40B4-BE49-F238E27FC236}">
                    <a16:creationId xmlns:a16="http://schemas.microsoft.com/office/drawing/2014/main" id="{68140427-F1D7-434C-A2F9-F66E560FBEDB}"/>
                  </a:ext>
                </a:extLst>
              </p:cNvPr>
              <p:cNvSpPr/>
              <p:nvPr/>
            </p:nvSpPr>
            <p:spPr>
              <a:xfrm>
                <a:off x="338666" y="1117597"/>
                <a:ext cx="4589145" cy="2138045"/>
              </a:xfrm>
              <a:custGeom>
                <a:avLst/>
                <a:gdLst/>
                <a:ahLst/>
                <a:cxnLst/>
                <a:rect l="l" t="t" r="r" b="b"/>
                <a:pathLst>
                  <a:path w="4589145" h="2138045">
                    <a:moveTo>
                      <a:pt x="4232619" y="0"/>
                    </a:moveTo>
                    <a:lnTo>
                      <a:pt x="356314" y="0"/>
                    </a:lnTo>
                    <a:lnTo>
                      <a:pt x="307965" y="3252"/>
                    </a:lnTo>
                    <a:lnTo>
                      <a:pt x="261592" y="12727"/>
                    </a:lnTo>
                    <a:lnTo>
                      <a:pt x="217621" y="28001"/>
                    </a:lnTo>
                    <a:lnTo>
                      <a:pt x="176475" y="48647"/>
                    </a:lnTo>
                    <a:lnTo>
                      <a:pt x="138581" y="74242"/>
                    </a:lnTo>
                    <a:lnTo>
                      <a:pt x="104362" y="104362"/>
                    </a:lnTo>
                    <a:lnTo>
                      <a:pt x="74242" y="138581"/>
                    </a:lnTo>
                    <a:lnTo>
                      <a:pt x="48647" y="176476"/>
                    </a:lnTo>
                    <a:lnTo>
                      <a:pt x="28000" y="217621"/>
                    </a:lnTo>
                    <a:lnTo>
                      <a:pt x="12727" y="261592"/>
                    </a:lnTo>
                    <a:lnTo>
                      <a:pt x="3252" y="307965"/>
                    </a:lnTo>
                    <a:lnTo>
                      <a:pt x="0" y="356315"/>
                    </a:lnTo>
                    <a:lnTo>
                      <a:pt x="0" y="1781519"/>
                    </a:lnTo>
                    <a:lnTo>
                      <a:pt x="3252" y="1829869"/>
                    </a:lnTo>
                    <a:lnTo>
                      <a:pt x="12727" y="1876241"/>
                    </a:lnTo>
                    <a:lnTo>
                      <a:pt x="28000" y="1920213"/>
                    </a:lnTo>
                    <a:lnTo>
                      <a:pt x="48647" y="1961358"/>
                    </a:lnTo>
                    <a:lnTo>
                      <a:pt x="74242" y="1999252"/>
                    </a:lnTo>
                    <a:lnTo>
                      <a:pt x="104362" y="2033472"/>
                    </a:lnTo>
                    <a:lnTo>
                      <a:pt x="138581" y="2063591"/>
                    </a:lnTo>
                    <a:lnTo>
                      <a:pt x="176475" y="2089186"/>
                    </a:lnTo>
                    <a:lnTo>
                      <a:pt x="217621" y="2109833"/>
                    </a:lnTo>
                    <a:lnTo>
                      <a:pt x="261592" y="2125106"/>
                    </a:lnTo>
                    <a:lnTo>
                      <a:pt x="307965" y="2134581"/>
                    </a:lnTo>
                    <a:lnTo>
                      <a:pt x="356314" y="2137834"/>
                    </a:lnTo>
                    <a:lnTo>
                      <a:pt x="4232619" y="2137834"/>
                    </a:lnTo>
                    <a:lnTo>
                      <a:pt x="4280968" y="2134581"/>
                    </a:lnTo>
                    <a:lnTo>
                      <a:pt x="4327341" y="2125106"/>
                    </a:lnTo>
                    <a:lnTo>
                      <a:pt x="4371312" y="2109833"/>
                    </a:lnTo>
                    <a:lnTo>
                      <a:pt x="4412457" y="2089186"/>
                    </a:lnTo>
                    <a:lnTo>
                      <a:pt x="4450352" y="2063591"/>
                    </a:lnTo>
                    <a:lnTo>
                      <a:pt x="4484571" y="2033472"/>
                    </a:lnTo>
                    <a:lnTo>
                      <a:pt x="4514691" y="1999252"/>
                    </a:lnTo>
                    <a:lnTo>
                      <a:pt x="4540286" y="1961358"/>
                    </a:lnTo>
                    <a:lnTo>
                      <a:pt x="4560933" y="1920213"/>
                    </a:lnTo>
                    <a:lnTo>
                      <a:pt x="4576206" y="1876241"/>
                    </a:lnTo>
                    <a:lnTo>
                      <a:pt x="4585681" y="1829869"/>
                    </a:lnTo>
                    <a:lnTo>
                      <a:pt x="4588934" y="1781519"/>
                    </a:lnTo>
                    <a:lnTo>
                      <a:pt x="4588934" y="356315"/>
                    </a:lnTo>
                    <a:lnTo>
                      <a:pt x="4585681" y="307965"/>
                    </a:lnTo>
                    <a:lnTo>
                      <a:pt x="4576206" y="261592"/>
                    </a:lnTo>
                    <a:lnTo>
                      <a:pt x="4560933" y="217621"/>
                    </a:lnTo>
                    <a:lnTo>
                      <a:pt x="4540286" y="176476"/>
                    </a:lnTo>
                    <a:lnTo>
                      <a:pt x="4514691" y="138581"/>
                    </a:lnTo>
                    <a:lnTo>
                      <a:pt x="4484571" y="104362"/>
                    </a:lnTo>
                    <a:lnTo>
                      <a:pt x="4450352" y="74242"/>
                    </a:lnTo>
                    <a:lnTo>
                      <a:pt x="4412457" y="48647"/>
                    </a:lnTo>
                    <a:lnTo>
                      <a:pt x="4371312" y="28001"/>
                    </a:lnTo>
                    <a:lnTo>
                      <a:pt x="4327341" y="12727"/>
                    </a:lnTo>
                    <a:lnTo>
                      <a:pt x="4280968" y="3252"/>
                    </a:lnTo>
                    <a:lnTo>
                      <a:pt x="4232619" y="0"/>
                    </a:lnTo>
                    <a:close/>
                  </a:path>
                </a:pathLst>
              </a:custGeom>
              <a:solidFill>
                <a:srgbClr val="BF9000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4" name="object 8">
                <a:extLst>
                  <a:ext uri="{FF2B5EF4-FFF2-40B4-BE49-F238E27FC236}">
                    <a16:creationId xmlns:a16="http://schemas.microsoft.com/office/drawing/2014/main" id="{56FC65E6-80F7-49E4-A42A-15DD8D599888}"/>
                  </a:ext>
                </a:extLst>
              </p:cNvPr>
              <p:cNvSpPr/>
              <p:nvPr/>
            </p:nvSpPr>
            <p:spPr>
              <a:xfrm>
                <a:off x="338666" y="1117597"/>
                <a:ext cx="4589145" cy="2138045"/>
              </a:xfrm>
              <a:custGeom>
                <a:avLst/>
                <a:gdLst/>
                <a:ahLst/>
                <a:cxnLst/>
                <a:rect l="l" t="t" r="r" b="b"/>
                <a:pathLst>
                  <a:path w="4589145" h="2138045">
                    <a:moveTo>
                      <a:pt x="0" y="356314"/>
                    </a:moveTo>
                    <a:lnTo>
                      <a:pt x="3252" y="307965"/>
                    </a:lnTo>
                    <a:lnTo>
                      <a:pt x="12727" y="261592"/>
                    </a:lnTo>
                    <a:lnTo>
                      <a:pt x="28000" y="217621"/>
                    </a:lnTo>
                    <a:lnTo>
                      <a:pt x="48647" y="176475"/>
                    </a:lnTo>
                    <a:lnTo>
                      <a:pt x="74242" y="138581"/>
                    </a:lnTo>
                    <a:lnTo>
                      <a:pt x="104362" y="104362"/>
                    </a:lnTo>
                    <a:lnTo>
                      <a:pt x="138581" y="74242"/>
                    </a:lnTo>
                    <a:lnTo>
                      <a:pt x="176475" y="48647"/>
                    </a:lnTo>
                    <a:lnTo>
                      <a:pt x="217621" y="28000"/>
                    </a:lnTo>
                    <a:lnTo>
                      <a:pt x="261592" y="12727"/>
                    </a:lnTo>
                    <a:lnTo>
                      <a:pt x="307965" y="3252"/>
                    </a:lnTo>
                    <a:lnTo>
                      <a:pt x="356314" y="0"/>
                    </a:lnTo>
                    <a:lnTo>
                      <a:pt x="4232619" y="0"/>
                    </a:lnTo>
                    <a:lnTo>
                      <a:pt x="4280968" y="3252"/>
                    </a:lnTo>
                    <a:lnTo>
                      <a:pt x="4327341" y="12727"/>
                    </a:lnTo>
                    <a:lnTo>
                      <a:pt x="4371312" y="28000"/>
                    </a:lnTo>
                    <a:lnTo>
                      <a:pt x="4412457" y="48647"/>
                    </a:lnTo>
                    <a:lnTo>
                      <a:pt x="4450352" y="74242"/>
                    </a:lnTo>
                    <a:lnTo>
                      <a:pt x="4484571" y="104362"/>
                    </a:lnTo>
                    <a:lnTo>
                      <a:pt x="4514691" y="138581"/>
                    </a:lnTo>
                    <a:lnTo>
                      <a:pt x="4540286" y="176475"/>
                    </a:lnTo>
                    <a:lnTo>
                      <a:pt x="4560933" y="217621"/>
                    </a:lnTo>
                    <a:lnTo>
                      <a:pt x="4576206" y="261592"/>
                    </a:lnTo>
                    <a:lnTo>
                      <a:pt x="4585681" y="307965"/>
                    </a:lnTo>
                    <a:lnTo>
                      <a:pt x="4588934" y="356314"/>
                    </a:lnTo>
                    <a:lnTo>
                      <a:pt x="4588934" y="1781519"/>
                    </a:lnTo>
                    <a:lnTo>
                      <a:pt x="4585681" y="1829868"/>
                    </a:lnTo>
                    <a:lnTo>
                      <a:pt x="4576206" y="1876241"/>
                    </a:lnTo>
                    <a:lnTo>
                      <a:pt x="4560933" y="1920212"/>
                    </a:lnTo>
                    <a:lnTo>
                      <a:pt x="4540286" y="1961357"/>
                    </a:lnTo>
                    <a:lnTo>
                      <a:pt x="4514691" y="1999252"/>
                    </a:lnTo>
                    <a:lnTo>
                      <a:pt x="4484571" y="2033471"/>
                    </a:lnTo>
                    <a:lnTo>
                      <a:pt x="4450352" y="2063591"/>
                    </a:lnTo>
                    <a:lnTo>
                      <a:pt x="4412457" y="2089186"/>
                    </a:lnTo>
                    <a:lnTo>
                      <a:pt x="4371312" y="2109832"/>
                    </a:lnTo>
                    <a:lnTo>
                      <a:pt x="4327341" y="2125106"/>
                    </a:lnTo>
                    <a:lnTo>
                      <a:pt x="4280968" y="2134581"/>
                    </a:lnTo>
                    <a:lnTo>
                      <a:pt x="4232619" y="2137834"/>
                    </a:lnTo>
                    <a:lnTo>
                      <a:pt x="356314" y="2137834"/>
                    </a:lnTo>
                    <a:lnTo>
                      <a:pt x="307965" y="2134581"/>
                    </a:lnTo>
                    <a:lnTo>
                      <a:pt x="261592" y="2125106"/>
                    </a:lnTo>
                    <a:lnTo>
                      <a:pt x="217621" y="2109832"/>
                    </a:lnTo>
                    <a:lnTo>
                      <a:pt x="176475" y="2089186"/>
                    </a:lnTo>
                    <a:lnTo>
                      <a:pt x="138581" y="2063591"/>
                    </a:lnTo>
                    <a:lnTo>
                      <a:pt x="104362" y="2033471"/>
                    </a:lnTo>
                    <a:lnTo>
                      <a:pt x="74242" y="1999252"/>
                    </a:lnTo>
                    <a:lnTo>
                      <a:pt x="48647" y="1961357"/>
                    </a:lnTo>
                    <a:lnTo>
                      <a:pt x="28000" y="1920212"/>
                    </a:lnTo>
                    <a:lnTo>
                      <a:pt x="12727" y="1876241"/>
                    </a:lnTo>
                    <a:lnTo>
                      <a:pt x="3252" y="1829868"/>
                    </a:lnTo>
                    <a:lnTo>
                      <a:pt x="0" y="1781519"/>
                    </a:lnTo>
                    <a:lnTo>
                      <a:pt x="0" y="356314"/>
                    </a:lnTo>
                    <a:close/>
                  </a:path>
                </a:pathLst>
              </a:custGeom>
              <a:ln w="12700">
                <a:solidFill>
                  <a:srgbClr val="172C51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6" name="object 9">
              <a:extLst>
                <a:ext uri="{FF2B5EF4-FFF2-40B4-BE49-F238E27FC236}">
                  <a16:creationId xmlns:a16="http://schemas.microsoft.com/office/drawing/2014/main" id="{A5CC7C4F-94E0-408E-AADD-7A9AF60D417A}"/>
                </a:ext>
              </a:extLst>
            </p:cNvPr>
            <p:cNvSpPr txBox="1"/>
            <p:nvPr/>
          </p:nvSpPr>
          <p:spPr>
            <a:xfrm>
              <a:off x="486832" y="1772272"/>
              <a:ext cx="1520190" cy="1621790"/>
            </a:xfrm>
            <a:prstGeom prst="rect">
              <a:avLst/>
            </a:prstGeom>
            <a:solidFill>
              <a:srgbClr val="548235"/>
            </a:solidFill>
            <a:ln w="12700">
              <a:solidFill>
                <a:srgbClr val="172C51"/>
              </a:solidFill>
            </a:ln>
          </p:spPr>
          <p:txBody>
            <a:bodyPr vert="horz" wrap="square" lIns="0" tIns="172085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135"/>
                </a:lnSpc>
                <a:spcBef>
                  <a:spcPts val="13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ESFRI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0" marR="0" lvl="0" indent="0" algn="ctr" defTabSz="914400" rtl="0" eaLnBrk="1" fontAlgn="auto" latinLnBrk="0" hangingPunct="1">
                <a:lnSpc>
                  <a:spcPts val="213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Coordinators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27686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S.</a:t>
              </a:r>
              <a:r>
                <a:rPr kumimoji="0" sz="1400" b="0" i="0" u="none" strike="noStrike" kern="0" cap="none" spc="-2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14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Bentvelsen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416559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A.</a:t>
              </a:r>
              <a:r>
                <a:rPr kumimoji="0" sz="1400" b="0" i="0" u="none" strike="noStrike" kern="0" cap="none" spc="-1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14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Zoccoli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7" name="object 10">
              <a:extLst>
                <a:ext uri="{FF2B5EF4-FFF2-40B4-BE49-F238E27FC236}">
                  <a16:creationId xmlns:a16="http://schemas.microsoft.com/office/drawing/2014/main" id="{F1A1B31D-EB53-44DD-97A5-49B35116BCCB}"/>
                </a:ext>
              </a:extLst>
            </p:cNvPr>
            <p:cNvSpPr txBox="1"/>
            <p:nvPr/>
          </p:nvSpPr>
          <p:spPr>
            <a:xfrm>
              <a:off x="2163234" y="1772272"/>
              <a:ext cx="2599690" cy="783590"/>
            </a:xfrm>
            <a:prstGeom prst="rect">
              <a:avLst/>
            </a:prstGeom>
            <a:solidFill>
              <a:srgbClr val="548235"/>
            </a:solidFill>
            <a:ln w="12700">
              <a:solidFill>
                <a:srgbClr val="172C51"/>
              </a:solidFill>
            </a:ln>
          </p:spPr>
          <p:txBody>
            <a:bodyPr vert="horz" wrap="square" lIns="0" tIns="15113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19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BGR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2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Board</a:t>
              </a:r>
              <a:r>
                <a:rPr kumimoji="0" sz="1200" b="0" i="0" u="none" strike="noStrike" kern="0" cap="none" spc="-1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of</a:t>
              </a:r>
              <a:r>
                <a:rPr kumimoji="0" sz="12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Government Representatives</a:t>
              </a: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8" name="object 11">
              <a:extLst>
                <a:ext uri="{FF2B5EF4-FFF2-40B4-BE49-F238E27FC236}">
                  <a16:creationId xmlns:a16="http://schemas.microsoft.com/office/drawing/2014/main" id="{BB8EBC78-216B-4A0C-8152-5FEEAC8F3D44}"/>
                </a:ext>
              </a:extLst>
            </p:cNvPr>
            <p:cNvSpPr txBox="1"/>
            <p:nvPr/>
          </p:nvSpPr>
          <p:spPr>
            <a:xfrm>
              <a:off x="2163232" y="2610475"/>
              <a:ext cx="2599690" cy="783590"/>
            </a:xfrm>
            <a:prstGeom prst="rect">
              <a:avLst/>
            </a:prstGeom>
            <a:solidFill>
              <a:srgbClr val="548235"/>
            </a:solidFill>
            <a:ln w="12700">
              <a:solidFill>
                <a:srgbClr val="172C51"/>
              </a:solidFill>
            </a:ln>
          </p:spPr>
          <p:txBody>
            <a:bodyPr vert="horz" wrap="square" lIns="0" tIns="15113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19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BSR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2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Board</a:t>
              </a:r>
              <a:r>
                <a:rPr kumimoji="0" sz="1200" b="0" i="0" u="none" strike="noStrike" kern="0" cap="none" spc="-3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of</a:t>
              </a:r>
              <a:r>
                <a:rPr kumimoji="0" sz="1200" b="0" i="0" u="none" strike="noStrike" kern="0" cap="none" spc="-3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Scientific</a:t>
              </a:r>
              <a:r>
                <a:rPr kumimoji="0" sz="1200" b="0" i="0" u="none" strike="noStrike" kern="0" cap="none" spc="-2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12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Representatives</a:t>
              </a: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9" name="object 12">
              <a:extLst>
                <a:ext uri="{FF2B5EF4-FFF2-40B4-BE49-F238E27FC236}">
                  <a16:creationId xmlns:a16="http://schemas.microsoft.com/office/drawing/2014/main" id="{6850E396-888B-4120-AE45-41B8CCAE37E3}"/>
                </a:ext>
              </a:extLst>
            </p:cNvPr>
            <p:cNvSpPr txBox="1"/>
            <p:nvPr/>
          </p:nvSpPr>
          <p:spPr>
            <a:xfrm>
              <a:off x="1698727" y="1425987"/>
              <a:ext cx="156464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ET</a:t>
              </a:r>
              <a:r>
                <a:rPr kumimoji="0" sz="1800" b="0" i="0" u="none" strike="noStrike" kern="0" cap="none" spc="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1800" b="0" i="0" u="none" strike="noStrike" kern="0" cap="none" spc="-2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Proto-</a:t>
              </a:r>
              <a:r>
                <a:rPr kumimoji="0" sz="18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Council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0" name="object 13">
              <a:extLst>
                <a:ext uri="{FF2B5EF4-FFF2-40B4-BE49-F238E27FC236}">
                  <a16:creationId xmlns:a16="http://schemas.microsoft.com/office/drawing/2014/main" id="{F5A119BD-D880-4531-AB14-70C9721FA229}"/>
                </a:ext>
              </a:extLst>
            </p:cNvPr>
            <p:cNvSpPr txBox="1"/>
            <p:nvPr/>
          </p:nvSpPr>
          <p:spPr>
            <a:xfrm>
              <a:off x="2273300" y="3740772"/>
              <a:ext cx="2294890" cy="770890"/>
            </a:xfrm>
            <a:prstGeom prst="rect">
              <a:avLst/>
            </a:prstGeom>
            <a:solidFill>
              <a:srgbClr val="ED7D31"/>
            </a:solidFill>
            <a:ln w="12700">
              <a:solidFill>
                <a:srgbClr val="172C51"/>
              </a:solidFill>
            </a:ln>
          </p:spPr>
          <p:txBody>
            <a:bodyPr vert="horz" wrap="square" lIns="0" tIns="508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ET</a:t>
              </a:r>
              <a:r>
                <a:rPr kumimoji="0" sz="1800" b="0" i="0" u="none" strike="noStrike" kern="0" cap="none" spc="-4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Project</a:t>
              </a:r>
              <a:r>
                <a:rPr kumimoji="0" sz="1800" b="0" i="0" u="none" strike="noStrike" kern="0" cap="none" spc="-4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18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Directorate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635" marR="0" lvl="0" indent="0" algn="ctr" defTabSz="914400" rtl="0" eaLnBrk="1" fontAlgn="auto" latinLnBrk="0" hangingPunct="1">
                <a:lnSpc>
                  <a:spcPts val="1910"/>
                </a:lnSpc>
                <a:spcBef>
                  <a:spcPts val="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A.Freise,</a:t>
              </a:r>
              <a:r>
                <a:rPr kumimoji="0" sz="1600" b="0" i="0" u="none" strike="noStrike" kern="0" cap="none" spc="-6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16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F.Ferroni</a:t>
              </a: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702310" marR="0" lvl="0" indent="0" algn="l" defTabSz="914400" rtl="0" eaLnBrk="1" fontAlgn="auto" latinLnBrk="0" hangingPunct="1">
                <a:lnSpc>
                  <a:spcPts val="167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M.</a:t>
              </a:r>
              <a:r>
                <a:rPr kumimoji="0" sz="14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Martinez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1" name="object 14">
              <a:extLst>
                <a:ext uri="{FF2B5EF4-FFF2-40B4-BE49-F238E27FC236}">
                  <a16:creationId xmlns:a16="http://schemas.microsoft.com/office/drawing/2014/main" id="{91DD2FAC-398E-4D76-B3F7-90609555FC70}"/>
                </a:ext>
              </a:extLst>
            </p:cNvPr>
            <p:cNvSpPr txBox="1"/>
            <p:nvPr/>
          </p:nvSpPr>
          <p:spPr>
            <a:xfrm>
              <a:off x="372534" y="3747641"/>
              <a:ext cx="1727200" cy="770890"/>
            </a:xfrm>
            <a:prstGeom prst="rect">
              <a:avLst/>
            </a:prstGeom>
            <a:solidFill>
              <a:srgbClr val="00B0F0"/>
            </a:solidFill>
            <a:ln w="57150">
              <a:solidFill>
                <a:srgbClr val="FFFFFF"/>
              </a:solidFill>
            </a:ln>
          </p:spPr>
          <p:txBody>
            <a:bodyPr vert="horz" wrap="square" lIns="0" tIns="114935" rIns="0" bIns="0" rtlCol="0">
              <a:spAutoFit/>
            </a:bodyPr>
            <a:lstStyle/>
            <a:p>
              <a:pPr marL="126364" marR="118110" lvl="0" indent="356870" algn="l" defTabSz="914400" rtl="0" eaLnBrk="1" fontAlgn="auto" latinLnBrk="0" hangingPunct="1">
                <a:lnSpc>
                  <a:spcPts val="2090"/>
                </a:lnSpc>
                <a:spcBef>
                  <a:spcPts val="9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External </a:t>
              </a:r>
              <a:r>
                <a: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Advisory</a:t>
              </a:r>
              <a:r>
                <a:rPr kumimoji="0" sz="1800" b="0" i="0" u="none" strike="noStrike" kern="0" cap="none" spc="-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18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Bodies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2" name="object 15">
              <a:extLst>
                <a:ext uri="{FF2B5EF4-FFF2-40B4-BE49-F238E27FC236}">
                  <a16:creationId xmlns:a16="http://schemas.microsoft.com/office/drawing/2014/main" id="{984AAD5B-03FA-4FDD-92E4-1413871338FA}"/>
                </a:ext>
              </a:extLst>
            </p:cNvPr>
            <p:cNvSpPr txBox="1"/>
            <p:nvPr/>
          </p:nvSpPr>
          <p:spPr>
            <a:xfrm>
              <a:off x="372533" y="5590471"/>
              <a:ext cx="1474683" cy="598240"/>
            </a:xfrm>
            <a:prstGeom prst="rect">
              <a:avLst/>
            </a:prstGeom>
            <a:solidFill>
              <a:srgbClr val="4472C4"/>
            </a:solidFill>
            <a:ln w="12700">
              <a:solidFill>
                <a:srgbClr val="172C51"/>
              </a:solidFill>
            </a:ln>
          </p:spPr>
          <p:txBody>
            <a:bodyPr vert="horz" wrap="square" lIns="0" tIns="59054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135"/>
                </a:lnSpc>
                <a:spcBef>
                  <a:spcPts val="46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0" cap="none" spc="-1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Communic</a:t>
              </a:r>
              <a:r>
                <a:rPr kumimoji="0" lang="de-DE" sz="1800" b="0" i="0" u="none" strike="noStrike" kern="0" cap="none" spc="-1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ation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0" marR="0" lvl="0" indent="0" algn="ctr" defTabSz="914400" rtl="0" eaLnBrk="1" fontAlgn="auto" latinLnBrk="0" hangingPunct="1">
                <a:lnSpc>
                  <a:spcPts val="213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0" cap="none" spc="-2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Off</a:t>
              </a:r>
              <a:r>
                <a:rPr kumimoji="0" lang="de-DE" sz="1800" b="0" i="0" u="none" strike="noStrike" kern="0" cap="none" spc="-2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ice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3" name="object 16">
              <a:extLst>
                <a:ext uri="{FF2B5EF4-FFF2-40B4-BE49-F238E27FC236}">
                  <a16:creationId xmlns:a16="http://schemas.microsoft.com/office/drawing/2014/main" id="{BDAB16EF-8B98-4A9D-81C0-5DCC3D0D2562}"/>
                </a:ext>
              </a:extLst>
            </p:cNvPr>
            <p:cNvSpPr txBox="1"/>
            <p:nvPr/>
          </p:nvSpPr>
          <p:spPr>
            <a:xfrm>
              <a:off x="2036235" y="4917637"/>
              <a:ext cx="1395552" cy="1210588"/>
            </a:xfrm>
            <a:prstGeom prst="rect">
              <a:avLst/>
            </a:prstGeom>
            <a:solidFill>
              <a:srgbClr val="FFD966"/>
            </a:solidFill>
            <a:ln w="12700">
              <a:solidFill>
                <a:srgbClr val="172C51"/>
              </a:solidFill>
            </a:ln>
          </p:spPr>
          <p:txBody>
            <a:bodyPr vert="horz" wrap="square" lIns="0" tIns="101600" rIns="0" bIns="0" rtlCol="0">
              <a:spAutoFit/>
            </a:bodyPr>
            <a:lstStyle/>
            <a:p>
              <a:pPr marL="210185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de-DE" kern="0" dirty="0">
                <a:solidFill>
                  <a:sysClr val="windowText" lastClr="000000"/>
                </a:solidFill>
                <a:latin typeface="Times New Roman"/>
                <a:cs typeface="Times New Roman"/>
              </a:endParaRPr>
            </a:p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Eng</a:t>
              </a:r>
              <a:r>
                <a:rPr kumimoji="0" lang="de-DE" sz="18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ineering</a:t>
              </a:r>
              <a:r>
                <a:rPr kumimoji="0" sz="1800" b="0" i="0" u="none" strike="noStrike" kern="0" cap="none" spc="-35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1800" b="0" i="0" u="none" strike="noStrike" kern="0" cap="none" spc="-2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Dep</a:t>
              </a:r>
              <a:r>
                <a:rPr kumimoji="0" lang="de-DE" sz="1800" b="0" i="0" u="none" strike="noStrike" kern="0" cap="none" spc="-20" normalizeH="0" baseline="0" noProof="0" dirty="0" err="1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artment</a:t>
              </a:r>
              <a:endParaRPr kumimoji="0" lang="de-DE" sz="1800" b="0" i="0" u="none" strike="noStrike" kern="0" cap="none" spc="-2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210185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4" name="object 17">
              <a:extLst>
                <a:ext uri="{FF2B5EF4-FFF2-40B4-BE49-F238E27FC236}">
                  <a16:creationId xmlns:a16="http://schemas.microsoft.com/office/drawing/2014/main" id="{DB2D8FC9-B809-40C0-8EA0-E378A64BAD21}"/>
                </a:ext>
              </a:extLst>
            </p:cNvPr>
            <p:cNvSpPr txBox="1"/>
            <p:nvPr/>
          </p:nvSpPr>
          <p:spPr>
            <a:xfrm>
              <a:off x="3496734" y="4917637"/>
              <a:ext cx="1322705" cy="1210588"/>
            </a:xfrm>
            <a:prstGeom prst="rect">
              <a:avLst/>
            </a:prstGeom>
            <a:solidFill>
              <a:srgbClr val="FFD966"/>
            </a:solidFill>
            <a:ln w="12700">
              <a:solidFill>
                <a:srgbClr val="172C51"/>
              </a:solidFill>
            </a:ln>
          </p:spPr>
          <p:txBody>
            <a:bodyPr vert="horz" wrap="square" lIns="0" tIns="10160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endParaRPr>
            </a:p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Project</a:t>
              </a:r>
              <a:r>
                <a:rPr kumimoji="0" sz="1800" b="0" i="0" u="none" strike="noStrike" kern="0" cap="none" spc="-65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br>
                <a:rPr kumimoji="0" lang="de-DE" sz="1800" b="0" i="0" u="none" strike="noStrike" kern="0" cap="none" spc="-65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</a:br>
              <a:r>
                <a:rPr kumimoji="0" sz="1800" b="0" i="0" u="none" strike="noStrike" kern="0" cap="none" spc="-2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Off</a:t>
              </a:r>
              <a:r>
                <a:rPr lang="de-DE" kern="0" spc="-20" dirty="0" err="1">
                  <a:solidFill>
                    <a:schemeClr val="accent6">
                      <a:lumMod val="50000"/>
                    </a:schemeClr>
                  </a:solidFill>
                  <a:latin typeface="Calibri"/>
                  <a:cs typeface="Calibri"/>
                </a:rPr>
                <a:t>ice</a:t>
              </a:r>
              <a:endParaRPr kumimoji="0" lang="de-DE" sz="1800" b="0" i="0" u="none" strike="noStrike" kern="0" cap="none" spc="-2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141605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" name="object 18">
              <a:extLst>
                <a:ext uri="{FF2B5EF4-FFF2-40B4-BE49-F238E27FC236}">
                  <a16:creationId xmlns:a16="http://schemas.microsoft.com/office/drawing/2014/main" id="{B8FDE9A0-955D-4180-9009-2D6130A0D208}"/>
                </a:ext>
              </a:extLst>
            </p:cNvPr>
            <p:cNvSpPr txBox="1"/>
            <p:nvPr/>
          </p:nvSpPr>
          <p:spPr>
            <a:xfrm>
              <a:off x="372534" y="5013484"/>
              <a:ext cx="1501384" cy="56682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Admin</a:t>
              </a:r>
              <a:r>
                <a:rPr kumimoji="0" lang="de-DE" sz="18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istration</a:t>
              </a:r>
              <a:r>
                <a:rPr kumimoji="0" sz="1800" b="0" i="0" u="none" strike="noStrike" kern="0" cap="none" spc="-5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1800" b="0" i="0" u="none" strike="noStrike" kern="0" cap="none" spc="-1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Offices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6" name="object 19">
              <a:extLst>
                <a:ext uri="{FF2B5EF4-FFF2-40B4-BE49-F238E27FC236}">
                  <a16:creationId xmlns:a16="http://schemas.microsoft.com/office/drawing/2014/main" id="{24E17263-3497-4605-AB78-1CCDFA8F212F}"/>
                </a:ext>
              </a:extLst>
            </p:cNvPr>
            <p:cNvSpPr/>
            <p:nvPr/>
          </p:nvSpPr>
          <p:spPr>
            <a:xfrm>
              <a:off x="1011758" y="3520649"/>
              <a:ext cx="3082925" cy="1416685"/>
            </a:xfrm>
            <a:custGeom>
              <a:avLst/>
              <a:gdLst/>
              <a:ahLst/>
              <a:cxnLst/>
              <a:rect l="l" t="t" r="r" b="b"/>
              <a:pathLst>
                <a:path w="3082925" h="1416685">
                  <a:moveTo>
                    <a:pt x="254787" y="15328"/>
                  </a:moveTo>
                  <a:lnTo>
                    <a:pt x="177215" y="15328"/>
                  </a:lnTo>
                  <a:lnTo>
                    <a:pt x="177215" y="235458"/>
                  </a:lnTo>
                  <a:lnTo>
                    <a:pt x="254787" y="235458"/>
                  </a:lnTo>
                  <a:lnTo>
                    <a:pt x="254787" y="15328"/>
                  </a:lnTo>
                  <a:close/>
                </a:path>
                <a:path w="3082925" h="1416685">
                  <a:moveTo>
                    <a:pt x="2346642" y="0"/>
                  </a:moveTo>
                  <a:lnTo>
                    <a:pt x="2269071" y="0"/>
                  </a:lnTo>
                  <a:lnTo>
                    <a:pt x="2269071" y="220129"/>
                  </a:lnTo>
                  <a:lnTo>
                    <a:pt x="2346642" y="220129"/>
                  </a:lnTo>
                  <a:lnTo>
                    <a:pt x="2346642" y="0"/>
                  </a:lnTo>
                  <a:close/>
                </a:path>
                <a:path w="3082925" h="1416685">
                  <a:moveTo>
                    <a:pt x="3082607" y="1169428"/>
                  </a:moveTo>
                  <a:lnTo>
                    <a:pt x="2451100" y="1169428"/>
                  </a:lnTo>
                  <a:lnTo>
                    <a:pt x="2451100" y="997458"/>
                  </a:lnTo>
                  <a:lnTo>
                    <a:pt x="2373515" y="997458"/>
                  </a:lnTo>
                  <a:lnTo>
                    <a:pt x="2373515" y="1169428"/>
                  </a:lnTo>
                  <a:lnTo>
                    <a:pt x="0" y="1169428"/>
                  </a:lnTo>
                  <a:lnTo>
                    <a:pt x="0" y="1215148"/>
                  </a:lnTo>
                  <a:lnTo>
                    <a:pt x="1524" y="1215148"/>
                  </a:lnTo>
                  <a:lnTo>
                    <a:pt x="1524" y="1393977"/>
                  </a:lnTo>
                  <a:lnTo>
                    <a:pt x="79108" y="1393977"/>
                  </a:lnTo>
                  <a:lnTo>
                    <a:pt x="79108" y="1215148"/>
                  </a:lnTo>
                  <a:lnTo>
                    <a:pt x="1634896" y="1215148"/>
                  </a:lnTo>
                  <a:lnTo>
                    <a:pt x="1634896" y="1416138"/>
                  </a:lnTo>
                  <a:lnTo>
                    <a:pt x="1712480" y="1416138"/>
                  </a:lnTo>
                  <a:lnTo>
                    <a:pt x="1712480" y="1215148"/>
                  </a:lnTo>
                  <a:lnTo>
                    <a:pt x="2373515" y="1215148"/>
                  </a:lnTo>
                  <a:lnTo>
                    <a:pt x="2373515" y="1217599"/>
                  </a:lnTo>
                  <a:lnTo>
                    <a:pt x="2451100" y="1217599"/>
                  </a:lnTo>
                  <a:lnTo>
                    <a:pt x="2451100" y="1215148"/>
                  </a:lnTo>
                  <a:lnTo>
                    <a:pt x="3005023" y="1215148"/>
                  </a:lnTo>
                  <a:lnTo>
                    <a:pt x="3005023" y="1412608"/>
                  </a:lnTo>
                  <a:lnTo>
                    <a:pt x="3082607" y="1412608"/>
                  </a:lnTo>
                  <a:lnTo>
                    <a:pt x="3082607" y="1215148"/>
                  </a:lnTo>
                  <a:lnTo>
                    <a:pt x="3082607" y="1192479"/>
                  </a:lnTo>
                  <a:lnTo>
                    <a:pt x="3082607" y="11694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object 20">
              <a:extLst>
                <a:ext uri="{FF2B5EF4-FFF2-40B4-BE49-F238E27FC236}">
                  <a16:creationId xmlns:a16="http://schemas.microsoft.com/office/drawing/2014/main" id="{316EF19B-D5FA-4B74-9A68-7B8DBC67D097}"/>
                </a:ext>
              </a:extLst>
            </p:cNvPr>
            <p:cNvSpPr txBox="1"/>
            <p:nvPr/>
          </p:nvSpPr>
          <p:spPr>
            <a:xfrm>
              <a:off x="1499730" y="956596"/>
              <a:ext cx="1958339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ETO:</a:t>
              </a:r>
              <a:r>
                <a:rPr kumimoji="0" sz="1800" b="0" i="0" u="none" strike="noStrike" kern="0" cap="none" spc="-3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ET</a:t>
              </a:r>
              <a:r>
                <a:rPr kumimoji="0" sz="1800" b="0" i="0" u="none" strike="noStrike" kern="0" cap="none" spc="-4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18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Organization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18" name="object 21">
              <a:extLst>
                <a:ext uri="{FF2B5EF4-FFF2-40B4-BE49-F238E27FC236}">
                  <a16:creationId xmlns:a16="http://schemas.microsoft.com/office/drawing/2014/main" id="{CF907AB3-B658-4BE4-B4A0-C544ABD9DF05}"/>
                </a:ext>
              </a:extLst>
            </p:cNvPr>
            <p:cNvGrpSpPr/>
            <p:nvPr/>
          </p:nvGrpSpPr>
          <p:grpSpPr>
            <a:xfrm>
              <a:off x="7080248" y="834588"/>
              <a:ext cx="5067300" cy="4711700"/>
              <a:chOff x="7080248" y="569380"/>
              <a:chExt cx="5067300" cy="4711700"/>
            </a:xfrm>
          </p:grpSpPr>
          <p:sp>
            <p:nvSpPr>
              <p:cNvPr id="55" name="object 22">
                <a:extLst>
                  <a:ext uri="{FF2B5EF4-FFF2-40B4-BE49-F238E27FC236}">
                    <a16:creationId xmlns:a16="http://schemas.microsoft.com/office/drawing/2014/main" id="{957814D2-3974-4DF0-B077-59377F05B693}"/>
                  </a:ext>
                </a:extLst>
              </p:cNvPr>
              <p:cNvSpPr/>
              <p:nvPr/>
            </p:nvSpPr>
            <p:spPr>
              <a:xfrm>
                <a:off x="7086598" y="575730"/>
                <a:ext cx="5054600" cy="4699000"/>
              </a:xfrm>
              <a:custGeom>
                <a:avLst/>
                <a:gdLst/>
                <a:ahLst/>
                <a:cxnLst/>
                <a:rect l="l" t="t" r="r" b="b"/>
                <a:pathLst>
                  <a:path w="5054600" h="4699000">
                    <a:moveTo>
                      <a:pt x="4271420" y="0"/>
                    </a:moveTo>
                    <a:lnTo>
                      <a:pt x="783181" y="0"/>
                    </a:lnTo>
                    <a:lnTo>
                      <a:pt x="735471" y="1429"/>
                    </a:lnTo>
                    <a:lnTo>
                      <a:pt x="688518" y="5662"/>
                    </a:lnTo>
                    <a:lnTo>
                      <a:pt x="642403" y="12618"/>
                    </a:lnTo>
                    <a:lnTo>
                      <a:pt x="597208" y="22213"/>
                    </a:lnTo>
                    <a:lnTo>
                      <a:pt x="553014" y="34367"/>
                    </a:lnTo>
                    <a:lnTo>
                      <a:pt x="509904" y="48997"/>
                    </a:lnTo>
                    <a:lnTo>
                      <a:pt x="467959" y="66022"/>
                    </a:lnTo>
                    <a:lnTo>
                      <a:pt x="427262" y="85359"/>
                    </a:lnTo>
                    <a:lnTo>
                      <a:pt x="387895" y="106927"/>
                    </a:lnTo>
                    <a:lnTo>
                      <a:pt x="349938" y="130643"/>
                    </a:lnTo>
                    <a:lnTo>
                      <a:pt x="313475" y="156426"/>
                    </a:lnTo>
                    <a:lnTo>
                      <a:pt x="278587" y="184194"/>
                    </a:lnTo>
                    <a:lnTo>
                      <a:pt x="245357" y="213865"/>
                    </a:lnTo>
                    <a:lnTo>
                      <a:pt x="213865" y="245357"/>
                    </a:lnTo>
                    <a:lnTo>
                      <a:pt x="184194" y="278588"/>
                    </a:lnTo>
                    <a:lnTo>
                      <a:pt x="156426" y="313476"/>
                    </a:lnTo>
                    <a:lnTo>
                      <a:pt x="130643" y="349939"/>
                    </a:lnTo>
                    <a:lnTo>
                      <a:pt x="106927" y="387895"/>
                    </a:lnTo>
                    <a:lnTo>
                      <a:pt x="85359" y="427263"/>
                    </a:lnTo>
                    <a:lnTo>
                      <a:pt x="66022" y="467960"/>
                    </a:lnTo>
                    <a:lnTo>
                      <a:pt x="48997" y="509904"/>
                    </a:lnTo>
                    <a:lnTo>
                      <a:pt x="34367" y="553015"/>
                    </a:lnTo>
                    <a:lnTo>
                      <a:pt x="22213" y="597208"/>
                    </a:lnTo>
                    <a:lnTo>
                      <a:pt x="12618" y="642404"/>
                    </a:lnTo>
                    <a:lnTo>
                      <a:pt x="5662" y="688519"/>
                    </a:lnTo>
                    <a:lnTo>
                      <a:pt x="1429" y="735473"/>
                    </a:lnTo>
                    <a:lnTo>
                      <a:pt x="0" y="783182"/>
                    </a:lnTo>
                    <a:lnTo>
                      <a:pt x="0" y="3915821"/>
                    </a:lnTo>
                    <a:lnTo>
                      <a:pt x="1429" y="3963530"/>
                    </a:lnTo>
                    <a:lnTo>
                      <a:pt x="5662" y="4010483"/>
                    </a:lnTo>
                    <a:lnTo>
                      <a:pt x="12618" y="4056599"/>
                    </a:lnTo>
                    <a:lnTo>
                      <a:pt x="22213" y="4101794"/>
                    </a:lnTo>
                    <a:lnTo>
                      <a:pt x="34367" y="4145988"/>
                    </a:lnTo>
                    <a:lnTo>
                      <a:pt x="48997" y="4189098"/>
                    </a:lnTo>
                    <a:lnTo>
                      <a:pt x="66022" y="4231043"/>
                    </a:lnTo>
                    <a:lnTo>
                      <a:pt x="85359" y="4271740"/>
                    </a:lnTo>
                    <a:lnTo>
                      <a:pt x="106927" y="4311108"/>
                    </a:lnTo>
                    <a:lnTo>
                      <a:pt x="130643" y="4349064"/>
                    </a:lnTo>
                    <a:lnTo>
                      <a:pt x="156426" y="4385527"/>
                    </a:lnTo>
                    <a:lnTo>
                      <a:pt x="184194" y="4420415"/>
                    </a:lnTo>
                    <a:lnTo>
                      <a:pt x="213865" y="4453646"/>
                    </a:lnTo>
                    <a:lnTo>
                      <a:pt x="245357" y="4485138"/>
                    </a:lnTo>
                    <a:lnTo>
                      <a:pt x="278587" y="4514808"/>
                    </a:lnTo>
                    <a:lnTo>
                      <a:pt x="313475" y="4542576"/>
                    </a:lnTo>
                    <a:lnTo>
                      <a:pt x="349938" y="4568359"/>
                    </a:lnTo>
                    <a:lnTo>
                      <a:pt x="387895" y="4592076"/>
                    </a:lnTo>
                    <a:lnTo>
                      <a:pt x="427262" y="4613644"/>
                    </a:lnTo>
                    <a:lnTo>
                      <a:pt x="467959" y="4632981"/>
                    </a:lnTo>
                    <a:lnTo>
                      <a:pt x="509904" y="4650005"/>
                    </a:lnTo>
                    <a:lnTo>
                      <a:pt x="553014" y="4664636"/>
                    </a:lnTo>
                    <a:lnTo>
                      <a:pt x="597208" y="4676790"/>
                    </a:lnTo>
                    <a:lnTo>
                      <a:pt x="642403" y="4686385"/>
                    </a:lnTo>
                    <a:lnTo>
                      <a:pt x="688518" y="4693341"/>
                    </a:lnTo>
                    <a:lnTo>
                      <a:pt x="735471" y="4697574"/>
                    </a:lnTo>
                    <a:lnTo>
                      <a:pt x="783181" y="4699003"/>
                    </a:lnTo>
                    <a:lnTo>
                      <a:pt x="4271420" y="4699003"/>
                    </a:lnTo>
                    <a:lnTo>
                      <a:pt x="4319129" y="4697574"/>
                    </a:lnTo>
                    <a:lnTo>
                      <a:pt x="4366082" y="4693341"/>
                    </a:lnTo>
                    <a:lnTo>
                      <a:pt x="4412198" y="4686385"/>
                    </a:lnTo>
                    <a:lnTo>
                      <a:pt x="4457393" y="4676790"/>
                    </a:lnTo>
                    <a:lnTo>
                      <a:pt x="4501587" y="4664636"/>
                    </a:lnTo>
                    <a:lnTo>
                      <a:pt x="4544697" y="4650005"/>
                    </a:lnTo>
                    <a:lnTo>
                      <a:pt x="4586642" y="4632981"/>
                    </a:lnTo>
                    <a:lnTo>
                      <a:pt x="4627339" y="4613644"/>
                    </a:lnTo>
                    <a:lnTo>
                      <a:pt x="4666706" y="4592076"/>
                    </a:lnTo>
                    <a:lnTo>
                      <a:pt x="4704663" y="4568359"/>
                    </a:lnTo>
                    <a:lnTo>
                      <a:pt x="4741126" y="4542576"/>
                    </a:lnTo>
                    <a:lnTo>
                      <a:pt x="4776013" y="4514808"/>
                    </a:lnTo>
                    <a:lnTo>
                      <a:pt x="4809244" y="4485138"/>
                    </a:lnTo>
                    <a:lnTo>
                      <a:pt x="4840736" y="4453646"/>
                    </a:lnTo>
                    <a:lnTo>
                      <a:pt x="4870406" y="4420415"/>
                    </a:lnTo>
                    <a:lnTo>
                      <a:pt x="4898174" y="4385527"/>
                    </a:lnTo>
                    <a:lnTo>
                      <a:pt x="4923957" y="4349064"/>
                    </a:lnTo>
                    <a:lnTo>
                      <a:pt x="4947674" y="4311108"/>
                    </a:lnTo>
                    <a:lnTo>
                      <a:pt x="4969241" y="4271740"/>
                    </a:lnTo>
                    <a:lnTo>
                      <a:pt x="4988578" y="4231043"/>
                    </a:lnTo>
                    <a:lnTo>
                      <a:pt x="5005603" y="4189098"/>
                    </a:lnTo>
                    <a:lnTo>
                      <a:pt x="5020233" y="4145988"/>
                    </a:lnTo>
                    <a:lnTo>
                      <a:pt x="5032387" y="4101794"/>
                    </a:lnTo>
                    <a:lnTo>
                      <a:pt x="5041983" y="4056599"/>
                    </a:lnTo>
                    <a:lnTo>
                      <a:pt x="5048938" y="4010483"/>
                    </a:lnTo>
                    <a:lnTo>
                      <a:pt x="5053171" y="3963530"/>
                    </a:lnTo>
                    <a:lnTo>
                      <a:pt x="5054601" y="3915821"/>
                    </a:lnTo>
                    <a:lnTo>
                      <a:pt x="5054601" y="783182"/>
                    </a:lnTo>
                    <a:lnTo>
                      <a:pt x="5053171" y="735473"/>
                    </a:lnTo>
                    <a:lnTo>
                      <a:pt x="5048938" y="688519"/>
                    </a:lnTo>
                    <a:lnTo>
                      <a:pt x="5041983" y="642404"/>
                    </a:lnTo>
                    <a:lnTo>
                      <a:pt x="5032387" y="597208"/>
                    </a:lnTo>
                    <a:lnTo>
                      <a:pt x="5020233" y="553015"/>
                    </a:lnTo>
                    <a:lnTo>
                      <a:pt x="5005603" y="509904"/>
                    </a:lnTo>
                    <a:lnTo>
                      <a:pt x="4988578" y="467960"/>
                    </a:lnTo>
                    <a:lnTo>
                      <a:pt x="4969241" y="427263"/>
                    </a:lnTo>
                    <a:lnTo>
                      <a:pt x="4947674" y="387895"/>
                    </a:lnTo>
                    <a:lnTo>
                      <a:pt x="4923957" y="349939"/>
                    </a:lnTo>
                    <a:lnTo>
                      <a:pt x="4898174" y="313476"/>
                    </a:lnTo>
                    <a:lnTo>
                      <a:pt x="4870406" y="278588"/>
                    </a:lnTo>
                    <a:lnTo>
                      <a:pt x="4840736" y="245357"/>
                    </a:lnTo>
                    <a:lnTo>
                      <a:pt x="4809244" y="213865"/>
                    </a:lnTo>
                    <a:lnTo>
                      <a:pt x="4776013" y="184194"/>
                    </a:lnTo>
                    <a:lnTo>
                      <a:pt x="4741126" y="156426"/>
                    </a:lnTo>
                    <a:lnTo>
                      <a:pt x="4704663" y="130643"/>
                    </a:lnTo>
                    <a:lnTo>
                      <a:pt x="4666706" y="106927"/>
                    </a:lnTo>
                    <a:lnTo>
                      <a:pt x="4627339" y="85359"/>
                    </a:lnTo>
                    <a:lnTo>
                      <a:pt x="4586642" y="66022"/>
                    </a:lnTo>
                    <a:lnTo>
                      <a:pt x="4544697" y="48997"/>
                    </a:lnTo>
                    <a:lnTo>
                      <a:pt x="4501587" y="34367"/>
                    </a:lnTo>
                    <a:lnTo>
                      <a:pt x="4457393" y="22213"/>
                    </a:lnTo>
                    <a:lnTo>
                      <a:pt x="4412198" y="12618"/>
                    </a:lnTo>
                    <a:lnTo>
                      <a:pt x="4366082" y="5662"/>
                    </a:lnTo>
                    <a:lnTo>
                      <a:pt x="4319129" y="1429"/>
                    </a:lnTo>
                    <a:lnTo>
                      <a:pt x="4271420" y="0"/>
                    </a:lnTo>
                    <a:close/>
                  </a:path>
                </a:pathLst>
              </a:custGeom>
              <a:solidFill>
                <a:srgbClr val="4472C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6" name="object 23">
                <a:extLst>
                  <a:ext uri="{FF2B5EF4-FFF2-40B4-BE49-F238E27FC236}">
                    <a16:creationId xmlns:a16="http://schemas.microsoft.com/office/drawing/2014/main" id="{5A768F5F-4C96-4275-8127-3F6DD4521418}"/>
                  </a:ext>
                </a:extLst>
              </p:cNvPr>
              <p:cNvSpPr/>
              <p:nvPr/>
            </p:nvSpPr>
            <p:spPr>
              <a:xfrm>
                <a:off x="7086598" y="575730"/>
                <a:ext cx="5054600" cy="4699000"/>
              </a:xfrm>
              <a:custGeom>
                <a:avLst/>
                <a:gdLst/>
                <a:ahLst/>
                <a:cxnLst/>
                <a:rect l="l" t="t" r="r" b="b"/>
                <a:pathLst>
                  <a:path w="5054600" h="4699000">
                    <a:moveTo>
                      <a:pt x="0" y="783181"/>
                    </a:moveTo>
                    <a:lnTo>
                      <a:pt x="1429" y="735472"/>
                    </a:lnTo>
                    <a:lnTo>
                      <a:pt x="5662" y="688519"/>
                    </a:lnTo>
                    <a:lnTo>
                      <a:pt x="12618" y="642403"/>
                    </a:lnTo>
                    <a:lnTo>
                      <a:pt x="22213" y="597208"/>
                    </a:lnTo>
                    <a:lnTo>
                      <a:pt x="34367" y="553014"/>
                    </a:lnTo>
                    <a:lnTo>
                      <a:pt x="48997" y="509904"/>
                    </a:lnTo>
                    <a:lnTo>
                      <a:pt x="66022" y="467959"/>
                    </a:lnTo>
                    <a:lnTo>
                      <a:pt x="85359" y="427262"/>
                    </a:lnTo>
                    <a:lnTo>
                      <a:pt x="106927" y="387895"/>
                    </a:lnTo>
                    <a:lnTo>
                      <a:pt x="130643" y="349938"/>
                    </a:lnTo>
                    <a:lnTo>
                      <a:pt x="156426" y="313475"/>
                    </a:lnTo>
                    <a:lnTo>
                      <a:pt x="184194" y="278587"/>
                    </a:lnTo>
                    <a:lnTo>
                      <a:pt x="213865" y="245357"/>
                    </a:lnTo>
                    <a:lnTo>
                      <a:pt x="245356" y="213865"/>
                    </a:lnTo>
                    <a:lnTo>
                      <a:pt x="278587" y="184194"/>
                    </a:lnTo>
                    <a:lnTo>
                      <a:pt x="313475" y="156426"/>
                    </a:lnTo>
                    <a:lnTo>
                      <a:pt x="349938" y="130643"/>
                    </a:lnTo>
                    <a:lnTo>
                      <a:pt x="387894" y="106927"/>
                    </a:lnTo>
                    <a:lnTo>
                      <a:pt x="427262" y="85359"/>
                    </a:lnTo>
                    <a:lnTo>
                      <a:pt x="467959" y="66022"/>
                    </a:lnTo>
                    <a:lnTo>
                      <a:pt x="509903" y="48997"/>
                    </a:lnTo>
                    <a:lnTo>
                      <a:pt x="553014" y="34367"/>
                    </a:lnTo>
                    <a:lnTo>
                      <a:pt x="597207" y="22213"/>
                    </a:lnTo>
                    <a:lnTo>
                      <a:pt x="642403" y="12618"/>
                    </a:lnTo>
                    <a:lnTo>
                      <a:pt x="688518" y="5662"/>
                    </a:lnTo>
                    <a:lnTo>
                      <a:pt x="735472" y="1429"/>
                    </a:lnTo>
                    <a:lnTo>
                      <a:pt x="783181" y="0"/>
                    </a:lnTo>
                    <a:lnTo>
                      <a:pt x="4271420" y="0"/>
                    </a:lnTo>
                    <a:lnTo>
                      <a:pt x="4319129" y="1429"/>
                    </a:lnTo>
                    <a:lnTo>
                      <a:pt x="4366082" y="5662"/>
                    </a:lnTo>
                    <a:lnTo>
                      <a:pt x="4412197" y="12618"/>
                    </a:lnTo>
                    <a:lnTo>
                      <a:pt x="4457393" y="22213"/>
                    </a:lnTo>
                    <a:lnTo>
                      <a:pt x="4501587" y="34367"/>
                    </a:lnTo>
                    <a:lnTo>
                      <a:pt x="4544697" y="48997"/>
                    </a:lnTo>
                    <a:lnTo>
                      <a:pt x="4586641" y="66022"/>
                    </a:lnTo>
                    <a:lnTo>
                      <a:pt x="4627338" y="85359"/>
                    </a:lnTo>
                    <a:lnTo>
                      <a:pt x="4666706" y="106927"/>
                    </a:lnTo>
                    <a:lnTo>
                      <a:pt x="4704662" y="130643"/>
                    </a:lnTo>
                    <a:lnTo>
                      <a:pt x="4741125" y="156426"/>
                    </a:lnTo>
                    <a:lnTo>
                      <a:pt x="4776013" y="184194"/>
                    </a:lnTo>
                    <a:lnTo>
                      <a:pt x="4809244" y="213865"/>
                    </a:lnTo>
                    <a:lnTo>
                      <a:pt x="4840736" y="245357"/>
                    </a:lnTo>
                    <a:lnTo>
                      <a:pt x="4870406" y="278587"/>
                    </a:lnTo>
                    <a:lnTo>
                      <a:pt x="4898174" y="313475"/>
                    </a:lnTo>
                    <a:lnTo>
                      <a:pt x="4923957" y="349938"/>
                    </a:lnTo>
                    <a:lnTo>
                      <a:pt x="4947673" y="387895"/>
                    </a:lnTo>
                    <a:lnTo>
                      <a:pt x="4969241" y="427262"/>
                    </a:lnTo>
                    <a:lnTo>
                      <a:pt x="4988578" y="467959"/>
                    </a:lnTo>
                    <a:lnTo>
                      <a:pt x="5005603" y="509904"/>
                    </a:lnTo>
                    <a:lnTo>
                      <a:pt x="5020233" y="553014"/>
                    </a:lnTo>
                    <a:lnTo>
                      <a:pt x="5032387" y="597208"/>
                    </a:lnTo>
                    <a:lnTo>
                      <a:pt x="5041982" y="642403"/>
                    </a:lnTo>
                    <a:lnTo>
                      <a:pt x="5048938" y="688519"/>
                    </a:lnTo>
                    <a:lnTo>
                      <a:pt x="5053171" y="735472"/>
                    </a:lnTo>
                    <a:lnTo>
                      <a:pt x="5054601" y="783181"/>
                    </a:lnTo>
                    <a:lnTo>
                      <a:pt x="5054601" y="3915821"/>
                    </a:lnTo>
                    <a:lnTo>
                      <a:pt x="5053171" y="3963530"/>
                    </a:lnTo>
                    <a:lnTo>
                      <a:pt x="5048938" y="4010483"/>
                    </a:lnTo>
                    <a:lnTo>
                      <a:pt x="5041982" y="4056598"/>
                    </a:lnTo>
                    <a:lnTo>
                      <a:pt x="5032387" y="4101794"/>
                    </a:lnTo>
                    <a:lnTo>
                      <a:pt x="5020233" y="4145988"/>
                    </a:lnTo>
                    <a:lnTo>
                      <a:pt x="5005603" y="4189098"/>
                    </a:lnTo>
                    <a:lnTo>
                      <a:pt x="4988578" y="4231043"/>
                    </a:lnTo>
                    <a:lnTo>
                      <a:pt x="4969241" y="4271740"/>
                    </a:lnTo>
                    <a:lnTo>
                      <a:pt x="4947673" y="4311107"/>
                    </a:lnTo>
                    <a:lnTo>
                      <a:pt x="4923957" y="4349064"/>
                    </a:lnTo>
                    <a:lnTo>
                      <a:pt x="4898174" y="4385527"/>
                    </a:lnTo>
                    <a:lnTo>
                      <a:pt x="4870406" y="4420415"/>
                    </a:lnTo>
                    <a:lnTo>
                      <a:pt x="4840736" y="4453645"/>
                    </a:lnTo>
                    <a:lnTo>
                      <a:pt x="4809244" y="4485137"/>
                    </a:lnTo>
                    <a:lnTo>
                      <a:pt x="4776013" y="4514808"/>
                    </a:lnTo>
                    <a:lnTo>
                      <a:pt x="4741125" y="4542576"/>
                    </a:lnTo>
                    <a:lnTo>
                      <a:pt x="4704662" y="4568359"/>
                    </a:lnTo>
                    <a:lnTo>
                      <a:pt x="4666706" y="4592075"/>
                    </a:lnTo>
                    <a:lnTo>
                      <a:pt x="4627338" y="4613643"/>
                    </a:lnTo>
                    <a:lnTo>
                      <a:pt x="4586641" y="4632980"/>
                    </a:lnTo>
                    <a:lnTo>
                      <a:pt x="4544697" y="4650005"/>
                    </a:lnTo>
                    <a:lnTo>
                      <a:pt x="4501587" y="4664635"/>
                    </a:lnTo>
                    <a:lnTo>
                      <a:pt x="4457393" y="4676789"/>
                    </a:lnTo>
                    <a:lnTo>
                      <a:pt x="4412197" y="4686384"/>
                    </a:lnTo>
                    <a:lnTo>
                      <a:pt x="4366082" y="4693340"/>
                    </a:lnTo>
                    <a:lnTo>
                      <a:pt x="4319129" y="4697573"/>
                    </a:lnTo>
                    <a:lnTo>
                      <a:pt x="4271420" y="4699003"/>
                    </a:lnTo>
                    <a:lnTo>
                      <a:pt x="783181" y="4699003"/>
                    </a:lnTo>
                    <a:lnTo>
                      <a:pt x="735472" y="4697573"/>
                    </a:lnTo>
                    <a:lnTo>
                      <a:pt x="688518" y="4693340"/>
                    </a:lnTo>
                    <a:lnTo>
                      <a:pt x="642403" y="4686384"/>
                    </a:lnTo>
                    <a:lnTo>
                      <a:pt x="597207" y="4676789"/>
                    </a:lnTo>
                    <a:lnTo>
                      <a:pt x="553014" y="4664635"/>
                    </a:lnTo>
                    <a:lnTo>
                      <a:pt x="509903" y="4650005"/>
                    </a:lnTo>
                    <a:lnTo>
                      <a:pt x="467959" y="4632980"/>
                    </a:lnTo>
                    <a:lnTo>
                      <a:pt x="427262" y="4613643"/>
                    </a:lnTo>
                    <a:lnTo>
                      <a:pt x="387894" y="4592075"/>
                    </a:lnTo>
                    <a:lnTo>
                      <a:pt x="349938" y="4568359"/>
                    </a:lnTo>
                    <a:lnTo>
                      <a:pt x="313475" y="4542576"/>
                    </a:lnTo>
                    <a:lnTo>
                      <a:pt x="278587" y="4514808"/>
                    </a:lnTo>
                    <a:lnTo>
                      <a:pt x="245356" y="4485137"/>
                    </a:lnTo>
                    <a:lnTo>
                      <a:pt x="213865" y="4453645"/>
                    </a:lnTo>
                    <a:lnTo>
                      <a:pt x="184194" y="4420415"/>
                    </a:lnTo>
                    <a:lnTo>
                      <a:pt x="156426" y="4385527"/>
                    </a:lnTo>
                    <a:lnTo>
                      <a:pt x="130643" y="4349064"/>
                    </a:lnTo>
                    <a:lnTo>
                      <a:pt x="106927" y="4311107"/>
                    </a:lnTo>
                    <a:lnTo>
                      <a:pt x="85359" y="4271740"/>
                    </a:lnTo>
                    <a:lnTo>
                      <a:pt x="66022" y="4231043"/>
                    </a:lnTo>
                    <a:lnTo>
                      <a:pt x="48997" y="4189098"/>
                    </a:lnTo>
                    <a:lnTo>
                      <a:pt x="34367" y="4145988"/>
                    </a:lnTo>
                    <a:lnTo>
                      <a:pt x="22213" y="4101794"/>
                    </a:lnTo>
                    <a:lnTo>
                      <a:pt x="12618" y="4056598"/>
                    </a:lnTo>
                    <a:lnTo>
                      <a:pt x="5662" y="4010483"/>
                    </a:lnTo>
                    <a:lnTo>
                      <a:pt x="1429" y="3963530"/>
                    </a:lnTo>
                    <a:lnTo>
                      <a:pt x="0" y="3915821"/>
                    </a:lnTo>
                    <a:lnTo>
                      <a:pt x="0" y="783181"/>
                    </a:lnTo>
                    <a:close/>
                  </a:path>
                </a:pathLst>
              </a:custGeom>
              <a:ln w="12700">
                <a:solidFill>
                  <a:srgbClr val="172C51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7" name="object 24">
                <a:extLst>
                  <a:ext uri="{FF2B5EF4-FFF2-40B4-BE49-F238E27FC236}">
                    <a16:creationId xmlns:a16="http://schemas.microsoft.com/office/drawing/2014/main" id="{15D19DF1-8096-4217-857A-9C065011791C}"/>
                  </a:ext>
                </a:extLst>
              </p:cNvPr>
              <p:cNvSpPr/>
              <p:nvPr/>
            </p:nvSpPr>
            <p:spPr>
              <a:xfrm>
                <a:off x="7154332" y="1299626"/>
                <a:ext cx="2684145" cy="770890"/>
              </a:xfrm>
              <a:custGeom>
                <a:avLst/>
                <a:gdLst/>
                <a:ahLst/>
                <a:cxnLst/>
                <a:rect l="l" t="t" r="r" b="b"/>
                <a:pathLst>
                  <a:path w="2684145" h="770889">
                    <a:moveTo>
                      <a:pt x="2683935" y="0"/>
                    </a:moveTo>
                    <a:lnTo>
                      <a:pt x="0" y="0"/>
                    </a:lnTo>
                    <a:lnTo>
                      <a:pt x="0" y="770465"/>
                    </a:lnTo>
                    <a:lnTo>
                      <a:pt x="2683935" y="770465"/>
                    </a:lnTo>
                    <a:lnTo>
                      <a:pt x="2683935" y="0"/>
                    </a:lnTo>
                    <a:close/>
                  </a:path>
                </a:pathLst>
              </a:custGeom>
              <a:solidFill>
                <a:srgbClr val="ED7D31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8" name="object 25">
                <a:extLst>
                  <a:ext uri="{FF2B5EF4-FFF2-40B4-BE49-F238E27FC236}">
                    <a16:creationId xmlns:a16="http://schemas.microsoft.com/office/drawing/2014/main" id="{455C6E9A-FAFB-4725-ABF0-97BA0F58F23F}"/>
                  </a:ext>
                </a:extLst>
              </p:cNvPr>
              <p:cNvSpPr/>
              <p:nvPr/>
            </p:nvSpPr>
            <p:spPr>
              <a:xfrm>
                <a:off x="7154332" y="1299626"/>
                <a:ext cx="2684145" cy="770890"/>
              </a:xfrm>
              <a:custGeom>
                <a:avLst/>
                <a:gdLst/>
                <a:ahLst/>
                <a:cxnLst/>
                <a:rect l="l" t="t" r="r" b="b"/>
                <a:pathLst>
                  <a:path w="2684145" h="770889">
                    <a:moveTo>
                      <a:pt x="0" y="0"/>
                    </a:moveTo>
                    <a:lnTo>
                      <a:pt x="2683935" y="0"/>
                    </a:lnTo>
                    <a:lnTo>
                      <a:pt x="2683935" y="770466"/>
                    </a:lnTo>
                    <a:lnTo>
                      <a:pt x="0" y="770466"/>
                    </a:lnTo>
                    <a:lnTo>
                      <a:pt x="0" y="0"/>
                    </a:lnTo>
                    <a:close/>
                  </a:path>
                </a:pathLst>
              </a:custGeom>
              <a:ln w="12700">
                <a:solidFill>
                  <a:srgbClr val="172C51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9" name="object 26">
              <a:extLst>
                <a:ext uri="{FF2B5EF4-FFF2-40B4-BE49-F238E27FC236}">
                  <a16:creationId xmlns:a16="http://schemas.microsoft.com/office/drawing/2014/main" id="{338E1CD2-E63C-4BFC-9694-7233588C6202}"/>
                </a:ext>
              </a:extLst>
            </p:cNvPr>
            <p:cNvSpPr txBox="1"/>
            <p:nvPr/>
          </p:nvSpPr>
          <p:spPr>
            <a:xfrm>
              <a:off x="7160683" y="1651540"/>
              <a:ext cx="2671445" cy="565150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84455" marR="123825" lvl="0" indent="0" algn="l" defTabSz="914400" rtl="0" eaLnBrk="1" fontAlgn="auto" latinLnBrk="0" hangingPunct="1">
                <a:lnSpc>
                  <a:spcPts val="2090"/>
                </a:lnSpc>
                <a:spcBef>
                  <a:spcPts val="225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1522730" algn="l"/>
                </a:tabLst>
                <a:defRPr/>
              </a:pPr>
              <a:r>
                <a:rPr kumimoji="0" sz="18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Spokesperson:</a:t>
              </a:r>
              <a:r>
                <a:rPr kumimoji="0" sz="1800" b="0" i="0" u="none" strike="noStrike" kern="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M.</a:t>
              </a:r>
              <a:r>
                <a:rPr kumimoji="0" sz="1800" b="0" i="0" u="none" strike="noStrike" kern="0" cap="none" spc="-3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18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Punturo Deputy:</a:t>
              </a:r>
              <a:r>
                <a: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	</a:t>
              </a:r>
              <a:r>
                <a:rPr kumimoji="0" sz="18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H.Lück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20" name="object 27">
              <a:extLst>
                <a:ext uri="{FF2B5EF4-FFF2-40B4-BE49-F238E27FC236}">
                  <a16:creationId xmlns:a16="http://schemas.microsoft.com/office/drawing/2014/main" id="{6AFC6AC9-5718-4119-8489-A9AEB39B32C4}"/>
                </a:ext>
              </a:extLst>
            </p:cNvPr>
            <p:cNvGrpSpPr/>
            <p:nvPr/>
          </p:nvGrpSpPr>
          <p:grpSpPr>
            <a:xfrm>
              <a:off x="10061161" y="1558484"/>
              <a:ext cx="1870710" cy="783590"/>
              <a:chOff x="10061161" y="1293276"/>
              <a:chExt cx="1870710" cy="783590"/>
            </a:xfrm>
          </p:grpSpPr>
          <p:sp>
            <p:nvSpPr>
              <p:cNvPr id="53" name="object 28">
                <a:extLst>
                  <a:ext uri="{FF2B5EF4-FFF2-40B4-BE49-F238E27FC236}">
                    <a16:creationId xmlns:a16="http://schemas.microsoft.com/office/drawing/2014/main" id="{5DE2C9A8-0631-49BD-BD10-93A95251D8CA}"/>
                  </a:ext>
                </a:extLst>
              </p:cNvPr>
              <p:cNvSpPr/>
              <p:nvPr/>
            </p:nvSpPr>
            <p:spPr>
              <a:xfrm>
                <a:off x="10067511" y="1299626"/>
                <a:ext cx="1858010" cy="770890"/>
              </a:xfrm>
              <a:custGeom>
                <a:avLst/>
                <a:gdLst/>
                <a:ahLst/>
                <a:cxnLst/>
                <a:rect l="l" t="t" r="r" b="b"/>
                <a:pathLst>
                  <a:path w="1858009" h="770889">
                    <a:moveTo>
                      <a:pt x="1857789" y="0"/>
                    </a:moveTo>
                    <a:lnTo>
                      <a:pt x="0" y="0"/>
                    </a:lnTo>
                    <a:lnTo>
                      <a:pt x="0" y="770465"/>
                    </a:lnTo>
                    <a:lnTo>
                      <a:pt x="1857789" y="770465"/>
                    </a:lnTo>
                    <a:lnTo>
                      <a:pt x="1857789" y="0"/>
                    </a:lnTo>
                    <a:close/>
                  </a:path>
                </a:pathLst>
              </a:custGeom>
              <a:solidFill>
                <a:srgbClr val="548235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4" name="object 29">
                <a:extLst>
                  <a:ext uri="{FF2B5EF4-FFF2-40B4-BE49-F238E27FC236}">
                    <a16:creationId xmlns:a16="http://schemas.microsoft.com/office/drawing/2014/main" id="{A9C60BEC-54A8-414B-BD05-F01D35763FFB}"/>
                  </a:ext>
                </a:extLst>
              </p:cNvPr>
              <p:cNvSpPr/>
              <p:nvPr/>
            </p:nvSpPr>
            <p:spPr>
              <a:xfrm>
                <a:off x="10067511" y="1299626"/>
                <a:ext cx="1858010" cy="770890"/>
              </a:xfrm>
              <a:custGeom>
                <a:avLst/>
                <a:gdLst/>
                <a:ahLst/>
                <a:cxnLst/>
                <a:rect l="l" t="t" r="r" b="b"/>
                <a:pathLst>
                  <a:path w="1858009" h="770889">
                    <a:moveTo>
                      <a:pt x="0" y="0"/>
                    </a:moveTo>
                    <a:lnTo>
                      <a:pt x="1857789" y="0"/>
                    </a:lnTo>
                    <a:lnTo>
                      <a:pt x="1857789" y="770466"/>
                    </a:lnTo>
                    <a:lnTo>
                      <a:pt x="0" y="770466"/>
                    </a:lnTo>
                    <a:lnTo>
                      <a:pt x="0" y="0"/>
                    </a:lnTo>
                    <a:close/>
                  </a:path>
                </a:pathLst>
              </a:custGeom>
              <a:ln w="12700">
                <a:solidFill>
                  <a:srgbClr val="172C51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21" name="object 30">
              <a:extLst>
                <a:ext uri="{FF2B5EF4-FFF2-40B4-BE49-F238E27FC236}">
                  <a16:creationId xmlns:a16="http://schemas.microsoft.com/office/drawing/2014/main" id="{CBC3FBD7-8E82-4E8C-B9A3-5D491B5ECB83}"/>
                </a:ext>
              </a:extLst>
            </p:cNvPr>
            <p:cNvSpPr txBox="1"/>
            <p:nvPr/>
          </p:nvSpPr>
          <p:spPr>
            <a:xfrm>
              <a:off x="10367088" y="1697260"/>
              <a:ext cx="1259840" cy="48577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CB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2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Collaboration</a:t>
              </a:r>
              <a:r>
                <a:rPr kumimoji="0" sz="1200" b="0" i="0" u="none" strike="noStrike" kern="0" cap="none" spc="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1200" b="0" i="0" u="none" strike="noStrike" kern="0" cap="none" spc="-2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Board</a:t>
              </a: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2" name="object 31">
              <a:extLst>
                <a:ext uri="{FF2B5EF4-FFF2-40B4-BE49-F238E27FC236}">
                  <a16:creationId xmlns:a16="http://schemas.microsoft.com/office/drawing/2014/main" id="{BF94ACB3-A30E-4416-B509-6E809FBDA7DD}"/>
                </a:ext>
              </a:extLst>
            </p:cNvPr>
            <p:cNvSpPr txBox="1"/>
            <p:nvPr/>
          </p:nvSpPr>
          <p:spPr>
            <a:xfrm>
              <a:off x="7482416" y="2532154"/>
              <a:ext cx="1761489" cy="770890"/>
            </a:xfrm>
            <a:prstGeom prst="rect">
              <a:avLst/>
            </a:prstGeom>
            <a:solidFill>
              <a:srgbClr val="ED7D31"/>
            </a:solidFill>
            <a:ln w="12700">
              <a:solidFill>
                <a:srgbClr val="172C51"/>
              </a:solidFill>
            </a:ln>
          </p:spPr>
          <p:txBody>
            <a:bodyPr vert="horz" wrap="square" lIns="0" tIns="116205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125"/>
                </a:lnSpc>
                <a:spcBef>
                  <a:spcPts val="91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EB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0" marR="0" lvl="0" indent="0" algn="ctr" defTabSz="914400" rtl="0" eaLnBrk="1" fontAlgn="auto" latinLnBrk="0" hangingPunct="1">
                <a:lnSpc>
                  <a:spcPts val="212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Executive</a:t>
              </a:r>
              <a:r>
                <a:rPr kumimoji="0" sz="1800" b="0" i="0" u="none" strike="noStrike" kern="0" cap="none" spc="-3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1800" b="0" i="0" u="none" strike="noStrike" kern="0" cap="none" spc="-2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Board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3" name="object 32">
              <a:extLst>
                <a:ext uri="{FF2B5EF4-FFF2-40B4-BE49-F238E27FC236}">
                  <a16:creationId xmlns:a16="http://schemas.microsoft.com/office/drawing/2014/main" id="{AD8A840F-3A7B-4453-A3D5-90A979B64414}"/>
                </a:ext>
              </a:extLst>
            </p:cNvPr>
            <p:cNvSpPr txBox="1"/>
            <p:nvPr/>
          </p:nvSpPr>
          <p:spPr>
            <a:xfrm>
              <a:off x="9969822" y="2532154"/>
              <a:ext cx="1793875" cy="770890"/>
            </a:xfrm>
            <a:prstGeom prst="rect">
              <a:avLst/>
            </a:prstGeom>
            <a:solidFill>
              <a:srgbClr val="BC146C"/>
            </a:solidFill>
            <a:ln w="34925">
              <a:solidFill>
                <a:schemeClr val="bg1"/>
              </a:solidFill>
              <a:prstDash val="sysDot"/>
            </a:ln>
          </p:spPr>
          <p:txBody>
            <a:bodyPr vert="horz" wrap="square" lIns="0" tIns="12573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99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SSB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4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Standard</a:t>
              </a:r>
              <a:r>
                <a:rPr kumimoji="0" sz="1200" b="0" i="0" u="none" strike="noStrike" kern="0" cap="none" spc="-1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&amp;</a:t>
              </a:r>
              <a:r>
                <a:rPr kumimoji="0" sz="1200" b="0" i="0" u="none" strike="noStrike" kern="0" cap="none" spc="-1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Services</a:t>
              </a:r>
              <a:r>
                <a:rPr kumimoji="0" sz="1200" b="0" i="0" u="none" strike="noStrike" kern="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1200" b="0" i="0" u="none" strike="noStrike" kern="0" cap="none" spc="-2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Board</a:t>
              </a: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4" name="object 33">
              <a:extLst>
                <a:ext uri="{FF2B5EF4-FFF2-40B4-BE49-F238E27FC236}">
                  <a16:creationId xmlns:a16="http://schemas.microsoft.com/office/drawing/2014/main" id="{1AE756C9-D5F3-45C4-B8C5-5C76FDCCD1E9}"/>
                </a:ext>
              </a:extLst>
            </p:cNvPr>
            <p:cNvSpPr txBox="1"/>
            <p:nvPr/>
          </p:nvSpPr>
          <p:spPr>
            <a:xfrm>
              <a:off x="7482416" y="3533342"/>
              <a:ext cx="1761489" cy="770890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172C51"/>
              </a:solidFill>
            </a:ln>
          </p:spPr>
          <p:txBody>
            <a:bodyPr vert="horz"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8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ISB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301625" marR="293370" lvl="0" indent="-635" algn="ctr" defTabSz="914400" rtl="0" eaLnBrk="1" fontAlgn="auto" latinLnBrk="0" hangingPunct="1">
                <a:lnSpc>
                  <a:spcPts val="1900"/>
                </a:lnSpc>
                <a:spcBef>
                  <a:spcPts val="13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6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Instrument </a:t>
              </a:r>
              <a:r>
                <a:rPr kumimoji="0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Science</a:t>
              </a:r>
              <a:r>
                <a:rPr kumimoji="0" sz="1600" b="0" i="0" u="none" strike="noStrike" kern="0" cap="none" spc="-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16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Board</a:t>
              </a: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5" name="object 34">
              <a:extLst>
                <a:ext uri="{FF2B5EF4-FFF2-40B4-BE49-F238E27FC236}">
                  <a16:creationId xmlns:a16="http://schemas.microsoft.com/office/drawing/2014/main" id="{B53A3028-83D6-4581-8725-1B871F0A6AD5}"/>
                </a:ext>
              </a:extLst>
            </p:cNvPr>
            <p:cNvSpPr txBox="1"/>
            <p:nvPr/>
          </p:nvSpPr>
          <p:spPr>
            <a:xfrm>
              <a:off x="7482416" y="4446936"/>
              <a:ext cx="1761489" cy="770890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172C51"/>
              </a:solidFill>
            </a:ln>
          </p:spPr>
          <p:txBody>
            <a:bodyPr vert="horz"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11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OSB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301625" marR="293370" lvl="0" indent="-635" algn="ctr" defTabSz="914400" rtl="0" eaLnBrk="1" fontAlgn="auto" latinLnBrk="0" hangingPunct="1">
                <a:lnSpc>
                  <a:spcPts val="1900"/>
                </a:lnSpc>
                <a:spcBef>
                  <a:spcPts val="13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6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Observational </a:t>
              </a:r>
              <a:r>
                <a:rPr kumimoji="0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Science</a:t>
              </a:r>
              <a:r>
                <a:rPr kumimoji="0" sz="1600" b="0" i="0" u="none" strike="noStrike" kern="0" cap="none" spc="-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16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Board</a:t>
              </a: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6" name="object 35">
              <a:extLst>
                <a:ext uri="{FF2B5EF4-FFF2-40B4-BE49-F238E27FC236}">
                  <a16:creationId xmlns:a16="http://schemas.microsoft.com/office/drawing/2014/main" id="{0D59B24B-1355-49B2-AA14-8B898A225B2F}"/>
                </a:ext>
              </a:extLst>
            </p:cNvPr>
            <p:cNvSpPr txBox="1"/>
            <p:nvPr/>
          </p:nvSpPr>
          <p:spPr>
            <a:xfrm>
              <a:off x="9969822" y="3533342"/>
              <a:ext cx="1793875" cy="770890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172C51"/>
              </a:solidFill>
            </a:ln>
          </p:spPr>
          <p:txBody>
            <a:bodyPr vert="horz"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8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EIB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245110" marR="245110" lvl="0" indent="0" algn="ctr" defTabSz="914400" rtl="0" eaLnBrk="1" fontAlgn="auto" latinLnBrk="0" hangingPunct="1">
                <a:lnSpc>
                  <a:spcPts val="1900"/>
                </a:lnSpc>
                <a:spcBef>
                  <a:spcPts val="13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600" b="0" i="0" u="none" strike="noStrike" kern="0" cap="none" spc="-2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E-</a:t>
              </a:r>
              <a:r>
                <a:rPr kumimoji="0" sz="16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Infrastructure Board</a:t>
              </a: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7" name="object 36">
              <a:extLst>
                <a:ext uri="{FF2B5EF4-FFF2-40B4-BE49-F238E27FC236}">
                  <a16:creationId xmlns:a16="http://schemas.microsoft.com/office/drawing/2014/main" id="{F5BFE416-EF17-4311-9D76-932AC614CD15}"/>
                </a:ext>
              </a:extLst>
            </p:cNvPr>
            <p:cNvSpPr txBox="1"/>
            <p:nvPr/>
          </p:nvSpPr>
          <p:spPr>
            <a:xfrm>
              <a:off x="9969822" y="4446936"/>
              <a:ext cx="1793875" cy="770890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172C51"/>
              </a:solidFill>
            </a:ln>
          </p:spPr>
          <p:txBody>
            <a:bodyPr vert="horz" wrap="square" lIns="0" tIns="0" rIns="0" bIns="0" rtlCol="0">
              <a:spAutoFit/>
            </a:bodyPr>
            <a:lstStyle/>
            <a:p>
              <a:pPr marL="13970" marR="0" lvl="0" indent="0" algn="ctr" defTabSz="914400" rtl="0" eaLnBrk="1" fontAlgn="auto" latinLnBrk="0" hangingPunct="1">
                <a:lnSpc>
                  <a:spcPts val="206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SPB/SCB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203200" marR="181610" lvl="0" indent="0" algn="ctr" defTabSz="914400" rtl="0" eaLnBrk="1" fontAlgn="auto" latinLnBrk="0" hangingPunct="1">
                <a:lnSpc>
                  <a:spcPct val="100000"/>
                </a:lnSpc>
                <a:spcBef>
                  <a:spcPts val="3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Site</a:t>
              </a:r>
              <a:r>
                <a:rPr kumimoji="0" sz="1600" b="0" i="0" u="none" strike="noStrike" kern="0" cap="none" spc="-3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16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Preparation/ Characterization</a:t>
              </a: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8" name="object 37">
              <a:extLst>
                <a:ext uri="{FF2B5EF4-FFF2-40B4-BE49-F238E27FC236}">
                  <a16:creationId xmlns:a16="http://schemas.microsoft.com/office/drawing/2014/main" id="{F1C3A4E9-F145-4833-AD7C-49E1F35599F9}"/>
                </a:ext>
              </a:extLst>
            </p:cNvPr>
            <p:cNvSpPr txBox="1"/>
            <p:nvPr/>
          </p:nvSpPr>
          <p:spPr>
            <a:xfrm>
              <a:off x="8960273" y="1007396"/>
              <a:ext cx="1720214" cy="3302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ET</a:t>
              </a:r>
              <a:r>
                <a:rPr kumimoji="0" sz="2000" b="0" i="0" u="none" strike="noStrike" kern="0" cap="none" spc="-2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20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Collaboration</a:t>
              </a: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pic>
          <p:nvPicPr>
            <p:cNvPr id="29" name="object 43">
              <a:extLst>
                <a:ext uri="{FF2B5EF4-FFF2-40B4-BE49-F238E27FC236}">
                  <a16:creationId xmlns:a16="http://schemas.microsoft.com/office/drawing/2014/main" id="{855E7E46-14FF-4FA0-A8FA-78A8B18D238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39319" y="889613"/>
              <a:ext cx="1812813" cy="3463762"/>
            </a:xfrm>
            <a:prstGeom prst="rect">
              <a:avLst/>
            </a:prstGeom>
          </p:spPr>
        </p:pic>
        <p:sp>
          <p:nvSpPr>
            <p:cNvPr id="30" name="object 44">
              <a:extLst>
                <a:ext uri="{FF2B5EF4-FFF2-40B4-BE49-F238E27FC236}">
                  <a16:creationId xmlns:a16="http://schemas.microsoft.com/office/drawing/2014/main" id="{3AB62F4E-ACDF-4B6F-A7CF-635A4F7FC9E1}"/>
                </a:ext>
              </a:extLst>
            </p:cNvPr>
            <p:cNvSpPr txBox="1"/>
            <p:nvPr/>
          </p:nvSpPr>
          <p:spPr>
            <a:xfrm>
              <a:off x="5127049" y="4461040"/>
              <a:ext cx="1828800" cy="1066800"/>
            </a:xfrm>
            <a:prstGeom prst="rect">
              <a:avLst/>
            </a:prstGeom>
            <a:solidFill>
              <a:srgbClr val="C00903"/>
            </a:solidFill>
            <a:ln w="12700">
              <a:solidFill>
                <a:srgbClr val="172C51"/>
              </a:solidFill>
            </a:ln>
          </p:spPr>
          <p:txBody>
            <a:bodyPr vert="horz" wrap="square" lIns="0" tIns="245110" rIns="0" bIns="0" rtlCol="0">
              <a:spAutoFit/>
            </a:bodyPr>
            <a:lstStyle/>
            <a:p>
              <a:pPr marL="133350" marR="0" lvl="0" indent="0" algn="l" defTabSz="914400" rtl="0" eaLnBrk="1" fontAlgn="auto" latinLnBrk="0" hangingPunct="1">
                <a:lnSpc>
                  <a:spcPts val="2135"/>
                </a:lnSpc>
                <a:spcBef>
                  <a:spcPts val="193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Civil</a:t>
              </a:r>
              <a:r>
                <a:rPr kumimoji="0" sz="1800" b="1" i="0" u="none" strike="noStrike" kern="0" cap="none" spc="-2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1800" b="1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Engineering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175895" marR="0" lvl="0" indent="0" algn="l" defTabSz="914400" rtl="0" eaLnBrk="1" fontAlgn="auto" latinLnBrk="0" hangingPunct="1">
                <a:lnSpc>
                  <a:spcPts val="213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(CERN</a:t>
              </a:r>
              <a:r>
                <a:rPr kumimoji="0" sz="1800" b="0" i="0" u="none" strike="noStrike" kern="0" cap="none" spc="-3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18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advisory)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31" name="object 46">
              <a:extLst>
                <a:ext uri="{FF2B5EF4-FFF2-40B4-BE49-F238E27FC236}">
                  <a16:creationId xmlns:a16="http://schemas.microsoft.com/office/drawing/2014/main" id="{68750307-BCAE-4F6E-B470-388B95FDFA80}"/>
                </a:ext>
              </a:extLst>
            </p:cNvPr>
            <p:cNvGrpSpPr/>
            <p:nvPr/>
          </p:nvGrpSpPr>
          <p:grpSpPr>
            <a:xfrm>
              <a:off x="5433965" y="5883241"/>
              <a:ext cx="2552700" cy="702945"/>
              <a:chOff x="5433965" y="5751055"/>
              <a:chExt cx="2552700" cy="702945"/>
            </a:xfrm>
          </p:grpSpPr>
          <p:sp>
            <p:nvSpPr>
              <p:cNvPr id="51" name="object 47">
                <a:extLst>
                  <a:ext uri="{FF2B5EF4-FFF2-40B4-BE49-F238E27FC236}">
                    <a16:creationId xmlns:a16="http://schemas.microsoft.com/office/drawing/2014/main" id="{FFC14CB7-411E-495F-99C3-4F3994759042}"/>
                  </a:ext>
                </a:extLst>
              </p:cNvPr>
              <p:cNvSpPr/>
              <p:nvPr/>
            </p:nvSpPr>
            <p:spPr>
              <a:xfrm>
                <a:off x="5440315" y="5757405"/>
                <a:ext cx="2540000" cy="690245"/>
              </a:xfrm>
              <a:custGeom>
                <a:avLst/>
                <a:gdLst/>
                <a:ahLst/>
                <a:cxnLst/>
                <a:rect l="l" t="t" r="r" b="b"/>
                <a:pathLst>
                  <a:path w="2540000" h="690245">
                    <a:moveTo>
                      <a:pt x="2424507" y="0"/>
                    </a:moveTo>
                    <a:lnTo>
                      <a:pt x="115008" y="0"/>
                    </a:lnTo>
                    <a:lnTo>
                      <a:pt x="70241" y="9037"/>
                    </a:lnTo>
                    <a:lnTo>
                      <a:pt x="33685" y="33685"/>
                    </a:lnTo>
                    <a:lnTo>
                      <a:pt x="9037" y="70242"/>
                    </a:lnTo>
                    <a:lnTo>
                      <a:pt x="0" y="115008"/>
                    </a:lnTo>
                    <a:lnTo>
                      <a:pt x="0" y="575024"/>
                    </a:lnTo>
                    <a:lnTo>
                      <a:pt x="9037" y="619790"/>
                    </a:lnTo>
                    <a:lnTo>
                      <a:pt x="33685" y="656347"/>
                    </a:lnTo>
                    <a:lnTo>
                      <a:pt x="70241" y="680995"/>
                    </a:lnTo>
                    <a:lnTo>
                      <a:pt x="115008" y="690033"/>
                    </a:lnTo>
                    <a:lnTo>
                      <a:pt x="2424507" y="690033"/>
                    </a:lnTo>
                    <a:lnTo>
                      <a:pt x="2469274" y="680995"/>
                    </a:lnTo>
                    <a:lnTo>
                      <a:pt x="2505830" y="656347"/>
                    </a:lnTo>
                    <a:lnTo>
                      <a:pt x="2530478" y="619790"/>
                    </a:lnTo>
                    <a:lnTo>
                      <a:pt x="2539516" y="575024"/>
                    </a:lnTo>
                    <a:lnTo>
                      <a:pt x="2539516" y="115008"/>
                    </a:lnTo>
                    <a:lnTo>
                      <a:pt x="2530478" y="70242"/>
                    </a:lnTo>
                    <a:lnTo>
                      <a:pt x="2505830" y="33685"/>
                    </a:lnTo>
                    <a:lnTo>
                      <a:pt x="2469274" y="9037"/>
                    </a:lnTo>
                    <a:lnTo>
                      <a:pt x="2424507" y="0"/>
                    </a:lnTo>
                    <a:close/>
                  </a:path>
                </a:pathLst>
              </a:custGeom>
              <a:solidFill>
                <a:srgbClr val="7C7C7C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2" name="object 48">
                <a:extLst>
                  <a:ext uri="{FF2B5EF4-FFF2-40B4-BE49-F238E27FC236}">
                    <a16:creationId xmlns:a16="http://schemas.microsoft.com/office/drawing/2014/main" id="{6F0B5ED7-9DCC-40A7-B547-7889C0A7D376}"/>
                  </a:ext>
                </a:extLst>
              </p:cNvPr>
              <p:cNvSpPr/>
              <p:nvPr/>
            </p:nvSpPr>
            <p:spPr>
              <a:xfrm>
                <a:off x="5440315" y="5757405"/>
                <a:ext cx="2540000" cy="690245"/>
              </a:xfrm>
              <a:custGeom>
                <a:avLst/>
                <a:gdLst/>
                <a:ahLst/>
                <a:cxnLst/>
                <a:rect l="l" t="t" r="r" b="b"/>
                <a:pathLst>
                  <a:path w="2540000" h="690245">
                    <a:moveTo>
                      <a:pt x="0" y="115008"/>
                    </a:moveTo>
                    <a:lnTo>
                      <a:pt x="9037" y="70242"/>
                    </a:lnTo>
                    <a:lnTo>
                      <a:pt x="33685" y="33685"/>
                    </a:lnTo>
                    <a:lnTo>
                      <a:pt x="70242" y="9037"/>
                    </a:lnTo>
                    <a:lnTo>
                      <a:pt x="115008" y="0"/>
                    </a:lnTo>
                    <a:lnTo>
                      <a:pt x="2424508" y="0"/>
                    </a:lnTo>
                    <a:lnTo>
                      <a:pt x="2469274" y="9037"/>
                    </a:lnTo>
                    <a:lnTo>
                      <a:pt x="2505831" y="33685"/>
                    </a:lnTo>
                    <a:lnTo>
                      <a:pt x="2530479" y="70242"/>
                    </a:lnTo>
                    <a:lnTo>
                      <a:pt x="2539517" y="115008"/>
                    </a:lnTo>
                    <a:lnTo>
                      <a:pt x="2539517" y="575024"/>
                    </a:lnTo>
                    <a:lnTo>
                      <a:pt x="2530479" y="619790"/>
                    </a:lnTo>
                    <a:lnTo>
                      <a:pt x="2505831" y="656347"/>
                    </a:lnTo>
                    <a:lnTo>
                      <a:pt x="2469274" y="680995"/>
                    </a:lnTo>
                    <a:lnTo>
                      <a:pt x="2424508" y="690033"/>
                    </a:lnTo>
                    <a:lnTo>
                      <a:pt x="115008" y="690033"/>
                    </a:lnTo>
                    <a:lnTo>
                      <a:pt x="70242" y="680995"/>
                    </a:lnTo>
                    <a:lnTo>
                      <a:pt x="33685" y="656347"/>
                    </a:lnTo>
                    <a:lnTo>
                      <a:pt x="9037" y="619790"/>
                    </a:lnTo>
                    <a:lnTo>
                      <a:pt x="0" y="575024"/>
                    </a:lnTo>
                    <a:lnTo>
                      <a:pt x="0" y="115008"/>
                    </a:lnTo>
                    <a:close/>
                  </a:path>
                </a:pathLst>
              </a:custGeom>
              <a:ln w="12700">
                <a:solidFill>
                  <a:srgbClr val="172C51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32" name="object 49">
              <a:extLst>
                <a:ext uri="{FF2B5EF4-FFF2-40B4-BE49-F238E27FC236}">
                  <a16:creationId xmlns:a16="http://schemas.microsoft.com/office/drawing/2014/main" id="{2F8156CC-122F-465D-9DB8-D12247E7B97A}"/>
                </a:ext>
              </a:extLst>
            </p:cNvPr>
            <p:cNvGrpSpPr/>
            <p:nvPr/>
          </p:nvGrpSpPr>
          <p:grpSpPr>
            <a:xfrm>
              <a:off x="8171853" y="5883241"/>
              <a:ext cx="2506980" cy="702945"/>
              <a:chOff x="8171853" y="5725146"/>
              <a:chExt cx="2506980" cy="702945"/>
            </a:xfrm>
          </p:grpSpPr>
          <p:sp>
            <p:nvSpPr>
              <p:cNvPr id="49" name="object 50">
                <a:extLst>
                  <a:ext uri="{FF2B5EF4-FFF2-40B4-BE49-F238E27FC236}">
                    <a16:creationId xmlns:a16="http://schemas.microsoft.com/office/drawing/2014/main" id="{A25A15A4-DF4F-4A20-87D9-35B9C443603A}"/>
                  </a:ext>
                </a:extLst>
              </p:cNvPr>
              <p:cNvSpPr/>
              <p:nvPr/>
            </p:nvSpPr>
            <p:spPr>
              <a:xfrm>
                <a:off x="8178203" y="5731496"/>
                <a:ext cx="2494280" cy="690245"/>
              </a:xfrm>
              <a:custGeom>
                <a:avLst/>
                <a:gdLst/>
                <a:ahLst/>
                <a:cxnLst/>
                <a:rect l="l" t="t" r="r" b="b"/>
                <a:pathLst>
                  <a:path w="2494279" h="690245">
                    <a:moveTo>
                      <a:pt x="2379022" y="0"/>
                    </a:moveTo>
                    <a:lnTo>
                      <a:pt x="115008" y="0"/>
                    </a:lnTo>
                    <a:lnTo>
                      <a:pt x="70241" y="9037"/>
                    </a:lnTo>
                    <a:lnTo>
                      <a:pt x="33685" y="33685"/>
                    </a:lnTo>
                    <a:lnTo>
                      <a:pt x="9037" y="70241"/>
                    </a:lnTo>
                    <a:lnTo>
                      <a:pt x="0" y="115008"/>
                    </a:lnTo>
                    <a:lnTo>
                      <a:pt x="0" y="575023"/>
                    </a:lnTo>
                    <a:lnTo>
                      <a:pt x="9037" y="619790"/>
                    </a:lnTo>
                    <a:lnTo>
                      <a:pt x="33685" y="656346"/>
                    </a:lnTo>
                    <a:lnTo>
                      <a:pt x="70241" y="680994"/>
                    </a:lnTo>
                    <a:lnTo>
                      <a:pt x="115008" y="690032"/>
                    </a:lnTo>
                    <a:lnTo>
                      <a:pt x="2379022" y="690032"/>
                    </a:lnTo>
                    <a:lnTo>
                      <a:pt x="2423789" y="680994"/>
                    </a:lnTo>
                    <a:lnTo>
                      <a:pt x="2460345" y="656346"/>
                    </a:lnTo>
                    <a:lnTo>
                      <a:pt x="2484993" y="619790"/>
                    </a:lnTo>
                    <a:lnTo>
                      <a:pt x="2494031" y="575023"/>
                    </a:lnTo>
                    <a:lnTo>
                      <a:pt x="2494031" y="115008"/>
                    </a:lnTo>
                    <a:lnTo>
                      <a:pt x="2484993" y="70241"/>
                    </a:lnTo>
                    <a:lnTo>
                      <a:pt x="2460345" y="33685"/>
                    </a:lnTo>
                    <a:lnTo>
                      <a:pt x="2423789" y="9037"/>
                    </a:lnTo>
                    <a:lnTo>
                      <a:pt x="2379022" y="0"/>
                    </a:lnTo>
                    <a:close/>
                  </a:path>
                </a:pathLst>
              </a:custGeom>
              <a:solidFill>
                <a:srgbClr val="7C7C7C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0" name="object 51">
                <a:extLst>
                  <a:ext uri="{FF2B5EF4-FFF2-40B4-BE49-F238E27FC236}">
                    <a16:creationId xmlns:a16="http://schemas.microsoft.com/office/drawing/2014/main" id="{6442469E-19E8-4A6B-9F20-EC27E2189B12}"/>
                  </a:ext>
                </a:extLst>
              </p:cNvPr>
              <p:cNvSpPr/>
              <p:nvPr/>
            </p:nvSpPr>
            <p:spPr>
              <a:xfrm>
                <a:off x="8178203" y="5731496"/>
                <a:ext cx="2494280" cy="690245"/>
              </a:xfrm>
              <a:custGeom>
                <a:avLst/>
                <a:gdLst/>
                <a:ahLst/>
                <a:cxnLst/>
                <a:rect l="l" t="t" r="r" b="b"/>
                <a:pathLst>
                  <a:path w="2494279" h="690245">
                    <a:moveTo>
                      <a:pt x="0" y="115008"/>
                    </a:moveTo>
                    <a:lnTo>
                      <a:pt x="9037" y="70241"/>
                    </a:lnTo>
                    <a:lnTo>
                      <a:pt x="33685" y="33685"/>
                    </a:lnTo>
                    <a:lnTo>
                      <a:pt x="70241" y="9037"/>
                    </a:lnTo>
                    <a:lnTo>
                      <a:pt x="115008" y="0"/>
                    </a:lnTo>
                    <a:lnTo>
                      <a:pt x="2379022" y="0"/>
                    </a:lnTo>
                    <a:lnTo>
                      <a:pt x="2423788" y="9037"/>
                    </a:lnTo>
                    <a:lnTo>
                      <a:pt x="2460344" y="33685"/>
                    </a:lnTo>
                    <a:lnTo>
                      <a:pt x="2484992" y="70241"/>
                    </a:lnTo>
                    <a:lnTo>
                      <a:pt x="2494030" y="115008"/>
                    </a:lnTo>
                    <a:lnTo>
                      <a:pt x="2494030" y="575024"/>
                    </a:lnTo>
                    <a:lnTo>
                      <a:pt x="2484992" y="619790"/>
                    </a:lnTo>
                    <a:lnTo>
                      <a:pt x="2460344" y="656346"/>
                    </a:lnTo>
                    <a:lnTo>
                      <a:pt x="2423788" y="680994"/>
                    </a:lnTo>
                    <a:lnTo>
                      <a:pt x="2379022" y="690032"/>
                    </a:lnTo>
                    <a:lnTo>
                      <a:pt x="115008" y="690032"/>
                    </a:lnTo>
                    <a:lnTo>
                      <a:pt x="70241" y="680994"/>
                    </a:lnTo>
                    <a:lnTo>
                      <a:pt x="33685" y="656346"/>
                    </a:lnTo>
                    <a:lnTo>
                      <a:pt x="9037" y="619790"/>
                    </a:lnTo>
                    <a:lnTo>
                      <a:pt x="0" y="575024"/>
                    </a:lnTo>
                    <a:lnTo>
                      <a:pt x="0" y="115008"/>
                    </a:lnTo>
                    <a:close/>
                  </a:path>
                </a:pathLst>
              </a:custGeom>
              <a:ln w="12700">
                <a:solidFill>
                  <a:srgbClr val="172C51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33" name="object 52">
              <a:extLst>
                <a:ext uri="{FF2B5EF4-FFF2-40B4-BE49-F238E27FC236}">
                  <a16:creationId xmlns:a16="http://schemas.microsoft.com/office/drawing/2014/main" id="{7740D379-3D8C-44A4-8F0A-0717A0D8B557}"/>
                </a:ext>
              </a:extLst>
            </p:cNvPr>
            <p:cNvGrpSpPr/>
            <p:nvPr/>
          </p:nvGrpSpPr>
          <p:grpSpPr>
            <a:xfrm>
              <a:off x="5721350" y="6608909"/>
              <a:ext cx="2099945" cy="207645"/>
              <a:chOff x="5721350" y="6551153"/>
              <a:chExt cx="2099945" cy="207645"/>
            </a:xfrm>
          </p:grpSpPr>
          <p:sp>
            <p:nvSpPr>
              <p:cNvPr id="47" name="object 53">
                <a:extLst>
                  <a:ext uri="{FF2B5EF4-FFF2-40B4-BE49-F238E27FC236}">
                    <a16:creationId xmlns:a16="http://schemas.microsoft.com/office/drawing/2014/main" id="{26E28323-E781-4800-B563-0706E0481B66}"/>
                  </a:ext>
                </a:extLst>
              </p:cNvPr>
              <p:cNvSpPr/>
              <p:nvPr/>
            </p:nvSpPr>
            <p:spPr>
              <a:xfrm>
                <a:off x="5727700" y="6557503"/>
                <a:ext cx="2087245" cy="194945"/>
              </a:xfrm>
              <a:custGeom>
                <a:avLst/>
                <a:gdLst/>
                <a:ahLst/>
                <a:cxnLst/>
                <a:rect l="l" t="t" r="r" b="b"/>
                <a:pathLst>
                  <a:path w="2087245" h="194945">
                    <a:moveTo>
                      <a:pt x="2087034" y="0"/>
                    </a:moveTo>
                    <a:lnTo>
                      <a:pt x="0" y="0"/>
                    </a:lnTo>
                    <a:lnTo>
                      <a:pt x="0" y="194734"/>
                    </a:lnTo>
                    <a:lnTo>
                      <a:pt x="2087034" y="194734"/>
                    </a:lnTo>
                    <a:lnTo>
                      <a:pt x="2087034" y="0"/>
                    </a:lnTo>
                    <a:close/>
                  </a:path>
                </a:pathLst>
              </a:custGeom>
              <a:solidFill>
                <a:srgbClr val="4472C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8" name="object 54">
                <a:extLst>
                  <a:ext uri="{FF2B5EF4-FFF2-40B4-BE49-F238E27FC236}">
                    <a16:creationId xmlns:a16="http://schemas.microsoft.com/office/drawing/2014/main" id="{F616B3F7-EB5F-47B3-A81A-68468BBF3A51}"/>
                  </a:ext>
                </a:extLst>
              </p:cNvPr>
              <p:cNvSpPr/>
              <p:nvPr/>
            </p:nvSpPr>
            <p:spPr>
              <a:xfrm>
                <a:off x="5727700" y="6557503"/>
                <a:ext cx="2087245" cy="194945"/>
              </a:xfrm>
              <a:custGeom>
                <a:avLst/>
                <a:gdLst/>
                <a:ahLst/>
                <a:cxnLst/>
                <a:rect l="l" t="t" r="r" b="b"/>
                <a:pathLst>
                  <a:path w="2087245" h="194945">
                    <a:moveTo>
                      <a:pt x="0" y="0"/>
                    </a:moveTo>
                    <a:lnTo>
                      <a:pt x="2087034" y="0"/>
                    </a:lnTo>
                    <a:lnTo>
                      <a:pt x="2087034" y="194734"/>
                    </a:lnTo>
                    <a:lnTo>
                      <a:pt x="0" y="194734"/>
                    </a:lnTo>
                    <a:lnTo>
                      <a:pt x="0" y="0"/>
                    </a:lnTo>
                    <a:close/>
                  </a:path>
                </a:pathLst>
              </a:custGeom>
              <a:ln w="12700">
                <a:solidFill>
                  <a:srgbClr val="172C51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4" name="object 55">
              <a:extLst>
                <a:ext uri="{FF2B5EF4-FFF2-40B4-BE49-F238E27FC236}">
                  <a16:creationId xmlns:a16="http://schemas.microsoft.com/office/drawing/2014/main" id="{5151EFB6-3D7A-4D37-8CE2-9EEC534CC7AE}"/>
                </a:ext>
              </a:extLst>
            </p:cNvPr>
            <p:cNvSpPr txBox="1"/>
            <p:nvPr/>
          </p:nvSpPr>
          <p:spPr>
            <a:xfrm>
              <a:off x="5907775" y="5875453"/>
              <a:ext cx="1727835" cy="98869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0" marR="114300" lvl="0" indent="0" algn="ctr" defTabSz="914400" rtl="0" eaLnBrk="1" fontAlgn="auto" latinLnBrk="0" hangingPunct="1">
                <a:lnSpc>
                  <a:spcPts val="2125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EMR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0" marR="114935" lvl="0" indent="0" algn="ctr" defTabSz="914400" rtl="0" eaLnBrk="1" fontAlgn="auto" latinLnBrk="0" hangingPunct="1">
                <a:lnSpc>
                  <a:spcPts val="212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Host</a:t>
              </a:r>
              <a:r>
                <a:rPr kumimoji="0" sz="1800" b="0" i="0" u="none" strike="noStrike" kern="0" cap="none" spc="-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1800" b="0" i="0" u="none" strike="noStrike" kern="0" cap="none" spc="-2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Team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7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Private</a:t>
              </a:r>
              <a:r>
                <a:rPr kumimoji="0" sz="1800" b="0" i="0" u="none" strike="noStrike" kern="0" cap="none" spc="-10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18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companies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35" name="object 56">
              <a:extLst>
                <a:ext uri="{FF2B5EF4-FFF2-40B4-BE49-F238E27FC236}">
                  <a16:creationId xmlns:a16="http://schemas.microsoft.com/office/drawing/2014/main" id="{1D228E78-84F8-4CF0-8462-CB52EA225531}"/>
                </a:ext>
              </a:extLst>
            </p:cNvPr>
            <p:cNvGrpSpPr/>
            <p:nvPr/>
          </p:nvGrpSpPr>
          <p:grpSpPr>
            <a:xfrm>
              <a:off x="8375325" y="6608909"/>
              <a:ext cx="2099945" cy="207645"/>
              <a:chOff x="8375325" y="6521524"/>
              <a:chExt cx="2099945" cy="207645"/>
            </a:xfrm>
          </p:grpSpPr>
          <p:sp>
            <p:nvSpPr>
              <p:cNvPr id="45" name="object 57">
                <a:extLst>
                  <a:ext uri="{FF2B5EF4-FFF2-40B4-BE49-F238E27FC236}">
                    <a16:creationId xmlns:a16="http://schemas.microsoft.com/office/drawing/2014/main" id="{6196E2A6-CD58-4044-9DBB-E5A011B9649F}"/>
                  </a:ext>
                </a:extLst>
              </p:cNvPr>
              <p:cNvSpPr/>
              <p:nvPr/>
            </p:nvSpPr>
            <p:spPr>
              <a:xfrm>
                <a:off x="8381675" y="6527874"/>
                <a:ext cx="2087245" cy="194945"/>
              </a:xfrm>
              <a:custGeom>
                <a:avLst/>
                <a:gdLst/>
                <a:ahLst/>
                <a:cxnLst/>
                <a:rect l="l" t="t" r="r" b="b"/>
                <a:pathLst>
                  <a:path w="2087245" h="194945">
                    <a:moveTo>
                      <a:pt x="2087034" y="0"/>
                    </a:moveTo>
                    <a:lnTo>
                      <a:pt x="0" y="0"/>
                    </a:lnTo>
                    <a:lnTo>
                      <a:pt x="0" y="194734"/>
                    </a:lnTo>
                    <a:lnTo>
                      <a:pt x="2087034" y="194734"/>
                    </a:lnTo>
                    <a:lnTo>
                      <a:pt x="2087034" y="0"/>
                    </a:lnTo>
                    <a:close/>
                  </a:path>
                </a:pathLst>
              </a:custGeom>
              <a:solidFill>
                <a:srgbClr val="4472C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6" name="object 58">
                <a:extLst>
                  <a:ext uri="{FF2B5EF4-FFF2-40B4-BE49-F238E27FC236}">
                    <a16:creationId xmlns:a16="http://schemas.microsoft.com/office/drawing/2014/main" id="{2272EBF4-0FE0-4B47-808B-C20C1DB2DB8C}"/>
                  </a:ext>
                </a:extLst>
              </p:cNvPr>
              <p:cNvSpPr/>
              <p:nvPr/>
            </p:nvSpPr>
            <p:spPr>
              <a:xfrm>
                <a:off x="8381675" y="6527874"/>
                <a:ext cx="2087245" cy="194945"/>
              </a:xfrm>
              <a:custGeom>
                <a:avLst/>
                <a:gdLst/>
                <a:ahLst/>
                <a:cxnLst/>
                <a:rect l="l" t="t" r="r" b="b"/>
                <a:pathLst>
                  <a:path w="2087245" h="194945">
                    <a:moveTo>
                      <a:pt x="0" y="0"/>
                    </a:moveTo>
                    <a:lnTo>
                      <a:pt x="2087034" y="0"/>
                    </a:lnTo>
                    <a:lnTo>
                      <a:pt x="2087034" y="194734"/>
                    </a:lnTo>
                    <a:lnTo>
                      <a:pt x="0" y="194734"/>
                    </a:lnTo>
                    <a:lnTo>
                      <a:pt x="0" y="0"/>
                    </a:lnTo>
                    <a:close/>
                  </a:path>
                </a:pathLst>
              </a:custGeom>
              <a:ln w="12700">
                <a:solidFill>
                  <a:srgbClr val="172C51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6" name="object 59">
              <a:extLst>
                <a:ext uri="{FF2B5EF4-FFF2-40B4-BE49-F238E27FC236}">
                  <a16:creationId xmlns:a16="http://schemas.microsoft.com/office/drawing/2014/main" id="{4E08233B-7FA1-4552-98E2-D6898AB8F789}"/>
                </a:ext>
              </a:extLst>
            </p:cNvPr>
            <p:cNvSpPr txBox="1"/>
            <p:nvPr/>
          </p:nvSpPr>
          <p:spPr>
            <a:xfrm>
              <a:off x="8561751" y="5867072"/>
              <a:ext cx="1727835" cy="985519"/>
            </a:xfrm>
            <a:prstGeom prst="rect">
              <a:avLst/>
            </a:prstGeom>
          </p:spPr>
          <p:txBody>
            <a:bodyPr vert="horz" wrap="square" lIns="0" tIns="26670" rIns="0" bIns="0" rtlCol="0">
              <a:spAutoFit/>
            </a:bodyPr>
            <a:lstStyle/>
            <a:p>
              <a:pPr marL="375285" marR="368300" lvl="0" indent="0" algn="ctr" defTabSz="914400" rtl="0" eaLnBrk="1" fontAlgn="auto" latinLnBrk="0" hangingPunct="1">
                <a:lnSpc>
                  <a:spcPts val="2110"/>
                </a:lnSpc>
                <a:spcBef>
                  <a:spcPts val="2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Sardinia </a:t>
              </a:r>
              <a:r>
                <a: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Host</a:t>
              </a:r>
              <a:r>
                <a:rPr kumimoji="0" sz="1800" b="0" i="0" u="none" strike="noStrike" kern="0" cap="none" spc="-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Team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7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Private</a:t>
              </a:r>
              <a:r>
                <a:rPr kumimoji="0" sz="1800" b="0" i="0" u="none" strike="noStrike" kern="0" cap="none" spc="-10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18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companies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7" name="object 60">
              <a:extLst>
                <a:ext uri="{FF2B5EF4-FFF2-40B4-BE49-F238E27FC236}">
                  <a16:creationId xmlns:a16="http://schemas.microsoft.com/office/drawing/2014/main" id="{A9407196-8950-4A9C-BCC3-68EB84E3CFFD}"/>
                </a:ext>
              </a:extLst>
            </p:cNvPr>
            <p:cNvSpPr txBox="1"/>
            <p:nvPr/>
          </p:nvSpPr>
          <p:spPr>
            <a:xfrm>
              <a:off x="7005014" y="5619575"/>
              <a:ext cx="197040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National</a:t>
              </a:r>
              <a:r>
                <a:rPr kumimoji="0" sz="1800" b="1" i="0" u="none" strike="noStrike" kern="0" cap="none" spc="-6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Host</a:t>
              </a:r>
              <a:r>
                <a:rPr kumimoji="0" sz="1800" b="1" i="0" u="none" strike="noStrike" kern="0" cap="none" spc="-5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r>
                <a:rPr kumimoji="0" sz="1800" b="1" i="0" u="none" strike="noStrike" kern="0" cap="none" spc="-2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Teams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pic>
          <p:nvPicPr>
            <p:cNvPr id="38" name="object 61">
              <a:extLst>
                <a:ext uri="{FF2B5EF4-FFF2-40B4-BE49-F238E27FC236}">
                  <a16:creationId xmlns:a16="http://schemas.microsoft.com/office/drawing/2014/main" id="{9DFBBF56-05CA-49D2-9138-C6053DADE087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33608" y="5951607"/>
              <a:ext cx="571227" cy="285775"/>
            </a:xfrm>
            <a:prstGeom prst="rect">
              <a:avLst/>
            </a:prstGeom>
          </p:spPr>
        </p:pic>
        <p:pic>
          <p:nvPicPr>
            <p:cNvPr id="39" name="object 62">
              <a:extLst>
                <a:ext uri="{FF2B5EF4-FFF2-40B4-BE49-F238E27FC236}">
                  <a16:creationId xmlns:a16="http://schemas.microsoft.com/office/drawing/2014/main" id="{D7144C6B-1DA7-4870-9A79-5B0EC6B4279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54333" y="5951607"/>
              <a:ext cx="708259" cy="223324"/>
            </a:xfrm>
            <a:prstGeom prst="rect">
              <a:avLst/>
            </a:prstGeom>
          </p:spPr>
        </p:pic>
        <p:grpSp>
          <p:nvGrpSpPr>
            <p:cNvPr id="40" name="Gruppieren 39">
              <a:extLst>
                <a:ext uri="{FF2B5EF4-FFF2-40B4-BE49-F238E27FC236}">
                  <a16:creationId xmlns:a16="http://schemas.microsoft.com/office/drawing/2014/main" id="{EC99F64F-F36F-4103-A892-1665D074CFA5}"/>
                </a:ext>
              </a:extLst>
            </p:cNvPr>
            <p:cNvGrpSpPr/>
            <p:nvPr/>
          </p:nvGrpSpPr>
          <p:grpSpPr>
            <a:xfrm>
              <a:off x="9243905" y="2335724"/>
              <a:ext cx="725917" cy="2496657"/>
              <a:chOff x="9243905" y="2335724"/>
              <a:chExt cx="725917" cy="2496657"/>
            </a:xfrm>
          </p:grpSpPr>
          <p:cxnSp>
            <p:nvCxnSpPr>
              <p:cNvPr id="41" name="Gerader Verbinder 40">
                <a:extLst>
                  <a:ext uri="{FF2B5EF4-FFF2-40B4-BE49-F238E27FC236}">
                    <a16:creationId xmlns:a16="http://schemas.microsoft.com/office/drawing/2014/main" id="{9262CBB3-A55D-4DEB-898E-86B2A0E518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20248" y="2335724"/>
                <a:ext cx="0" cy="2496657"/>
              </a:xfrm>
              <a:prstGeom prst="line">
                <a:avLst/>
              </a:prstGeom>
              <a:ln w="635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Gerader Verbinder 41">
                <a:extLst>
                  <a:ext uri="{FF2B5EF4-FFF2-40B4-BE49-F238E27FC236}">
                    <a16:creationId xmlns:a16="http://schemas.microsoft.com/office/drawing/2014/main" id="{D279D1D5-CFC0-4990-BA7F-FC9086348064}"/>
                  </a:ext>
                </a:extLst>
              </p:cNvPr>
              <p:cNvCxnSpPr>
                <a:cxnSpLocks/>
                <a:stCxn id="22" idx="3"/>
                <a:endCxn id="23" idx="1"/>
              </p:cNvCxnSpPr>
              <p:nvPr/>
            </p:nvCxnSpPr>
            <p:spPr>
              <a:xfrm>
                <a:off x="9243905" y="2917599"/>
                <a:ext cx="725917" cy="0"/>
              </a:xfrm>
              <a:prstGeom prst="line">
                <a:avLst/>
              </a:prstGeom>
              <a:ln w="635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Gerader Verbinder 42">
                <a:extLst>
                  <a:ext uri="{FF2B5EF4-FFF2-40B4-BE49-F238E27FC236}">
                    <a16:creationId xmlns:a16="http://schemas.microsoft.com/office/drawing/2014/main" id="{C04947F0-D7C0-45C7-82CF-CC3F96A80F06}"/>
                  </a:ext>
                </a:extLst>
              </p:cNvPr>
              <p:cNvCxnSpPr>
                <a:cxnSpLocks/>
                <a:stCxn id="24" idx="3"/>
                <a:endCxn id="26" idx="1"/>
              </p:cNvCxnSpPr>
              <p:nvPr/>
            </p:nvCxnSpPr>
            <p:spPr>
              <a:xfrm>
                <a:off x="9243905" y="3918787"/>
                <a:ext cx="725917" cy="0"/>
              </a:xfrm>
              <a:prstGeom prst="line">
                <a:avLst/>
              </a:prstGeom>
              <a:ln w="635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Gerader Verbinder 43">
                <a:extLst>
                  <a:ext uri="{FF2B5EF4-FFF2-40B4-BE49-F238E27FC236}">
                    <a16:creationId xmlns:a16="http://schemas.microsoft.com/office/drawing/2014/main" id="{8846D848-BF12-47C0-B8C4-AE9E09C87F36}"/>
                  </a:ext>
                </a:extLst>
              </p:cNvPr>
              <p:cNvCxnSpPr>
                <a:cxnSpLocks/>
                <a:stCxn id="25" idx="3"/>
                <a:endCxn id="27" idx="1"/>
              </p:cNvCxnSpPr>
              <p:nvPr/>
            </p:nvCxnSpPr>
            <p:spPr>
              <a:xfrm>
                <a:off x="9243905" y="4832381"/>
                <a:ext cx="725917" cy="0"/>
              </a:xfrm>
              <a:prstGeom prst="line">
                <a:avLst/>
              </a:prstGeom>
              <a:ln w="635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79888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911E20-DCA8-484D-B410-7FB86507F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Separate </a:t>
            </a:r>
            <a:r>
              <a:rPr lang="de-DE" dirty="0" err="1"/>
              <a:t>reports</a:t>
            </a:r>
            <a:r>
              <a:rPr lang="de-DE" dirty="0"/>
              <a:t> on </a:t>
            </a:r>
            <a:r>
              <a:rPr lang="de-DE" dirty="0" err="1"/>
              <a:t>specific</a:t>
            </a:r>
            <a:r>
              <a:rPr lang="de-DE" dirty="0"/>
              <a:t> </a:t>
            </a:r>
            <a:r>
              <a:rPr lang="de-DE" dirty="0" err="1"/>
              <a:t>boards</a:t>
            </a:r>
            <a:r>
              <a:rPr lang="de-DE" dirty="0"/>
              <a:t> and SSB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95045C8-27E8-45DE-9AFC-6DEC012EC6C5}"/>
              </a:ext>
            </a:extLst>
          </p:cNvPr>
          <p:cNvGrpSpPr/>
          <p:nvPr/>
        </p:nvGrpSpPr>
        <p:grpSpPr>
          <a:xfrm>
            <a:off x="119847" y="811037"/>
            <a:ext cx="5112238" cy="6004100"/>
            <a:chOff x="1991462" y="811037"/>
            <a:chExt cx="5112238" cy="6004100"/>
          </a:xfrm>
        </p:grpSpPr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3508E175-298A-4FC7-A28D-7734C19345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0193" r="817"/>
            <a:stretch/>
          </p:blipFill>
          <p:spPr>
            <a:xfrm>
              <a:off x="5591700" y="811037"/>
              <a:ext cx="1512000" cy="6004100"/>
            </a:xfrm>
            <a:prstGeom prst="rect">
              <a:avLst/>
            </a:prstGeom>
          </p:spPr>
        </p:pic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2844CDC1-5DF4-4580-B421-012EDAB27D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" r="54791"/>
            <a:stretch/>
          </p:blipFill>
          <p:spPr>
            <a:xfrm>
              <a:off x="1991462" y="811037"/>
              <a:ext cx="3600000" cy="6004100"/>
            </a:xfrm>
            <a:prstGeom prst="rect">
              <a:avLst/>
            </a:prstGeom>
          </p:spPr>
        </p:pic>
      </p:grp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8B6CF1E0-E462-47DF-9340-79B32D7210A2}"/>
              </a:ext>
            </a:extLst>
          </p:cNvPr>
          <p:cNvSpPr/>
          <p:nvPr/>
        </p:nvSpPr>
        <p:spPr>
          <a:xfrm>
            <a:off x="604885" y="2057400"/>
            <a:ext cx="4743450" cy="4419600"/>
          </a:xfrm>
          <a:prstGeom prst="roundRect">
            <a:avLst>
              <a:gd name="adj" fmla="val 11495"/>
            </a:avLst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0BB04C79-1136-4DDA-A3EA-521803C41D78}"/>
              </a:ext>
            </a:extLst>
          </p:cNvPr>
          <p:cNvGrpSpPr/>
          <p:nvPr/>
        </p:nvGrpSpPr>
        <p:grpSpPr>
          <a:xfrm>
            <a:off x="6096000" y="1873338"/>
            <a:ext cx="5856000" cy="1555662"/>
            <a:chOff x="7377112" y="2708187"/>
            <a:chExt cx="4574888" cy="1104900"/>
          </a:xfrm>
        </p:grpSpPr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B75C7B15-0EEA-459E-97CA-E4366B38BD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026" r="1243"/>
            <a:stretch/>
          </p:blipFill>
          <p:spPr>
            <a:xfrm>
              <a:off x="10080000" y="2708187"/>
              <a:ext cx="1872000" cy="1104900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5405C30E-C156-4F59-98BC-70F7B65932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" r="54249"/>
            <a:stretch/>
          </p:blipFill>
          <p:spPr>
            <a:xfrm>
              <a:off x="7377112" y="2708187"/>
              <a:ext cx="2880000" cy="1104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381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238A69-1F3A-4847-8418-95833B31E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575" y="314325"/>
            <a:ext cx="10710398" cy="643929"/>
          </a:xfrm>
        </p:spPr>
        <p:txBody>
          <a:bodyPr/>
          <a:lstStyle/>
          <a:p>
            <a:r>
              <a:rPr lang="de-DE" dirty="0"/>
              <a:t>The ET </a:t>
            </a:r>
            <a:r>
              <a:rPr lang="de-DE" dirty="0" err="1"/>
              <a:t>Collaboration</a:t>
            </a:r>
            <a:br>
              <a:rPr lang="de-DE" dirty="0"/>
            </a:br>
            <a:r>
              <a:rPr lang="de-DE" sz="2800" dirty="0"/>
              <a:t>essential </a:t>
            </a:r>
            <a:r>
              <a:rPr lang="de-DE" sz="2800" dirty="0" err="1"/>
              <a:t>committees</a:t>
            </a:r>
            <a:r>
              <a:rPr lang="de-DE" sz="2800" dirty="0"/>
              <a:t> </a:t>
            </a:r>
            <a:r>
              <a:rPr lang="en-US" sz="2800" dirty="0"/>
              <a:t>in the process of being established</a:t>
            </a: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C63F10D-791B-4425-9267-41E88EC66D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586" y="1161744"/>
            <a:ext cx="5692188" cy="4351339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E0740D56-17C3-4272-B3B0-A058D893F507}"/>
              </a:ext>
            </a:extLst>
          </p:cNvPr>
          <p:cNvSpPr txBox="1"/>
          <p:nvPr/>
        </p:nvSpPr>
        <p:spPr>
          <a:xfrm>
            <a:off x="6630062" y="1295094"/>
            <a:ext cx="4943680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Service and Standards Board:</a:t>
            </a:r>
            <a:b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elected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Committee Chairs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Project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Program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Committee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(PPC)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Ettore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Majorana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(ET-Roma1)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Early Career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Scientists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Support Committee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(ECSS)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Anna Green (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Vrije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Universiteit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Amsterdam)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Member Conduct and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Ethics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Committee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(EMCC)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Monique Bossi (INFN Perugia)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Speakers and Awards Committee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(SAC)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Luca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Naticchioni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(ET-Roma1)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Editorial Committee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(EC)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Paola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Leaci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(ET-Roma1)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Election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Voting, and Membership Committee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(EVMC)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Mariafelicia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Laurentis (Napoli)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Meetings and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Symposia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Committee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(MSC)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Jessica Steinlechner (Maastricht University)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Communications and Education Committee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(CEC)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Susanne Milde (Hannover)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Bylaws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Updating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Committee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(BUC)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Harald Lück (Hannover) 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B00B053-F956-43FB-B01E-678C2C55BA03}"/>
              </a:ext>
            </a:extLst>
          </p:cNvPr>
          <p:cNvSpPr txBox="1"/>
          <p:nvPr/>
        </p:nvSpPr>
        <p:spPr>
          <a:xfrm>
            <a:off x="724301" y="5932281"/>
            <a:ext cx="51744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https://apps.et-gw.eu/tds/?content=3&amp;r=18634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1107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4F773930-7D1B-4564-B658-7625217F1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Collaboration</a:t>
            </a:r>
            <a:r>
              <a:rPr lang="de-DE" dirty="0"/>
              <a:t> </a:t>
            </a:r>
            <a:r>
              <a:rPr lang="de-DE" dirty="0" err="1"/>
              <a:t>tools</a:t>
            </a:r>
            <a:r>
              <a:rPr lang="de-DE" dirty="0"/>
              <a:t> &amp; </a:t>
            </a:r>
            <a:r>
              <a:rPr lang="de-DE" dirty="0" err="1"/>
              <a:t>Documentation</a:t>
            </a:r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D9990D2-0748-48AE-A663-BDD0581AB648}"/>
              </a:ext>
            </a:extLst>
          </p:cNvPr>
          <p:cNvSpPr txBox="1"/>
          <p:nvPr/>
        </p:nvSpPr>
        <p:spPr>
          <a:xfrm>
            <a:off x="453956" y="1619674"/>
            <a:ext cx="4888395" cy="541686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600" dirty="0"/>
              <a:t>TDS (apps.et-gw.eu/</a:t>
            </a:r>
            <a:r>
              <a:rPr lang="de-DE" sz="1600" dirty="0" err="1"/>
              <a:t>tds</a:t>
            </a:r>
            <a:r>
              <a:rPr lang="de-DE" sz="1600" dirty="0"/>
              <a:t>/)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600" dirty="0"/>
              <a:t>Wiki (wiki.et-gw.eu)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600" dirty="0"/>
              <a:t>Website(s)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600" dirty="0"/>
              <a:t>ETMD (apps.et-gw.eu/</a:t>
            </a:r>
            <a:r>
              <a:rPr lang="de-DE" sz="1600" dirty="0" err="1"/>
              <a:t>etmd</a:t>
            </a:r>
            <a:r>
              <a:rPr lang="de-DE" sz="1600" dirty="0"/>
              <a:t>/)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600" dirty="0" err="1"/>
              <a:t>Git</a:t>
            </a:r>
            <a:r>
              <a:rPr lang="de-DE" sz="1600" dirty="0"/>
              <a:t> </a:t>
            </a:r>
            <a:r>
              <a:rPr lang="de-DE" sz="1600" dirty="0" err="1"/>
              <a:t>repositories</a:t>
            </a:r>
            <a:r>
              <a:rPr lang="de-DE" sz="1600" dirty="0"/>
              <a:t> (gitlab.et-gw.eu, </a:t>
            </a:r>
            <a:r>
              <a:rPr lang="de-DE" sz="1600" dirty="0" err="1"/>
              <a:t>github</a:t>
            </a:r>
            <a:r>
              <a:rPr lang="de-DE" sz="16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600" dirty="0" err="1"/>
              <a:t>Various</a:t>
            </a:r>
            <a:r>
              <a:rPr lang="de-DE" sz="1600" dirty="0"/>
              <a:t> </a:t>
            </a:r>
            <a:r>
              <a:rPr lang="de-DE" sz="1600" dirty="0" err="1"/>
              <a:t>servers</a:t>
            </a:r>
            <a:r>
              <a:rPr lang="de-DE" sz="1600" dirty="0"/>
              <a:t> &amp;</a:t>
            </a:r>
            <a:r>
              <a:rPr lang="de-DE" sz="1600" dirty="0" err="1"/>
              <a:t>clouds</a:t>
            </a:r>
            <a:endParaRPr lang="de-DE" sz="16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1600" dirty="0"/>
              <a:t>istnazfisnucl-my.sharepoint.com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1600" dirty="0"/>
              <a:t>MS Teams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1600" dirty="0"/>
              <a:t>docs.google.com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1600" dirty="0"/>
              <a:t>Wolke7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1600" dirty="0"/>
              <a:t>Many different </a:t>
            </a:r>
            <a:r>
              <a:rPr lang="de-DE" sz="1600" dirty="0" err="1"/>
              <a:t>Indico</a:t>
            </a:r>
            <a:r>
              <a:rPr lang="de-DE" sz="1600" dirty="0"/>
              <a:t> </a:t>
            </a:r>
            <a:r>
              <a:rPr lang="de-DE" sz="1600" dirty="0" err="1"/>
              <a:t>servers</a:t>
            </a:r>
            <a:r>
              <a:rPr lang="de-DE" sz="1600" dirty="0"/>
              <a:t>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1600" dirty="0"/>
              <a:t>EGO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1600" dirty="0"/>
              <a:t>CERN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1600" dirty="0"/>
              <a:t>IN2P3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1600" dirty="0"/>
              <a:t>INFN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1600" dirty="0"/>
              <a:t>IFAE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1600" dirty="0" err="1"/>
              <a:t>Nikhef</a:t>
            </a:r>
            <a:endParaRPr lang="de-DE" sz="1600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1600" dirty="0"/>
              <a:t>DESY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1600" dirty="0" err="1"/>
              <a:t>Scc</a:t>
            </a:r>
            <a:endParaRPr lang="de-DE" sz="1600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1600" dirty="0"/>
              <a:t>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600" dirty="0"/>
              <a:t>…</a:t>
            </a:r>
            <a:endParaRPr lang="de-DE" sz="2000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E7F257B-01DC-4AAF-861A-ED803CFFFF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837" y="2832856"/>
            <a:ext cx="7081163" cy="4046379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D1CFBCF7-6079-45AE-8E95-6F6A0DBBD7FC}"/>
              </a:ext>
            </a:extLst>
          </p:cNvPr>
          <p:cNvSpPr txBox="1"/>
          <p:nvPr/>
        </p:nvSpPr>
        <p:spPr>
          <a:xfrm>
            <a:off x="5436075" y="1790485"/>
            <a:ext cx="35088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very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hard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to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 find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information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10BCFFF-78DF-4971-8BFF-D4166581D786}"/>
              </a:ext>
            </a:extLst>
          </p:cNvPr>
          <p:cNvSpPr txBox="1"/>
          <p:nvPr/>
        </p:nvSpPr>
        <p:spPr>
          <a:xfrm>
            <a:off x="9586224" y="873486"/>
            <a:ext cx="2529576" cy="1692771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ETO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ET-PP (b2drop,…)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356DE2E4-3DFE-4640-B245-6CFC1E5D3C7D}"/>
              </a:ext>
            </a:extLst>
          </p:cNvPr>
          <p:cNvSpPr txBox="1"/>
          <p:nvPr/>
        </p:nvSpPr>
        <p:spPr>
          <a:xfrm>
            <a:off x="9586223" y="6427113"/>
            <a:ext cx="279475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100" dirty="0" err="1">
                <a:solidFill>
                  <a:schemeClr val="bg1"/>
                </a:solidFill>
                <a:effectLst/>
              </a:rPr>
              <a:t>OpenAI</a:t>
            </a:r>
            <a:r>
              <a:rPr lang="de-DE" sz="1100" dirty="0">
                <a:solidFill>
                  <a:schemeClr val="bg1"/>
                </a:solidFill>
                <a:effectLst/>
              </a:rPr>
              <a:t>. (2024). </a:t>
            </a:r>
            <a:r>
              <a:rPr lang="de-DE" sz="1100" i="1" dirty="0" err="1">
                <a:solidFill>
                  <a:schemeClr val="bg1"/>
                </a:solidFill>
                <a:effectLst/>
              </a:rPr>
              <a:t>ChatGPT</a:t>
            </a:r>
            <a:r>
              <a:rPr lang="de-DE" sz="1100" dirty="0">
                <a:solidFill>
                  <a:schemeClr val="bg1"/>
                </a:solidFill>
                <a:effectLst/>
              </a:rPr>
              <a:t> [Large </a:t>
            </a:r>
            <a:r>
              <a:rPr lang="de-DE" sz="1100" dirty="0" err="1">
                <a:solidFill>
                  <a:schemeClr val="bg1"/>
                </a:solidFill>
                <a:effectLst/>
              </a:rPr>
              <a:t>language</a:t>
            </a:r>
            <a:r>
              <a:rPr lang="de-DE" sz="1100" dirty="0">
                <a:solidFill>
                  <a:schemeClr val="bg1"/>
                </a:solidFill>
                <a:effectLst/>
              </a:rPr>
              <a:t> </a:t>
            </a:r>
            <a:r>
              <a:rPr lang="de-DE" sz="1100" dirty="0" err="1">
                <a:solidFill>
                  <a:schemeClr val="bg1"/>
                </a:solidFill>
                <a:effectLst/>
              </a:rPr>
              <a:t>model</a:t>
            </a:r>
            <a:r>
              <a:rPr lang="de-DE" sz="1100" dirty="0">
                <a:solidFill>
                  <a:schemeClr val="bg1"/>
                </a:solidFill>
                <a:effectLst/>
              </a:rPr>
              <a:t>]. /g/g-pmuQfob8d-image-generator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2B1B0030-6FB5-43A1-83BD-C4F73EA6371A}"/>
              </a:ext>
            </a:extLst>
          </p:cNvPr>
          <p:cNvSpPr txBox="1"/>
          <p:nvPr/>
        </p:nvSpPr>
        <p:spPr>
          <a:xfrm>
            <a:off x="543575" y="873486"/>
            <a:ext cx="77598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List </a:t>
            </a:r>
            <a:r>
              <a:rPr lang="de-DE" dirty="0" err="1"/>
              <a:t>of</a:t>
            </a:r>
            <a:r>
              <a:rPr lang="de-DE" dirty="0"/>
              <a:t> E-tools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: https://wiki.et-gw.eu/EIB/WebHome</a:t>
            </a:r>
          </a:p>
        </p:txBody>
      </p:sp>
    </p:spTree>
    <p:extLst>
      <p:ext uri="{BB962C8B-B14F-4D97-AF65-F5344CB8AC3E}">
        <p14:creationId xmlns:p14="http://schemas.microsoft.com/office/powerpoint/2010/main" val="2775409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CD0C3B-C97F-4FA4-B588-02B8AEFCB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ET Member Data Base (ETMDB)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837DE55-819E-423C-989C-ABC72CFA06EB}"/>
              </a:ext>
            </a:extLst>
          </p:cNvPr>
          <p:cNvSpPr/>
          <p:nvPr/>
        </p:nvSpPr>
        <p:spPr>
          <a:xfrm>
            <a:off x="543575" y="860785"/>
            <a:ext cx="387234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ETMDB-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how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</a:t>
            </a: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2"/>
              </a:rPr>
              <a:t>https://wiki.et-gw.eu/Main/ETMD</a:t>
            </a: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5E7B027C-0DBA-4BC2-92B1-BD8067AC1440}"/>
              </a:ext>
            </a:extLst>
          </p:cNvPr>
          <p:cNvSpPr/>
          <p:nvPr/>
        </p:nvSpPr>
        <p:spPr>
          <a:xfrm>
            <a:off x="493631" y="2118690"/>
            <a:ext cx="1120473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EGO Active Directory account needed, with which to access the ET web services.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Apply for an account here: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https://userprofile.ego-gw.it/accountrequest.aspx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choosing the 'ET member' option.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those who have an account, but are unable to access their ETMD profile,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please reset your password associated to the account, here: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https://userprofile.ego-gw.it/resetpwd.aspx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all else - queries or general issues regarding the accounts or accessing any of the web services 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please send an email to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5"/>
              </a:rPr>
              <a:t>service@ego-gw.it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Maintain your profile!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Declare activities. There are still many members with no clear declared activities.</a:t>
            </a: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</a:t>
            </a:r>
            <a:r>
              <a:rPr lang="de-DE" sz="2000" dirty="0">
                <a:solidFill>
                  <a:prstClr val="black"/>
                </a:solidFill>
                <a:latin typeface="Calibri"/>
              </a:rPr>
              <a:t>S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pecific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Boards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report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de-DE" sz="2000" dirty="0">
                <a:solidFill>
                  <a:prstClr val="black"/>
                </a:solidFill>
                <a:latin typeface="Calibri"/>
              </a:rPr>
              <a:t>a l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ack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manpower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 </a:t>
            </a: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pledged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activities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 ETMD do not match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reported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activites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from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WGs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066DDCA7-49E7-4185-98B6-199A9E94C6EB}"/>
              </a:ext>
            </a:extLst>
          </p:cNvPr>
          <p:cNvSpPr/>
          <p:nvPr/>
        </p:nvSpPr>
        <p:spPr>
          <a:xfrm>
            <a:off x="543575" y="1645615"/>
            <a:ext cx="4293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6"/>
              </a:rPr>
              <a:t>Activate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6"/>
              </a:rPr>
              <a:t>here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6"/>
              </a:rPr>
              <a:t>: https://userprofile.ego-gw.it/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C80687A3-520C-4C89-AF71-BD5A5F0EB3CB}"/>
              </a:ext>
            </a:extLst>
          </p:cNvPr>
          <p:cNvSpPr/>
          <p:nvPr/>
        </p:nvSpPr>
        <p:spPr>
          <a:xfrm>
            <a:off x="479394" y="5424256"/>
            <a:ext cx="8608045" cy="13575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4603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00F4874D-36E5-4DE7-8B74-311CF3974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0575"/>
            <a:ext cx="12192000" cy="50673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18172C6-4208-4E45-A6A9-19E1E7C8D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ET </a:t>
            </a:r>
            <a:r>
              <a:rPr lang="de-DE" dirty="0" err="1"/>
              <a:t>Calendar</a:t>
            </a:r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C6701F72-D579-487F-A4AC-6EF857410C28}"/>
              </a:ext>
            </a:extLst>
          </p:cNvPr>
          <p:cNvSpPr txBox="1"/>
          <p:nvPr/>
        </p:nvSpPr>
        <p:spPr>
          <a:xfrm>
            <a:off x="484016" y="6063347"/>
            <a:ext cx="76057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https://calendar.google.com/calendar/u/0/embed?src=c4rt0eqfj201tt2scv3l3jl8a4@group.calendar.google.com&amp;ctz=Europe/Rome</a:t>
            </a:r>
          </a:p>
        </p:txBody>
      </p:sp>
    </p:spTree>
    <p:extLst>
      <p:ext uri="{BB962C8B-B14F-4D97-AF65-F5344CB8AC3E}">
        <p14:creationId xmlns:p14="http://schemas.microsoft.com/office/powerpoint/2010/main" val="3252127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F5C437-D6BA-4BA7-A5CC-B8E2DF58A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ET Monthly Meetings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312374F-49DF-447F-BB47-CE046AEA6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51" y="810704"/>
            <a:ext cx="10363552" cy="6047295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C1651E0D-131E-403F-B80C-A583C9C52A56}"/>
              </a:ext>
            </a:extLst>
          </p:cNvPr>
          <p:cNvSpPr txBox="1"/>
          <p:nvPr/>
        </p:nvSpPr>
        <p:spPr>
          <a:xfrm>
            <a:off x="2177361" y="3129105"/>
            <a:ext cx="23757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Participation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monthly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meetings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~5%</a:t>
            </a: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D585B0C8-1B93-4C22-A874-05E69EA9F672}"/>
              </a:ext>
            </a:extLst>
          </p:cNvPr>
          <p:cNvSpPr/>
          <p:nvPr/>
        </p:nvSpPr>
        <p:spPr>
          <a:xfrm>
            <a:off x="2290713" y="2818614"/>
            <a:ext cx="1319753" cy="32051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3964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4A78A9-7070-DEB0-7BBA-9C1729AB0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49" y="0"/>
            <a:ext cx="11082523" cy="643929"/>
          </a:xfrm>
        </p:spPr>
        <p:txBody>
          <a:bodyPr/>
          <a:lstStyle/>
          <a:p>
            <a:r>
              <a:rPr lang="it-IT" sz="3200" dirty="0"/>
              <a:t>ET DB: PBS </a:t>
            </a:r>
            <a:r>
              <a:rPr lang="it-IT" sz="3200" dirty="0" err="1"/>
              <a:t>elements</a:t>
            </a:r>
            <a:r>
              <a:rPr lang="it-IT" sz="3200" dirty="0"/>
              <a:t> and </a:t>
            </a:r>
            <a:r>
              <a:rPr lang="it-IT" sz="3200" dirty="0" err="1"/>
              <a:t>parameters</a:t>
            </a:r>
            <a:endParaRPr lang="en-US" sz="32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6BFA931-5CBC-CA9F-0C68-59AD8F4DCED0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42875" y="976312"/>
            <a:ext cx="5876925" cy="448627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ISB members of the collaboration, under the coordination of the PO,  created a huge number of excel files containing the PBS structure and the PBS parameters</a:t>
            </a:r>
          </a:p>
          <a:p>
            <a:r>
              <a:rPr lang="en-US" dirty="0"/>
              <a:t>The PO (thanks to Oussama </a:t>
            </a:r>
            <a:r>
              <a:rPr lang="en-US" dirty="0" err="1"/>
              <a:t>El-Mecherfi</a:t>
            </a:r>
            <a:r>
              <a:rPr lang="en-US" dirty="0"/>
              <a:t> and </a:t>
            </a:r>
            <a:r>
              <a:rPr lang="en-US" dirty="0" err="1"/>
              <a:t>P.Verdier</a:t>
            </a:r>
            <a:r>
              <a:rPr lang="en-US" dirty="0"/>
              <a:t>) created a Database that can read all these files</a:t>
            </a:r>
          </a:p>
          <a:p>
            <a:r>
              <a:rPr lang="en-US" dirty="0"/>
              <a:t>Added json output to DB</a:t>
            </a:r>
            <a:br>
              <a:rPr lang="en-US" dirty="0"/>
            </a:br>
            <a:r>
              <a:rPr lang="en-US" dirty="0"/>
              <a:t>(hierarchical human &amp; computer readable format)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27DD07C9-F190-5B1B-188E-17B797A8387B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6700838" y="34925"/>
            <a:ext cx="5491162" cy="3184525"/>
          </a:xfr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653B1E6A-55E7-9558-9E18-71FB872F3A2F}"/>
              </a:ext>
            </a:extLst>
          </p:cNvPr>
          <p:cNvSpPr txBox="1"/>
          <p:nvPr/>
        </p:nvSpPr>
        <p:spPr>
          <a:xfrm>
            <a:off x="7826188" y="3137647"/>
            <a:ext cx="3390672" cy="36471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[{"id":24430,</a:t>
            </a:r>
            <a:b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</a:br>
            <a:b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</a:b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"another_id":"1",</a:t>
            </a:r>
            <a:b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</a:br>
            <a:b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</a:b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"created_at":"2024-04-05T14:08:27.487Z",</a:t>
            </a:r>
            <a:b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</a:b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"updated_at":"2024-04-14T21:45:23.382Z",</a:t>
            </a:r>
            <a:b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</a:b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"pbs_element_id":105,</a:t>
            </a:r>
            <a:b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</a:b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"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paramName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":"Material ?",</a:t>
            </a:r>
            <a:b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</a:b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"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paramValue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":"Fused Silica",</a:t>
            </a:r>
            <a:b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</a:b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"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paramUnit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":"",</a:t>
            </a:r>
            <a:b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</a:b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"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paramMargin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":"",</a:t>
            </a:r>
            <a:b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</a:b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"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paramType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":"Constraint specific",</a:t>
            </a:r>
            <a:b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</a:b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"description":"",</a:t>
            </a:r>
            <a:b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</a:b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"ref":"ET-0007B-20 table 6.1 p95",</a:t>
            </a:r>
            <a:b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</a:b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"comment":"",</a:t>
            </a:r>
            <a:b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</a:b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"flag":"",</a:t>
            </a:r>
            <a:b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</a:b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"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identity":"FUNCTIONAL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",</a:t>
            </a:r>
            <a:b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</a:b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"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impact_or_zaxis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":"",</a:t>
            </a:r>
            <a:b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</a:b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"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author":"Jessica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Steinlechner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",</a:t>
            </a:r>
            <a:b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</a:b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"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verified_by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":"",</a:t>
            </a:r>
            <a:b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</a:b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"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custom_fields":null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,</a:t>
            </a:r>
            <a:b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</a:b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Aptos" panose="020B0004020202020204" pitchFamily="34" charset="0"/>
                <a:cs typeface="+mn-cs"/>
              </a:rPr>
              <a:t>"pbs_element_id__PBSCODE":"1.1.2.1.1.1"}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0062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EF5F0D-0170-4739-B04E-E19C65EE8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PBS &amp; Database </a:t>
            </a:r>
            <a:r>
              <a:rPr lang="de-DE" dirty="0" err="1"/>
              <a:t>status</a:t>
            </a:r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167A5A75-C78C-4528-A44F-931DEA7E7649}"/>
              </a:ext>
            </a:extLst>
          </p:cNvPr>
          <p:cNvSpPr txBox="1"/>
          <p:nvPr/>
        </p:nvSpPr>
        <p:spPr>
          <a:xfrm>
            <a:off x="543575" y="950003"/>
            <a:ext cx="912538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PBS review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meetings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organised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by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PO: </a:t>
            </a:r>
            <a:b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several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in-person PBS review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meetings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going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on in Rome.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Imported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relational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database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rgbClr val="00B050"/>
                </a:solidFill>
                <a:latin typeface="Calibri"/>
              </a:rPr>
              <a:t>d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atabase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operational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 err="1">
                <a:solidFill>
                  <a:srgbClr val="FF9933"/>
                </a:solidFill>
                <a:latin typeface="Calibri"/>
              </a:rPr>
              <a:t>only</a:t>
            </a:r>
            <a:r>
              <a:rPr lang="de-DE" sz="2400" dirty="0">
                <a:solidFill>
                  <a:srgbClr val="FF9933"/>
                </a:solidFill>
                <a:latin typeface="Calibri"/>
              </a:rPr>
              <a:t> c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a. 35% (</a:t>
            </a:r>
            <a:r>
              <a:rPr lang="de-DE" sz="2400" dirty="0">
                <a:solidFill>
                  <a:srgbClr val="FF9933"/>
                </a:solidFill>
                <a:latin typeface="Calibri"/>
              </a:rPr>
              <a:t>638 / 1824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all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parameter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files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have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been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submitted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1824 PBS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elements</a:t>
            </a:r>
            <a:r>
              <a:rPr lang="de-DE" sz="2400" dirty="0">
                <a:solidFill>
                  <a:srgbClr val="FF9933"/>
                </a:solidFill>
                <a:latin typeface="Calibri"/>
              </a:rPr>
              <a:t> </a:t>
            </a:r>
            <a:r>
              <a:rPr lang="de-DE" sz="2400" dirty="0" err="1">
                <a:solidFill>
                  <a:srgbClr val="FF9933"/>
                </a:solidFill>
                <a:latin typeface="Calibri"/>
              </a:rPr>
              <a:t>have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de-DE" sz="2400" dirty="0">
                <a:solidFill>
                  <a:srgbClr val="FF9933"/>
                </a:solidFill>
                <a:latin typeface="Calibri"/>
              </a:rPr>
              <a:t>9243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parameters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Many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more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FF4F2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„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4F2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FF4F2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4F2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impact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FF4F2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on“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4F2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FF4F2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4F2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rarely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FF4F2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4F2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filled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FF4F2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4F2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FF4F2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4F2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database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FF4F2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lang="de-DE" sz="2400" dirty="0">
                <a:solidFill>
                  <a:srgbClr val="FF4F25"/>
                </a:solidFill>
                <a:latin typeface="Calibri"/>
              </a:rPr>
              <a:t>229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FF4F2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/9243) = 2.5%.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97C6BADF-8306-4DE3-BEC1-E5A5FCB84FF7}"/>
              </a:ext>
            </a:extLst>
          </p:cNvPr>
          <p:cNvSpPr txBox="1"/>
          <p:nvPr/>
        </p:nvSpPr>
        <p:spPr>
          <a:xfrm>
            <a:off x="543575" y="4708686"/>
            <a:ext cx="760743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/>
              <a:t>Actions </a:t>
            </a:r>
            <a:r>
              <a:rPr lang="de-DE" sz="2400" dirty="0" err="1"/>
              <a:t>needed</a:t>
            </a:r>
            <a:r>
              <a:rPr lang="de-DE" sz="24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 err="1"/>
              <a:t>We</a:t>
            </a:r>
            <a:r>
              <a:rPr lang="de-DE" sz="2400" dirty="0"/>
              <a:t> </a:t>
            </a:r>
            <a:r>
              <a:rPr lang="de-DE" sz="2400" dirty="0" err="1"/>
              <a:t>need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pick </a:t>
            </a:r>
            <a:r>
              <a:rPr lang="de-DE" sz="2400" dirty="0" err="1"/>
              <a:t>up</a:t>
            </a:r>
            <a:r>
              <a:rPr lang="de-DE" sz="2400" dirty="0"/>
              <a:t> (</a:t>
            </a:r>
            <a:r>
              <a:rPr lang="de-DE" sz="2400" dirty="0" err="1"/>
              <a:t>even</a:t>
            </a:r>
            <a:r>
              <a:rPr lang="de-DE" sz="2400" dirty="0"/>
              <a:t> </a:t>
            </a:r>
            <a:r>
              <a:rPr lang="de-DE" sz="2400" dirty="0" err="1"/>
              <a:t>more</a:t>
            </a:r>
            <a:r>
              <a:rPr lang="de-DE" sz="2400" dirty="0"/>
              <a:t>) </a:t>
            </a:r>
            <a:r>
              <a:rPr lang="de-DE" sz="2400" dirty="0" err="1"/>
              <a:t>speed</a:t>
            </a:r>
            <a:endParaRPr lang="de-D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Quality </a:t>
            </a:r>
            <a:r>
              <a:rPr lang="de-DE" sz="2400" dirty="0" err="1"/>
              <a:t>improvement</a:t>
            </a:r>
            <a:endParaRPr lang="de-D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 err="1"/>
              <a:t>Fullfil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100% </a:t>
            </a:r>
            <a:r>
              <a:rPr lang="de-DE" sz="2400" dirty="0" err="1"/>
              <a:t>rule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92378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10542FC-3916-4E24-9D27-468EDC0A6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TDRs</a:t>
            </a:r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F39591F2-7EB1-44E5-8428-674A126DD8C3}"/>
              </a:ext>
            </a:extLst>
          </p:cNvPr>
          <p:cNvGrpSpPr/>
          <p:nvPr/>
        </p:nvGrpSpPr>
        <p:grpSpPr>
          <a:xfrm>
            <a:off x="831855" y="3295650"/>
            <a:ext cx="5102162" cy="2051003"/>
            <a:chOff x="3152472" y="2203034"/>
            <a:chExt cx="5102162" cy="2051003"/>
          </a:xfrm>
        </p:grpSpPr>
        <p:sp>
          <p:nvSpPr>
            <p:cNvPr id="5" name="Sechseck 4">
              <a:extLst>
                <a:ext uri="{FF2B5EF4-FFF2-40B4-BE49-F238E27FC236}">
                  <a16:creationId xmlns:a16="http://schemas.microsoft.com/office/drawing/2014/main" id="{140FE371-B57A-4D8B-B4A7-82B159B277C3}"/>
                </a:ext>
              </a:extLst>
            </p:cNvPr>
            <p:cNvSpPr/>
            <p:nvPr/>
          </p:nvSpPr>
          <p:spPr>
            <a:xfrm>
              <a:off x="4763223" y="2203034"/>
              <a:ext cx="1610751" cy="548640"/>
            </a:xfrm>
            <a:prstGeom prst="hexagon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Detector</a:t>
              </a:r>
              <a:endPara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Sechseck 5">
              <a:extLst>
                <a:ext uri="{FF2B5EF4-FFF2-40B4-BE49-F238E27FC236}">
                  <a16:creationId xmlns:a16="http://schemas.microsoft.com/office/drawing/2014/main" id="{D2BE9E2B-68E4-4ABA-A4AE-A8DF9DA9B2EC}"/>
                </a:ext>
              </a:extLst>
            </p:cNvPr>
            <p:cNvSpPr/>
            <p:nvPr/>
          </p:nvSpPr>
          <p:spPr>
            <a:xfrm>
              <a:off x="6373974" y="2904978"/>
              <a:ext cx="1880660" cy="548640"/>
            </a:xfrm>
            <a:prstGeom prst="hexagon">
              <a:avLst/>
            </a:prstGeom>
            <a:solidFill>
              <a:srgbClr val="FFC000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Civil</a:t>
              </a: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Infrastructure</a:t>
              </a:r>
            </a:p>
          </p:txBody>
        </p:sp>
        <p:sp>
          <p:nvSpPr>
            <p:cNvPr id="7" name="Sechseck 6">
              <a:extLst>
                <a:ext uri="{FF2B5EF4-FFF2-40B4-BE49-F238E27FC236}">
                  <a16:creationId xmlns:a16="http://schemas.microsoft.com/office/drawing/2014/main" id="{D30EF77B-4C98-47D8-A5BF-035E5CB5415E}"/>
                </a:ext>
              </a:extLst>
            </p:cNvPr>
            <p:cNvSpPr/>
            <p:nvPr/>
          </p:nvSpPr>
          <p:spPr>
            <a:xfrm>
              <a:off x="3152472" y="2904978"/>
              <a:ext cx="1610751" cy="548640"/>
            </a:xfrm>
            <a:prstGeom prst="hexagon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Vacuum System</a:t>
              </a:r>
            </a:p>
          </p:txBody>
        </p:sp>
        <p:sp>
          <p:nvSpPr>
            <p:cNvPr id="8" name="Sechseck 7">
              <a:extLst>
                <a:ext uri="{FF2B5EF4-FFF2-40B4-BE49-F238E27FC236}">
                  <a16:creationId xmlns:a16="http://schemas.microsoft.com/office/drawing/2014/main" id="{14137F40-4B05-4A5E-A3E8-4360CEDEE512}"/>
                </a:ext>
              </a:extLst>
            </p:cNvPr>
            <p:cNvSpPr/>
            <p:nvPr/>
          </p:nvSpPr>
          <p:spPr>
            <a:xfrm>
              <a:off x="4510192" y="3705397"/>
              <a:ext cx="2116812" cy="548640"/>
            </a:xfrm>
            <a:prstGeom prst="hexagon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E-Infrastructure</a:t>
              </a:r>
            </a:p>
          </p:txBody>
        </p:sp>
        <p:cxnSp>
          <p:nvCxnSpPr>
            <p:cNvPr id="10" name="Gerade Verbindung mit Pfeil 9">
              <a:extLst>
                <a:ext uri="{FF2B5EF4-FFF2-40B4-BE49-F238E27FC236}">
                  <a16:creationId xmlns:a16="http://schemas.microsoft.com/office/drawing/2014/main" id="{7C6C257D-B7F6-48F0-AD08-C40D867BC084}"/>
                </a:ext>
              </a:extLst>
            </p:cNvPr>
            <p:cNvCxnSpPr/>
            <p:nvPr/>
          </p:nvCxnSpPr>
          <p:spPr>
            <a:xfrm>
              <a:off x="4016326" y="3529550"/>
              <a:ext cx="493866" cy="351693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mit Pfeil 10">
              <a:extLst>
                <a:ext uri="{FF2B5EF4-FFF2-40B4-BE49-F238E27FC236}">
                  <a16:creationId xmlns:a16="http://schemas.microsoft.com/office/drawing/2014/main" id="{1E28CF3F-39A0-4B84-97B9-E08B5EEBA29A}"/>
                </a:ext>
              </a:extLst>
            </p:cNvPr>
            <p:cNvCxnSpPr/>
            <p:nvPr/>
          </p:nvCxnSpPr>
          <p:spPr>
            <a:xfrm>
              <a:off x="6447692" y="2481507"/>
              <a:ext cx="493866" cy="351693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mit Pfeil 11">
              <a:extLst>
                <a:ext uri="{FF2B5EF4-FFF2-40B4-BE49-F238E27FC236}">
                  <a16:creationId xmlns:a16="http://schemas.microsoft.com/office/drawing/2014/main" id="{6C69148C-DA55-4AC1-BE39-47B589ADB7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16326" y="2477354"/>
              <a:ext cx="647114" cy="355846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mit Pfeil 14">
              <a:extLst>
                <a:ext uri="{FF2B5EF4-FFF2-40B4-BE49-F238E27FC236}">
                  <a16:creationId xmlns:a16="http://schemas.microsoft.com/office/drawing/2014/main" id="{97E458BC-1885-4DF7-96A9-010E98F72C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11692" y="3528277"/>
              <a:ext cx="647114" cy="355846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mit Pfeil 15">
              <a:extLst>
                <a:ext uri="{FF2B5EF4-FFF2-40B4-BE49-F238E27FC236}">
                  <a16:creationId xmlns:a16="http://schemas.microsoft.com/office/drawing/2014/main" id="{20888ECA-71CE-4843-BC9B-86EAE86CC6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65358" y="2819132"/>
              <a:ext cx="6480" cy="798341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mit Pfeil 17">
              <a:extLst>
                <a:ext uri="{FF2B5EF4-FFF2-40B4-BE49-F238E27FC236}">
                  <a16:creationId xmlns:a16="http://schemas.microsoft.com/office/drawing/2014/main" id="{5517C8CE-900B-4664-98D2-DA0EA99AFD05}"/>
                </a:ext>
              </a:extLst>
            </p:cNvPr>
            <p:cNvCxnSpPr>
              <a:cxnSpLocks/>
            </p:cNvCxnSpPr>
            <p:nvPr/>
          </p:nvCxnSpPr>
          <p:spPr>
            <a:xfrm>
              <a:off x="4958103" y="3179298"/>
              <a:ext cx="1245749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feld 20">
            <a:extLst>
              <a:ext uri="{FF2B5EF4-FFF2-40B4-BE49-F238E27FC236}">
                <a16:creationId xmlns:a16="http://schemas.microsoft.com/office/drawing/2014/main" id="{C5258A86-382C-4D1F-AE98-B6EF67A78385}"/>
              </a:ext>
            </a:extLst>
          </p:cNvPr>
          <p:cNvSpPr txBox="1"/>
          <p:nvPr/>
        </p:nvSpPr>
        <p:spPr>
          <a:xfrm>
            <a:off x="126027" y="1071553"/>
            <a:ext cx="740946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Different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aspects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ET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project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need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designed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These TDRs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interlaced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need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start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with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preliminary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phase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b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proceed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iterations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5B0CC88F-42B5-465A-94FF-E53E7E473B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528" r="38"/>
          <a:stretch/>
        </p:blipFill>
        <p:spPr>
          <a:xfrm>
            <a:off x="7535491" y="782213"/>
            <a:ext cx="4656509" cy="6075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820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66018F-64E0-4C13-AB2B-0C21B965E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Role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ETC in ET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3050F26-AE9F-4C23-93FD-6483ACDEB467}"/>
              </a:ext>
            </a:extLst>
          </p:cNvPr>
          <p:cNvSpPr txBox="1"/>
          <p:nvPr/>
        </p:nvSpPr>
        <p:spPr>
          <a:xfrm>
            <a:off x="202406" y="965051"/>
            <a:ext cx="760571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err="1"/>
              <a:t>Better</a:t>
            </a:r>
            <a:r>
              <a:rPr lang="de-DE" sz="2000" dirty="0"/>
              <a:t> </a:t>
            </a:r>
            <a:r>
              <a:rPr lang="de-DE" sz="2000" dirty="0" err="1"/>
              <a:t>define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role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Collaboration</a:t>
            </a:r>
            <a:r>
              <a:rPr lang="de-DE" sz="2000" dirty="0"/>
              <a:t> </a:t>
            </a:r>
            <a:r>
              <a:rPr lang="de-DE" sz="2000" dirty="0" err="1"/>
              <a:t>within</a:t>
            </a:r>
            <a:r>
              <a:rPr lang="de-DE" sz="2000" dirty="0"/>
              <a:t> ET, </a:t>
            </a:r>
            <a:br>
              <a:rPr lang="de-DE" sz="2000" dirty="0"/>
            </a:br>
            <a:r>
              <a:rPr lang="de-DE" sz="2000" dirty="0" err="1"/>
              <a:t>interaction</a:t>
            </a:r>
            <a:r>
              <a:rPr lang="de-DE" sz="2000" dirty="0"/>
              <a:t> </a:t>
            </a:r>
            <a:r>
              <a:rPr lang="de-DE" sz="2000" dirty="0" err="1"/>
              <a:t>procedures</a:t>
            </a:r>
            <a:r>
              <a:rPr lang="de-DE" sz="2000" dirty="0"/>
              <a:t> </a:t>
            </a:r>
            <a:r>
              <a:rPr lang="de-DE" sz="2000" dirty="0" err="1"/>
              <a:t>with</a:t>
            </a:r>
            <a:r>
              <a:rPr lang="de-DE" sz="2000" dirty="0"/>
              <a:t> ETO and </a:t>
            </a:r>
            <a:r>
              <a:rPr lang="de-DE" sz="2000" dirty="0" err="1"/>
              <a:t>responsibilities</a:t>
            </a:r>
            <a:endParaRPr lang="de-D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err="1"/>
              <a:t>Introduce</a:t>
            </a:r>
            <a:r>
              <a:rPr lang="de-DE" sz="2000" dirty="0"/>
              <a:t> </a:t>
            </a:r>
            <a:r>
              <a:rPr lang="de-DE" sz="2000" dirty="0" err="1"/>
              <a:t>more</a:t>
            </a:r>
            <a:r>
              <a:rPr lang="de-DE" sz="2000" dirty="0"/>
              <a:t> </a:t>
            </a:r>
            <a:r>
              <a:rPr lang="de-DE" sz="2000" dirty="0" err="1"/>
              <a:t>project</a:t>
            </a:r>
            <a:r>
              <a:rPr lang="de-DE" sz="2000" dirty="0"/>
              <a:t> </a:t>
            </a:r>
            <a:r>
              <a:rPr lang="de-DE" sz="2000" dirty="0" err="1"/>
              <a:t>management</a:t>
            </a:r>
            <a:r>
              <a:rPr lang="de-DE" sz="2000" dirty="0"/>
              <a:t> </a:t>
            </a:r>
            <a:r>
              <a:rPr lang="de-DE" sz="2000" dirty="0" err="1"/>
              <a:t>elements</a:t>
            </a:r>
            <a:r>
              <a:rPr lang="de-DE" sz="2000" dirty="0"/>
              <a:t> </a:t>
            </a:r>
            <a:br>
              <a:rPr lang="de-DE" sz="2000" dirty="0"/>
            </a:br>
            <a:r>
              <a:rPr lang="de-DE" sz="2000" dirty="0"/>
              <a:t>(and </a:t>
            </a:r>
            <a:r>
              <a:rPr lang="de-DE" sz="2000" dirty="0" err="1"/>
              <a:t>the</a:t>
            </a:r>
            <a:r>
              <a:rPr lang="de-DE" sz="2000" dirty="0"/>
              <a:t> mental </a:t>
            </a:r>
            <a:r>
              <a:rPr lang="de-DE" sz="2000" dirty="0" err="1"/>
              <a:t>approach</a:t>
            </a:r>
            <a:r>
              <a:rPr lang="de-DE" sz="2000" dirty="0"/>
              <a:t>) </a:t>
            </a:r>
            <a:br>
              <a:rPr lang="de-DE" sz="2000" dirty="0"/>
            </a:br>
            <a:r>
              <a:rPr lang="de-DE" sz="2000" dirty="0" err="1"/>
              <a:t>into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work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Collaboration</a:t>
            </a:r>
            <a:br>
              <a:rPr lang="de-DE" sz="2000" dirty="0"/>
            </a:br>
            <a:r>
              <a:rPr lang="de-DE" sz="2000" dirty="0"/>
              <a:t>(</a:t>
            </a:r>
            <a:r>
              <a:rPr lang="de-DE" sz="2000" dirty="0" err="1"/>
              <a:t>clear</a:t>
            </a:r>
            <a:r>
              <a:rPr lang="de-DE" sz="2000" dirty="0"/>
              <a:t> </a:t>
            </a:r>
            <a:r>
              <a:rPr lang="de-DE" sz="2000" dirty="0" err="1"/>
              <a:t>mandates</a:t>
            </a:r>
            <a:r>
              <a:rPr lang="de-DE" sz="2000" dirty="0"/>
              <a:t>, </a:t>
            </a:r>
            <a:r>
              <a:rPr lang="de-DE" sz="2000" dirty="0" err="1"/>
              <a:t>deliverables</a:t>
            </a:r>
            <a:r>
              <a:rPr lang="de-DE" sz="2000" dirty="0"/>
              <a:t>, </a:t>
            </a:r>
            <a:r>
              <a:rPr lang="de-DE" sz="2000" dirty="0" err="1"/>
              <a:t>milestones</a:t>
            </a:r>
            <a:r>
              <a:rPr lang="de-DE" sz="2000" dirty="0"/>
              <a:t>, </a:t>
            </a:r>
            <a:r>
              <a:rPr lang="de-DE" sz="2000" dirty="0" err="1"/>
              <a:t>responsibilities</a:t>
            </a:r>
            <a:r>
              <a:rPr lang="de-DE" sz="20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kern="100" dirty="0">
              <a:effectLst/>
              <a:latin typeface="Aptos"/>
              <a:ea typeface="Aptos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kern="100" dirty="0">
                <a:effectLst/>
                <a:latin typeface="Aptos"/>
                <a:ea typeface="Aptos"/>
                <a:cs typeface="Arial" panose="020B0604020202020204" pitchFamily="34" charset="0"/>
              </a:rPr>
              <a:t>MOAs/MOUs with the RUs: core business guidelines</a:t>
            </a:r>
            <a:br>
              <a:rPr lang="de-DE" sz="2000" kern="100" dirty="0">
                <a:latin typeface="Aptos"/>
                <a:ea typeface="Aptos"/>
                <a:cs typeface="Arial" panose="020B0604020202020204" pitchFamily="34" charset="0"/>
              </a:rPr>
            </a:br>
            <a:r>
              <a:rPr lang="de-DE" sz="2000" dirty="0" err="1"/>
              <a:t>Program</a:t>
            </a:r>
            <a:r>
              <a:rPr lang="de-DE" sz="2000" dirty="0"/>
              <a:t> Committee </a:t>
            </a:r>
            <a:r>
              <a:rPr lang="de-DE" sz="2000" dirty="0" err="1"/>
              <a:t>chaired</a:t>
            </a:r>
            <a:r>
              <a:rPr lang="de-DE" sz="2000" dirty="0"/>
              <a:t> </a:t>
            </a:r>
            <a:r>
              <a:rPr lang="de-DE" sz="2000" dirty="0" err="1"/>
              <a:t>by</a:t>
            </a:r>
            <a:r>
              <a:rPr lang="de-DE" sz="2000" dirty="0"/>
              <a:t> Ettore </a:t>
            </a:r>
            <a:r>
              <a:rPr lang="de-DE" sz="2000" dirty="0" err="1"/>
              <a:t>Majorana</a:t>
            </a:r>
            <a:endParaRPr lang="de-D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err="1"/>
              <a:t>Collaboration</a:t>
            </a:r>
            <a:r>
              <a:rPr lang="de-DE" sz="2000" dirty="0"/>
              <a:t> </a:t>
            </a:r>
            <a:r>
              <a:rPr lang="de-DE" sz="2000" dirty="0" err="1"/>
              <a:t>input</a:t>
            </a:r>
            <a:r>
              <a:rPr lang="de-DE" sz="2000" dirty="0"/>
              <a:t> </a:t>
            </a:r>
            <a:r>
              <a:rPr lang="de-DE" sz="2000" dirty="0" err="1"/>
              <a:t>for</a:t>
            </a:r>
            <a:r>
              <a:rPr lang="de-DE" sz="2000" dirty="0"/>
              <a:t> </a:t>
            </a:r>
            <a:r>
              <a:rPr lang="de-DE" sz="2000" dirty="0" err="1"/>
              <a:t>defining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ET </a:t>
            </a:r>
            <a:r>
              <a:rPr lang="de-DE" sz="2000" dirty="0" err="1"/>
              <a:t>roadmap</a:t>
            </a:r>
            <a:endParaRPr lang="de-DE" sz="2000" dirty="0"/>
          </a:p>
        </p:txBody>
      </p:sp>
      <p:pic>
        <p:nvPicPr>
          <p:cNvPr id="128" name="Grafik 127">
            <a:extLst>
              <a:ext uri="{FF2B5EF4-FFF2-40B4-BE49-F238E27FC236}">
                <a16:creationId xmlns:a16="http://schemas.microsoft.com/office/drawing/2014/main" id="{6DC07D28-BB42-481B-BCD7-37BBD2EE9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5617" y="963538"/>
            <a:ext cx="5390967" cy="2685028"/>
          </a:xfrm>
          <a:prstGeom prst="rect">
            <a:avLst/>
          </a:prstGeom>
        </p:spPr>
      </p:pic>
      <p:pic>
        <p:nvPicPr>
          <p:cNvPr id="203" name="Grafik 202">
            <a:extLst>
              <a:ext uri="{FF2B5EF4-FFF2-40B4-BE49-F238E27FC236}">
                <a16:creationId xmlns:a16="http://schemas.microsoft.com/office/drawing/2014/main" id="{1CEAD18B-BB29-425D-9B0A-600DB59BAF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6894" y="3780148"/>
            <a:ext cx="5360263" cy="3058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777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AE4E34-EF71-4C7F-9939-988AC808F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R&amp;D </a:t>
            </a:r>
            <a:r>
              <a:rPr lang="de-DE" dirty="0" err="1"/>
              <a:t>Coordination</a:t>
            </a: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C7DFB1B-B2CA-46AF-B87C-31BE93DBDE03}"/>
              </a:ext>
            </a:extLst>
          </p:cNvPr>
          <p:cNvSpPr txBox="1"/>
          <p:nvPr/>
        </p:nvSpPr>
        <p:spPr>
          <a:xfrm>
            <a:off x="440531" y="1260814"/>
            <a:ext cx="9608344" cy="3608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4358">
              <a:lnSpc>
                <a:spcPct val="120000"/>
              </a:lnSpc>
              <a:spcBef>
                <a:spcPts val="0"/>
              </a:spcBef>
            </a:pPr>
            <a:r>
              <a:rPr lang="en-US" sz="2400" kern="100" dirty="0">
                <a:effectLst/>
                <a:latin typeface="Aptos"/>
                <a:ea typeface="Aptos"/>
                <a:cs typeface="Arial" panose="020B0604020202020204" pitchFamily="34" charset="0"/>
              </a:rPr>
              <a:t>TRL management of the ET technologies:</a:t>
            </a:r>
            <a:br>
              <a:rPr lang="en-US" sz="2400" kern="100" dirty="0">
                <a:effectLst/>
                <a:latin typeface="Aptos"/>
                <a:ea typeface="Aptos"/>
                <a:cs typeface="Arial" panose="020B0604020202020204" pitchFamily="34" charset="0"/>
              </a:rPr>
            </a:br>
            <a:r>
              <a:rPr lang="en-US" sz="2400" kern="100" dirty="0">
                <a:latin typeface="Aptos"/>
                <a:ea typeface="Aptos"/>
                <a:cs typeface="Arial" panose="020B0604020202020204" pitchFamily="34" charset="0"/>
              </a:rPr>
              <a:t>The technologies used in ET cover a wide variety </a:t>
            </a:r>
            <a:br>
              <a:rPr lang="en-US" sz="2400" kern="100" dirty="0">
                <a:latin typeface="Aptos"/>
                <a:ea typeface="Aptos"/>
                <a:cs typeface="Arial" panose="020B0604020202020204" pitchFamily="34" charset="0"/>
              </a:rPr>
            </a:br>
            <a:r>
              <a:rPr lang="en-US" sz="2400" kern="100" dirty="0">
                <a:latin typeface="Aptos"/>
                <a:ea typeface="Aptos"/>
                <a:cs typeface="Arial" panose="020B0604020202020204" pitchFamily="34" charset="0"/>
              </a:rPr>
              <a:t>and are at very different maturity levels. </a:t>
            </a:r>
          </a:p>
          <a:p>
            <a:pPr marL="837308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kern="100" dirty="0">
                <a:latin typeface="Aptos"/>
                <a:ea typeface="Aptos"/>
                <a:cs typeface="Arial" panose="020B0604020202020204" pitchFamily="34" charset="0"/>
              </a:rPr>
              <a:t>assess and document the technology readiness levels (TRLs) </a:t>
            </a:r>
            <a:br>
              <a:rPr lang="en-US" sz="2400" kern="100" dirty="0">
                <a:latin typeface="Aptos"/>
                <a:ea typeface="Aptos"/>
                <a:cs typeface="Arial" panose="020B0604020202020204" pitchFamily="34" charset="0"/>
              </a:rPr>
            </a:br>
            <a:r>
              <a:rPr lang="en-US" sz="2400" kern="100" dirty="0">
                <a:latin typeface="Aptos"/>
                <a:ea typeface="Aptos"/>
                <a:cs typeface="Arial" panose="020B0604020202020204" pitchFamily="34" charset="0"/>
              </a:rPr>
              <a:t>of ALL systems and elements </a:t>
            </a:r>
          </a:p>
          <a:p>
            <a:pPr marL="837308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kern="100" dirty="0">
                <a:latin typeface="Aptos"/>
                <a:ea typeface="Aptos"/>
                <a:cs typeface="Arial" panose="020B0604020202020204" pitchFamily="34" charset="0"/>
              </a:rPr>
              <a:t>manage R&amp;D to bring them to the required level at the right time.</a:t>
            </a:r>
          </a:p>
          <a:p>
            <a:pPr marL="837308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kern="100" dirty="0">
                <a:latin typeface="Aptos"/>
                <a:ea typeface="Aptos"/>
                <a:cs typeface="Arial" panose="020B0604020202020204" pitchFamily="34" charset="0"/>
              </a:rPr>
              <a:t>Set timelines for all items.</a:t>
            </a:r>
          </a:p>
          <a:p>
            <a:pPr marL="837308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kern="100" dirty="0">
                <a:effectLst/>
                <a:latin typeface="Aptos"/>
                <a:ea typeface="Aptos"/>
                <a:cs typeface="Arial" panose="020B0604020202020204" pitchFamily="34" charset="0"/>
              </a:rPr>
              <a:t>Consider and exploit </a:t>
            </a:r>
            <a:r>
              <a:rPr lang="en-US" sz="2400" kern="100" dirty="0">
                <a:latin typeface="Aptos"/>
                <a:ea typeface="Aptos"/>
                <a:cs typeface="Arial" panose="020B0604020202020204" pitchFamily="34" charset="0"/>
              </a:rPr>
              <a:t>world-wide synergies</a:t>
            </a:r>
            <a:endParaRPr lang="de-DE" sz="2400" kern="100" dirty="0">
              <a:effectLst/>
              <a:latin typeface="Aptos"/>
              <a:ea typeface="Aptos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0507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79EFDBFF-D452-4226-B27C-F229509660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300" y="1703120"/>
            <a:ext cx="2724150" cy="272415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60C4B63-2F53-426F-8B6A-F1CC651B7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Communication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F003343-5E5B-4CA5-82E0-9D1FDCBCDCCA}"/>
              </a:ext>
            </a:extLst>
          </p:cNvPr>
          <p:cNvSpPr txBox="1"/>
          <p:nvPr/>
        </p:nvSpPr>
        <p:spPr>
          <a:xfrm>
            <a:off x="476901" y="1193473"/>
            <a:ext cx="655255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External </a:t>
            </a:r>
            <a:r>
              <a:rPr lang="de-DE" sz="2000" dirty="0" err="1"/>
              <a:t>communication</a:t>
            </a:r>
            <a:r>
              <a:rPr lang="de-DE" sz="2000" dirty="0"/>
              <a:t> </a:t>
            </a:r>
            <a:r>
              <a:rPr lang="de-DE" sz="2000" dirty="0" err="1"/>
              <a:t>is</a:t>
            </a:r>
            <a:r>
              <a:rPr lang="de-DE" sz="2000" dirty="0"/>
              <a:t> </a:t>
            </a:r>
            <a:r>
              <a:rPr lang="de-DE" sz="2000" b="1" dirty="0" err="1"/>
              <a:t>one</a:t>
            </a:r>
            <a:r>
              <a:rPr lang="de-DE" sz="2000" b="1" dirty="0"/>
              <a:t> </a:t>
            </a:r>
            <a:r>
              <a:rPr lang="de-DE" sz="2000" b="1" dirty="0" err="1"/>
              <a:t>common</a:t>
            </a:r>
            <a:r>
              <a:rPr lang="de-DE" sz="2000" b="1" dirty="0"/>
              <a:t> </a:t>
            </a:r>
            <a:r>
              <a:rPr lang="de-DE" sz="2000" b="1" dirty="0" err="1"/>
              <a:t>task</a:t>
            </a:r>
            <a:r>
              <a:rPr lang="de-DE" sz="2000" b="1" dirty="0"/>
              <a:t> </a:t>
            </a:r>
            <a:r>
              <a:rPr lang="de-DE" sz="2000" b="1" dirty="0" err="1"/>
              <a:t>of</a:t>
            </a:r>
            <a:r>
              <a:rPr lang="de-DE" sz="2000" b="1" dirty="0"/>
              <a:t> </a:t>
            </a:r>
            <a:r>
              <a:rPr lang="de-DE" sz="2000" b="1" dirty="0" err="1"/>
              <a:t>the</a:t>
            </a:r>
            <a:r>
              <a:rPr lang="de-DE" sz="2000" b="1" dirty="0"/>
              <a:t> ET Project</a:t>
            </a:r>
          </a:p>
          <a:p>
            <a:pPr marL="285750" indent="-285750">
              <a:buFontTx/>
              <a:buChar char="-"/>
            </a:pPr>
            <a:r>
              <a:rPr lang="de-DE" sz="2000" dirty="0"/>
              <a:t>not separate </a:t>
            </a:r>
            <a:r>
              <a:rPr lang="de-DE" sz="2000" dirty="0" err="1"/>
              <a:t>ones</a:t>
            </a:r>
            <a:r>
              <a:rPr lang="de-DE" sz="2000" dirty="0"/>
              <a:t> </a:t>
            </a:r>
            <a:r>
              <a:rPr lang="de-DE" sz="2000" dirty="0" err="1"/>
              <a:t>for</a:t>
            </a:r>
            <a:r>
              <a:rPr lang="de-DE" sz="2000" dirty="0"/>
              <a:t> ETO and ETC</a:t>
            </a:r>
          </a:p>
          <a:p>
            <a:pPr marL="285750" indent="-285750">
              <a:buFontTx/>
              <a:buChar char="-"/>
            </a:pPr>
            <a:r>
              <a:rPr lang="de-DE" sz="2000" dirty="0" err="1"/>
              <a:t>To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outside </a:t>
            </a:r>
            <a:r>
              <a:rPr lang="de-DE" sz="2000" dirty="0" err="1"/>
              <a:t>world</a:t>
            </a:r>
            <a:endParaRPr lang="de-DE" sz="2000" dirty="0"/>
          </a:p>
          <a:p>
            <a:endParaRPr lang="de-DE" sz="2000" dirty="0"/>
          </a:p>
          <a:p>
            <a:r>
              <a:rPr lang="de-DE" sz="2000" dirty="0"/>
              <a:t>Voices in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halls</a:t>
            </a:r>
            <a:r>
              <a:rPr lang="de-DE" sz="2000" dirty="0"/>
              <a:t>: </a:t>
            </a:r>
          </a:p>
          <a:p>
            <a:r>
              <a:rPr lang="de-DE" sz="2000" dirty="0"/>
              <a:t>„Lots </a:t>
            </a:r>
            <a:r>
              <a:rPr lang="de-DE" sz="2000" dirty="0" err="1"/>
              <a:t>of</a:t>
            </a:r>
            <a:r>
              <a:rPr lang="de-DE" sz="2000" dirty="0"/>
              <a:t> positive </a:t>
            </a:r>
            <a:r>
              <a:rPr lang="de-DE" sz="2000" dirty="0" err="1"/>
              <a:t>feedback</a:t>
            </a:r>
            <a:r>
              <a:rPr lang="de-DE" sz="2000" dirty="0"/>
              <a:t> </a:t>
            </a:r>
            <a:r>
              <a:rPr lang="de-DE" sz="2000" dirty="0" err="1"/>
              <a:t>from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discussions</a:t>
            </a:r>
            <a:r>
              <a:rPr lang="de-DE" sz="2000" dirty="0"/>
              <a:t> and </a:t>
            </a:r>
            <a:r>
              <a:rPr lang="de-DE" sz="2000" dirty="0" err="1"/>
              <a:t>progress</a:t>
            </a:r>
            <a:r>
              <a:rPr lang="de-DE" sz="2000" dirty="0"/>
              <a:t> </a:t>
            </a:r>
            <a:r>
              <a:rPr lang="de-DE" sz="2000" dirty="0" err="1"/>
              <a:t>presented</a:t>
            </a:r>
            <a:r>
              <a:rPr lang="de-DE" sz="2000" dirty="0"/>
              <a:t> in </a:t>
            </a:r>
            <a:r>
              <a:rPr lang="de-DE" sz="2000" dirty="0" err="1"/>
              <a:t>the</a:t>
            </a:r>
            <a:r>
              <a:rPr lang="de-DE" sz="2000" dirty="0"/>
              <a:t> parallel </a:t>
            </a:r>
            <a:r>
              <a:rPr lang="de-DE" sz="2000" dirty="0" err="1"/>
              <a:t>sessions</a:t>
            </a:r>
            <a:r>
              <a:rPr lang="de-DE" sz="2000" dirty="0"/>
              <a:t>“</a:t>
            </a:r>
          </a:p>
          <a:p>
            <a:endParaRPr lang="de-DE" sz="2000" dirty="0"/>
          </a:p>
          <a:p>
            <a:r>
              <a:rPr lang="de-DE" sz="2000" dirty="0" err="1"/>
              <a:t>Yet</a:t>
            </a:r>
            <a:r>
              <a:rPr lang="de-DE" sz="2000" dirty="0"/>
              <a:t>, </a:t>
            </a:r>
            <a:r>
              <a:rPr lang="de-DE" sz="2000" dirty="0" err="1"/>
              <a:t>there</a:t>
            </a:r>
            <a:r>
              <a:rPr lang="de-DE" sz="2000" dirty="0"/>
              <a:t> </a:t>
            </a:r>
            <a:r>
              <a:rPr lang="de-DE" sz="2000" dirty="0" err="1"/>
              <a:t>is</a:t>
            </a:r>
            <a:r>
              <a:rPr lang="de-DE" sz="2000" dirty="0"/>
              <a:t> </a:t>
            </a:r>
            <a:r>
              <a:rPr lang="de-DE" sz="2000" dirty="0" err="1"/>
              <a:t>need</a:t>
            </a:r>
            <a:r>
              <a:rPr lang="de-DE" sz="2000" dirty="0"/>
              <a:t> </a:t>
            </a:r>
            <a:r>
              <a:rPr lang="de-DE" sz="2000" dirty="0" err="1"/>
              <a:t>for</a:t>
            </a:r>
            <a:r>
              <a:rPr lang="de-DE" sz="2000" dirty="0"/>
              <a:t> </a:t>
            </a:r>
            <a:r>
              <a:rPr lang="de-DE" sz="2000" dirty="0" err="1"/>
              <a:t>more</a:t>
            </a:r>
            <a:r>
              <a:rPr lang="de-DE" sz="2000" dirty="0"/>
              <a:t> </a:t>
            </a:r>
            <a:r>
              <a:rPr lang="de-DE" sz="2000" dirty="0" err="1"/>
              <a:t>communication</a:t>
            </a:r>
            <a:r>
              <a:rPr lang="de-DE" sz="2000" dirty="0"/>
              <a:t> </a:t>
            </a:r>
            <a:r>
              <a:rPr lang="de-DE" sz="2000" dirty="0" err="1"/>
              <a:t>between</a:t>
            </a:r>
            <a:r>
              <a:rPr lang="de-DE" sz="2000" dirty="0"/>
              <a:t> </a:t>
            </a:r>
            <a:br>
              <a:rPr lang="de-DE" sz="2000" dirty="0"/>
            </a:br>
            <a:r>
              <a:rPr lang="de-DE" sz="2000" dirty="0" err="1"/>
              <a:t>boards</a:t>
            </a:r>
            <a:r>
              <a:rPr lang="de-DE" sz="2000" dirty="0"/>
              <a:t> (e.g. OSB- EIB), </a:t>
            </a:r>
            <a:r>
              <a:rPr lang="de-DE" sz="2000" dirty="0" err="1"/>
              <a:t>divisions</a:t>
            </a:r>
            <a:r>
              <a:rPr lang="de-DE" sz="2000" dirty="0"/>
              <a:t>, WGs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372E958-B0AB-4518-905B-D065993F78DA}"/>
              </a:ext>
            </a:extLst>
          </p:cNvPr>
          <p:cNvSpPr txBox="1"/>
          <p:nvPr/>
        </p:nvSpPr>
        <p:spPr>
          <a:xfrm>
            <a:off x="9115425" y="3222160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ea typeface="Segoe UI Symbol" panose="020B0502040204020203" pitchFamily="34" charset="0"/>
                <a:cs typeface="Arial" panose="020B0604020202020204" pitchFamily="34" charset="0"/>
              </a:rPr>
              <a:t> ♫♪♫</a:t>
            </a:r>
            <a:endParaRPr lang="de-DE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801D84E-FC17-497C-AE1E-263900CE9D1B}"/>
              </a:ext>
            </a:extLst>
          </p:cNvPr>
          <p:cNvSpPr txBox="1"/>
          <p:nvPr/>
        </p:nvSpPr>
        <p:spPr>
          <a:xfrm>
            <a:off x="7948613" y="1860491"/>
            <a:ext cx="2333625" cy="379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800" baseline="-25000" dirty="0" err="1"/>
              <a:t>co</a:t>
            </a:r>
            <a:r>
              <a:rPr lang="de-DE" dirty="0" err="1"/>
              <a:t>mm</a:t>
            </a:r>
            <a:r>
              <a:rPr lang="de-DE" sz="2800" baseline="30000" dirty="0" err="1"/>
              <a:t>uni</a:t>
            </a:r>
            <a:r>
              <a:rPr lang="de-DE" dirty="0" err="1"/>
              <a:t>ca</a:t>
            </a:r>
            <a:r>
              <a:rPr lang="de-DE" sz="2800" baseline="-25000" dirty="0" err="1"/>
              <a:t>ti</a:t>
            </a:r>
            <a:r>
              <a:rPr lang="de-DE" sz="2800" baseline="-42000" dirty="0" err="1"/>
              <a:t>on</a:t>
            </a:r>
            <a:endParaRPr lang="de-DE" baseline="-42000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4B84CB8F-4094-4DCD-A0E5-298794B1911A}"/>
              </a:ext>
            </a:extLst>
          </p:cNvPr>
          <p:cNvSpPr txBox="1"/>
          <p:nvPr/>
        </p:nvSpPr>
        <p:spPr>
          <a:xfrm>
            <a:off x="8091488" y="2202999"/>
            <a:ext cx="2333625" cy="379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800" baseline="-25000" dirty="0" err="1"/>
              <a:t>co</a:t>
            </a:r>
            <a:r>
              <a:rPr lang="de-DE" dirty="0" err="1"/>
              <a:t>mm</a:t>
            </a:r>
            <a:r>
              <a:rPr lang="de-DE" sz="2800" baseline="30000" dirty="0" err="1"/>
              <a:t>uni</a:t>
            </a:r>
            <a:r>
              <a:rPr lang="de-DE" dirty="0" err="1"/>
              <a:t>ca</a:t>
            </a:r>
            <a:r>
              <a:rPr lang="de-DE" sz="2800" baseline="-25000" dirty="0" err="1"/>
              <a:t>ti</a:t>
            </a:r>
            <a:r>
              <a:rPr lang="de-DE" sz="2800" baseline="-42000" dirty="0" err="1"/>
              <a:t>on</a:t>
            </a:r>
            <a:endParaRPr lang="de-DE" baseline="-42000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D922C3C-7AC2-4A76-9D09-166A143C2D2E}"/>
              </a:ext>
            </a:extLst>
          </p:cNvPr>
          <p:cNvSpPr txBox="1"/>
          <p:nvPr/>
        </p:nvSpPr>
        <p:spPr>
          <a:xfrm>
            <a:off x="8112267" y="2545507"/>
            <a:ext cx="2333625" cy="379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800" baseline="-25000" dirty="0" err="1"/>
              <a:t>co</a:t>
            </a:r>
            <a:r>
              <a:rPr lang="de-DE" dirty="0" err="1"/>
              <a:t>mm</a:t>
            </a:r>
            <a:r>
              <a:rPr lang="de-DE" sz="2800" baseline="30000" dirty="0" err="1"/>
              <a:t>uni</a:t>
            </a:r>
            <a:r>
              <a:rPr lang="de-DE" dirty="0" err="1"/>
              <a:t>ca</a:t>
            </a:r>
            <a:r>
              <a:rPr lang="de-DE" sz="2800" baseline="-25000" dirty="0" err="1"/>
              <a:t>ti</a:t>
            </a:r>
            <a:r>
              <a:rPr lang="de-DE" sz="2800" baseline="-42000" dirty="0" err="1"/>
              <a:t>on</a:t>
            </a:r>
            <a:endParaRPr lang="de-DE" baseline="-42000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2279B677-FFF4-40C5-99B8-A7AE770FEEB2}"/>
              </a:ext>
            </a:extLst>
          </p:cNvPr>
          <p:cNvSpPr txBox="1"/>
          <p:nvPr/>
        </p:nvSpPr>
        <p:spPr>
          <a:xfrm>
            <a:off x="8358188" y="2901633"/>
            <a:ext cx="45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…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23982598-4DB5-4344-8B80-5A72420916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1" b="6723"/>
          <a:stretch/>
        </p:blipFill>
        <p:spPr>
          <a:xfrm rot="20976586">
            <a:off x="10267269" y="4462982"/>
            <a:ext cx="1657350" cy="792000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D29F784D-1450-41F2-98F0-266E96C9352A}"/>
              </a:ext>
            </a:extLst>
          </p:cNvPr>
          <p:cNvSpPr txBox="1"/>
          <p:nvPr/>
        </p:nvSpPr>
        <p:spPr>
          <a:xfrm>
            <a:off x="9595134" y="1460059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ea typeface="Segoe UI Symbol" panose="020B0502040204020203" pitchFamily="34" charset="0"/>
                <a:cs typeface="Arial" panose="020B0604020202020204" pitchFamily="34" charset="0"/>
              </a:rPr>
              <a:t> ♫♪♫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72858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85BB68-7DC9-4D82-BF7E-046E6A634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Next ET-all Meetings </a:t>
            </a:r>
            <a:r>
              <a:rPr lang="de-DE" dirty="0" err="1">
                <a:solidFill>
                  <a:srgbClr val="FF0000"/>
                </a:solidFill>
              </a:rPr>
              <a:t>where</a:t>
            </a:r>
            <a:r>
              <a:rPr lang="de-DE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9988879-EF84-46EE-ADE0-F8771366D65C}"/>
              </a:ext>
            </a:extLst>
          </p:cNvPr>
          <p:cNvSpPr txBox="1"/>
          <p:nvPr/>
        </p:nvSpPr>
        <p:spPr>
          <a:xfrm>
            <a:off x="848412" y="1498862"/>
            <a:ext cx="7628242" cy="45550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Annual ET Meeting in November 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XV ET Symposium Spring 2025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/>
          </a:p>
          <a:p>
            <a:r>
              <a:rPr lang="de-DE" sz="2000" dirty="0" err="1"/>
              <a:t>We</a:t>
            </a:r>
            <a:r>
              <a:rPr lang="de-DE" sz="2000" dirty="0"/>
              <a:t> </a:t>
            </a:r>
            <a:r>
              <a:rPr lang="de-DE" sz="2000" dirty="0" err="1"/>
              <a:t>have</a:t>
            </a:r>
            <a:r>
              <a:rPr lang="de-DE" sz="2000" dirty="0"/>
              <a:t> </a:t>
            </a:r>
            <a:r>
              <a:rPr lang="de-DE" sz="2000" dirty="0" err="1"/>
              <a:t>got</a:t>
            </a:r>
            <a:r>
              <a:rPr lang="de-DE" sz="2000" dirty="0"/>
              <a:t> a Meeting and </a:t>
            </a:r>
            <a:r>
              <a:rPr lang="de-DE" sz="2000" dirty="0" err="1"/>
              <a:t>Symposia</a:t>
            </a:r>
            <a:r>
              <a:rPr lang="de-DE" sz="2000" dirty="0"/>
              <a:t> </a:t>
            </a:r>
            <a:r>
              <a:rPr lang="de-DE" sz="2000" dirty="0" err="1"/>
              <a:t>committee</a:t>
            </a:r>
            <a:r>
              <a:rPr lang="de-DE" sz="2000" dirty="0"/>
              <a:t> </a:t>
            </a:r>
            <a:r>
              <a:rPr lang="de-DE" sz="2000" dirty="0" err="1"/>
              <a:t>being</a:t>
            </a:r>
            <a:r>
              <a:rPr lang="de-DE" sz="2000" dirty="0"/>
              <a:t> </a:t>
            </a:r>
            <a:r>
              <a:rPr lang="de-DE" sz="2000" dirty="0" err="1"/>
              <a:t>developed</a:t>
            </a:r>
            <a:r>
              <a:rPr lang="de-DE" sz="2000" dirty="0"/>
              <a:t> </a:t>
            </a:r>
            <a:r>
              <a:rPr lang="de-DE" sz="2000" dirty="0" err="1"/>
              <a:t>now</a:t>
            </a:r>
            <a:r>
              <a:rPr lang="de-DE" sz="2000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de-DE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de-DE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Meetings and </a:t>
            </a:r>
            <a:r>
              <a:rPr kumimoji="0" lang="de-DE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Symposia</a:t>
            </a:r>
            <a:r>
              <a:rPr kumimoji="0" lang="de-DE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Committee 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(MSC)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Jessica Steinlechner (Maastricht University) </a:t>
            </a:r>
          </a:p>
          <a:p>
            <a:endParaRPr lang="de-DE" sz="2000" dirty="0"/>
          </a:p>
          <a:p>
            <a:endParaRPr lang="de-DE" sz="2000" dirty="0"/>
          </a:p>
          <a:p>
            <a:r>
              <a:rPr lang="de-DE" sz="2000" dirty="0"/>
              <a:t>Need </a:t>
            </a:r>
            <a:r>
              <a:rPr lang="de-DE" sz="2000" dirty="0" err="1"/>
              <a:t>volunteers</a:t>
            </a:r>
            <a:r>
              <a:rPr lang="de-DE" sz="2000" dirty="0"/>
              <a:t> </a:t>
            </a:r>
            <a:r>
              <a:rPr lang="de-DE" sz="2000" dirty="0" err="1"/>
              <a:t>for</a:t>
            </a:r>
            <a:r>
              <a:rPr lang="de-DE" sz="2000" dirty="0"/>
              <a:t> </a:t>
            </a:r>
            <a:r>
              <a:rPr lang="de-DE" sz="2000" dirty="0" err="1"/>
              <a:t>hosting</a:t>
            </a:r>
            <a:r>
              <a:rPr lang="de-DE" sz="2000" dirty="0"/>
              <a:t> and a LOC.</a:t>
            </a:r>
          </a:p>
          <a:p>
            <a:endParaRPr lang="de-DE" sz="2000" dirty="0"/>
          </a:p>
          <a:p>
            <a:r>
              <a:rPr lang="de-DE" sz="2000" dirty="0"/>
              <a:t>Deadlines </a:t>
            </a:r>
            <a:r>
              <a:rPr lang="de-DE" sz="2000" dirty="0" err="1"/>
              <a:t>for</a:t>
            </a:r>
            <a:r>
              <a:rPr lang="de-DE" sz="2000" dirty="0"/>
              <a:t> </a:t>
            </a:r>
            <a:r>
              <a:rPr lang="de-DE" sz="2000" dirty="0" err="1"/>
              <a:t>volunteers</a:t>
            </a:r>
            <a:r>
              <a:rPr lang="de-DE" sz="2000"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Mid June </a:t>
            </a:r>
            <a:r>
              <a:rPr lang="de-DE" sz="2000" dirty="0" err="1"/>
              <a:t>for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annual </a:t>
            </a:r>
            <a:r>
              <a:rPr lang="de-DE" sz="2000" dirty="0" err="1"/>
              <a:t>meeting</a:t>
            </a:r>
            <a:endParaRPr lang="de-D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End </a:t>
            </a:r>
            <a:r>
              <a:rPr lang="de-DE" sz="2000" dirty="0" err="1"/>
              <a:t>of</a:t>
            </a:r>
            <a:r>
              <a:rPr lang="de-DE" sz="2000" dirty="0"/>
              <a:t> August </a:t>
            </a:r>
            <a:r>
              <a:rPr lang="de-DE" sz="2000" dirty="0" err="1"/>
              <a:t>for</a:t>
            </a:r>
            <a:r>
              <a:rPr lang="de-DE" sz="2000" dirty="0"/>
              <a:t> XV ET Symposium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753902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EE3EAD-741C-453F-AAEF-9F49BFC5C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Finally</a:t>
            </a:r>
            <a:r>
              <a:rPr lang="de-DE" dirty="0"/>
              <a:t>…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59EDD8E-6F60-4368-BBA6-3FC43E4CD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90875"/>
            <a:ext cx="6417469" cy="3667125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4CF93A83-8306-4F11-8070-2B4F91D9AC99}"/>
              </a:ext>
            </a:extLst>
          </p:cNvPr>
          <p:cNvSpPr txBox="1"/>
          <p:nvPr/>
        </p:nvSpPr>
        <p:spPr>
          <a:xfrm>
            <a:off x="543575" y="1066800"/>
            <a:ext cx="97507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/>
              <a:t>Michele Punturo:</a:t>
            </a:r>
            <a:br>
              <a:rPr lang="de-DE" sz="2000" dirty="0"/>
            </a:br>
            <a:r>
              <a:rPr lang="de-DE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ET </a:t>
            </a:r>
            <a:r>
              <a:rPr lang="de-DE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de-DE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de-DE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currently</a:t>
            </a:r>
            <a:r>
              <a:rPr lang="de-DE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de-DE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going</a:t>
            </a:r>
            <a:r>
              <a:rPr lang="de-DE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at </a:t>
            </a:r>
            <a:r>
              <a:rPr lang="de-DE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very</a:t>
            </a:r>
            <a:r>
              <a:rPr lang="de-DE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high </a:t>
            </a:r>
            <a:r>
              <a:rPr lang="de-DE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speed</a:t>
            </a:r>
            <a:r>
              <a:rPr lang="de-DE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so </a:t>
            </a:r>
            <a:r>
              <a:rPr lang="de-DE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it</a:t>
            </a:r>
            <a:r>
              <a:rPr lang="de-DE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de-DE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is</a:t>
            </a:r>
            <a:r>
              <a:rPr lang="de-DE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de-DE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only</a:t>
            </a:r>
            <a:r>
              <a:rPr lang="de-DE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de-DE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natural</a:t>
            </a:r>
            <a:r>
              <a:rPr lang="de-DE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de-DE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that</a:t>
            </a:r>
            <a:r>
              <a:rPr lang="de-DE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de-DE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there</a:t>
            </a:r>
            <a:r>
              <a:rPr lang="de-DE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de-DE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are</a:t>
            </a:r>
            <a:r>
              <a:rPr lang="de-DE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de-DE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some</a:t>
            </a:r>
            <a:r>
              <a:rPr lang="de-DE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de-DE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turbulences</a:t>
            </a:r>
            <a:endParaRPr lang="de-DE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de-DE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2D10538-7DC4-482C-99F2-82981ED44884}"/>
              </a:ext>
            </a:extLst>
          </p:cNvPr>
          <p:cNvSpPr txBox="1"/>
          <p:nvPr/>
        </p:nvSpPr>
        <p:spPr>
          <a:xfrm>
            <a:off x="6660356" y="5791200"/>
            <a:ext cx="51887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000" dirty="0"/>
              <a:t>But … </a:t>
            </a:r>
            <a:r>
              <a:rPr lang="de-DE" sz="2000" dirty="0" err="1"/>
              <a:t>turbulances</a:t>
            </a:r>
            <a:r>
              <a:rPr lang="de-DE" sz="2000" dirty="0"/>
              <a:t> also </a:t>
            </a:r>
            <a:r>
              <a:rPr lang="de-DE" sz="2000" dirty="0" err="1"/>
              <a:t>cause</a:t>
            </a:r>
            <a:r>
              <a:rPr lang="de-DE" sz="2000" dirty="0"/>
              <a:t> </a:t>
            </a:r>
            <a:r>
              <a:rPr lang="de-DE" sz="2000" dirty="0" err="1"/>
              <a:t>drag</a:t>
            </a:r>
            <a:endParaRPr lang="de-DE" sz="20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60DFFED2-05C1-44CD-8303-365526968638}"/>
              </a:ext>
            </a:extLst>
          </p:cNvPr>
          <p:cNvSpPr txBox="1"/>
          <p:nvPr/>
        </p:nvSpPr>
        <p:spPr>
          <a:xfrm>
            <a:off x="0" y="6301859"/>
            <a:ext cx="160734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dirty="0" err="1"/>
              <a:t>OpenAI</a:t>
            </a:r>
            <a:r>
              <a:rPr lang="de-DE" sz="1200" dirty="0"/>
              <a:t>. (2024)</a:t>
            </a:r>
          </a:p>
        </p:txBody>
      </p:sp>
    </p:spTree>
    <p:extLst>
      <p:ext uri="{BB962C8B-B14F-4D97-AF65-F5344CB8AC3E}">
        <p14:creationId xmlns:p14="http://schemas.microsoft.com/office/powerpoint/2010/main" val="3286313915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tandard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2096</Words>
  <Application>Microsoft Office PowerPoint</Application>
  <PresentationFormat>Breitbild</PresentationFormat>
  <Paragraphs>226</Paragraphs>
  <Slides>18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18</vt:i4>
      </vt:variant>
    </vt:vector>
  </HeadingPairs>
  <TitlesOfParts>
    <vt:vector size="27" baseType="lpstr">
      <vt:lpstr>Aptos</vt:lpstr>
      <vt:lpstr>Arial</vt:lpstr>
      <vt:lpstr>Calibri</vt:lpstr>
      <vt:lpstr>Courier New</vt:lpstr>
      <vt:lpstr>Nimbus Roman No9 L</vt:lpstr>
      <vt:lpstr>Nimbus Sans L</vt:lpstr>
      <vt:lpstr>Times New Roman</vt:lpstr>
      <vt:lpstr>Standard</vt:lpstr>
      <vt:lpstr>1_Standard</vt:lpstr>
      <vt:lpstr>ET Collaboration  Activities and plans </vt:lpstr>
      <vt:lpstr>Code of Conduct</vt:lpstr>
      <vt:lpstr>ET Member‘s Affiliation Map</vt:lpstr>
      <vt:lpstr>Completion of the ET Structure</vt:lpstr>
      <vt:lpstr>Separate reports on specific boards and SSB</vt:lpstr>
      <vt:lpstr>The ET Collaboration essential committees in the process of being established</vt:lpstr>
      <vt:lpstr>Collaboration tools &amp; Documentation</vt:lpstr>
      <vt:lpstr>ET Member Data Base (ETMDB)</vt:lpstr>
      <vt:lpstr>ET Calendar</vt:lpstr>
      <vt:lpstr>ET Monthly Meetings</vt:lpstr>
      <vt:lpstr>ET DB: PBS elements and parameters</vt:lpstr>
      <vt:lpstr>PBS &amp; Database status</vt:lpstr>
      <vt:lpstr>TDRs</vt:lpstr>
      <vt:lpstr>Role of ETC in ET</vt:lpstr>
      <vt:lpstr>R&amp;D Coordination</vt:lpstr>
      <vt:lpstr>Communication</vt:lpstr>
      <vt:lpstr>Next ET-all Meetings where?</vt:lpstr>
      <vt:lpstr>Finally…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Harald Lueck</dc:creator>
  <cp:lastModifiedBy>Harald Lueck</cp:lastModifiedBy>
  <cp:revision>156</cp:revision>
  <dcterms:created xsi:type="dcterms:W3CDTF">2024-05-01T13:28:30Z</dcterms:created>
  <dcterms:modified xsi:type="dcterms:W3CDTF">2024-05-09T05:10:26Z</dcterms:modified>
</cp:coreProperties>
</file>