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tiff" ContentType="image/tif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56" r:id="rId2"/>
    <p:sldId id="257" r:id="rId3"/>
    <p:sldId id="277" r:id="rId4"/>
    <p:sldId id="314" r:id="rId5"/>
    <p:sldId id="303" r:id="rId6"/>
    <p:sldId id="304" r:id="rId7"/>
    <p:sldId id="315" r:id="rId8"/>
    <p:sldId id="294" r:id="rId9"/>
    <p:sldId id="317" r:id="rId10"/>
    <p:sldId id="287" r:id="rId11"/>
    <p:sldId id="307" r:id="rId12"/>
    <p:sldId id="306" r:id="rId13"/>
    <p:sldId id="309" r:id="rId14"/>
    <p:sldId id="269" r:id="rId15"/>
    <p:sldId id="272" r:id="rId16"/>
    <p:sldId id="264" r:id="rId17"/>
    <p:sldId id="319" r:id="rId18"/>
    <p:sldId id="320" r:id="rId19"/>
    <p:sldId id="321" r:id="rId20"/>
    <p:sldId id="327" r:id="rId21"/>
    <p:sldId id="326" r:id="rId22"/>
    <p:sldId id="325" r:id="rId23"/>
    <p:sldId id="300" r:id="rId24"/>
    <p:sldId id="310" r:id="rId25"/>
    <p:sldId id="311" r:id="rId26"/>
    <p:sldId id="312" r:id="rId27"/>
    <p:sldId id="313" r:id="rId28"/>
    <p:sldId id="289" r:id="rId29"/>
    <p:sldId id="324" r:id="rId30"/>
  </p:sldIdLst>
  <p:sldSz cx="9144000" cy="6858000" type="screen4x3"/>
  <p:notesSz cx="7104063" cy="10234613"/>
  <p:defaultTextStyle>
    <a:defPPr>
      <a:defRPr lang="de-DE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ato" initials="k" lastIdx="1" clrIdx="0"/>
  <p:cmAuthor id="1" name=" " initials="MSOffice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0"/>
      </p:ext>
    </p:extLst>
  </p:showPr>
  <p:clrMru>
    <a:srgbClr val="000099"/>
    <a:srgbClr val="D1EDFF"/>
    <a:srgbClr val="B6ECFF"/>
    <a:srgbClr val="34ECCD"/>
    <a:srgbClr val="CCECFF"/>
    <a:srgbClr val="CCFFFF"/>
    <a:srgbClr val="385D8A"/>
    <a:srgbClr val="0000FF"/>
    <a:srgbClr val="5C8E26"/>
    <a:srgbClr val="38B08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48" autoAdjust="0"/>
    <p:restoredTop sz="93673" autoAdjust="0"/>
  </p:normalViewPr>
  <p:slideViewPr>
    <p:cSldViewPr snapToObjects="1">
      <p:cViewPr varScale="1">
        <p:scale>
          <a:sx n="63" d="100"/>
          <a:sy n="63" d="100"/>
        </p:scale>
        <p:origin x="-34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1731"/>
          </a:xfrm>
          <a:prstGeom prst="rect">
            <a:avLst/>
          </a:prstGeom>
        </p:spPr>
        <p:txBody>
          <a:bodyPr vert="horz" wrap="square" lIns="99075" tIns="49538" rIns="99075" bIns="49538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4023992" y="0"/>
            <a:ext cx="3078427" cy="511731"/>
          </a:xfrm>
          <a:prstGeom prst="rect">
            <a:avLst/>
          </a:prstGeom>
        </p:spPr>
        <p:txBody>
          <a:bodyPr vert="horz" wrap="square" lIns="99075" tIns="49538" rIns="99075" bIns="49538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A5F42814-35A0-43C6-B541-283F6269EE34}" type="datetime1">
              <a:rPr lang="de-DE"/>
              <a:pPr/>
              <a:t>19.12.2012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8427" cy="511731"/>
          </a:xfrm>
          <a:prstGeom prst="rect">
            <a:avLst/>
          </a:prstGeom>
        </p:spPr>
        <p:txBody>
          <a:bodyPr vert="horz" wrap="square" lIns="99075" tIns="49538" rIns="99075" bIns="49538" numCol="1" anchor="b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4023992" y="9721106"/>
            <a:ext cx="3078427" cy="511731"/>
          </a:xfrm>
          <a:prstGeom prst="rect">
            <a:avLst/>
          </a:prstGeom>
        </p:spPr>
        <p:txBody>
          <a:bodyPr vert="horz" wrap="square" lIns="99075" tIns="49538" rIns="99075" bIns="49538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913E02AE-6BF1-47CE-8F7A-A5CD64D67A11}" type="slidenum">
              <a:rPr lang="de-DE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12438285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1731"/>
          </a:xfrm>
          <a:prstGeom prst="rect">
            <a:avLst/>
          </a:prstGeom>
        </p:spPr>
        <p:txBody>
          <a:bodyPr vert="horz" wrap="square" lIns="99075" tIns="49538" rIns="99075" bIns="49538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1731"/>
          </a:xfrm>
          <a:prstGeom prst="rect">
            <a:avLst/>
          </a:prstGeom>
        </p:spPr>
        <p:txBody>
          <a:bodyPr vert="horz" wrap="square" lIns="99075" tIns="49538" rIns="99075" bIns="49538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7CA34BE7-00B6-497C-8EE9-FD56B670E82E}" type="datetime1">
              <a:rPr lang="de-DE"/>
              <a:pPr/>
              <a:t>19.12.2012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95363" y="768350"/>
            <a:ext cx="5113337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9075" tIns="49538" rIns="99075" bIns="49538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vert="horz" wrap="square" lIns="99075" tIns="49538" rIns="99075" bIns="49538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Mastertextformat bearbeiten</a:t>
            </a:r>
          </a:p>
          <a:p>
            <a:pPr lvl="1"/>
            <a:r>
              <a:rPr lang="en-US" smtClean="0"/>
              <a:t>Zweite Ebene</a:t>
            </a:r>
          </a:p>
          <a:p>
            <a:pPr lvl="2"/>
            <a:r>
              <a:rPr lang="en-US" smtClean="0"/>
              <a:t>Dritte Ebene</a:t>
            </a:r>
          </a:p>
          <a:p>
            <a:pPr lvl="3"/>
            <a:r>
              <a:rPr lang="en-US" smtClean="0"/>
              <a:t>Vierte Ebene</a:t>
            </a:r>
          </a:p>
          <a:p>
            <a:pPr lvl="4"/>
            <a:r>
              <a:rPr lang="en-US" smtClean="0"/>
              <a:t>Fünfte Ebene</a:t>
            </a:r>
            <a:endParaRPr lang="de-DE" smtClean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8427" cy="511731"/>
          </a:xfrm>
          <a:prstGeom prst="rect">
            <a:avLst/>
          </a:prstGeom>
        </p:spPr>
        <p:txBody>
          <a:bodyPr vert="horz" wrap="square" lIns="99075" tIns="49538" rIns="99075" bIns="49538" numCol="1" anchor="b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3992" y="9721106"/>
            <a:ext cx="3078427" cy="511731"/>
          </a:xfrm>
          <a:prstGeom prst="rect">
            <a:avLst/>
          </a:prstGeom>
        </p:spPr>
        <p:txBody>
          <a:bodyPr vert="horz" wrap="square" lIns="99075" tIns="49538" rIns="99075" bIns="49538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C3284CFE-A0A1-4955-8226-4960C2551C87}" type="slidenum">
              <a:rPr lang="de-DE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19201606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RWG</a:t>
            </a:r>
            <a:r>
              <a:rPr lang="de-DE" baseline="0" dirty="0" smtClean="0"/>
              <a:t> </a:t>
            </a:r>
            <a:r>
              <a:rPr lang="de-DE" baseline="0" dirty="0" err="1" smtClean="0"/>
              <a:t>mirrors</a:t>
            </a:r>
            <a:r>
              <a:rPr lang="de-DE" baseline="0" dirty="0" smtClean="0"/>
              <a:t> … </a:t>
            </a:r>
            <a:r>
              <a:rPr lang="de-DE" baseline="0" dirty="0" err="1" smtClean="0"/>
              <a:t>advanced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grating</a:t>
            </a:r>
            <a:r>
              <a:rPr lang="de-DE" baseline="0" dirty="0" smtClean="0"/>
              <a:t> </a:t>
            </a:r>
            <a:r>
              <a:rPr lang="de-DE" baseline="0" dirty="0" err="1" smtClean="0"/>
              <a:t>concepts</a:t>
            </a:r>
            <a:r>
              <a:rPr lang="de-DE" baseline="0" dirty="0" smtClean="0"/>
              <a:t>?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84CFE-A0A1-4955-8226-4960C2551C87}" type="slidenum">
              <a:rPr lang="de-DE" smtClean="0"/>
              <a:pPr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41847590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„</a:t>
            </a:r>
            <a:r>
              <a:rPr lang="de-DE" dirty="0" err="1" smtClean="0"/>
              <a:t>Brownian</a:t>
            </a:r>
            <a:r>
              <a:rPr lang="de-DE" dirty="0" smtClean="0"/>
              <a:t>“ in Überschrift?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84CFE-A0A1-4955-8226-4960C2551C87}" type="slidenum">
              <a:rPr lang="de-DE" smtClean="0"/>
              <a:pPr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41324119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2EF2B93-EBC6-4239-9423-F483DA1D5DA1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595969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Brauchen was kristallines mit hoher Brechzahl-&gt; evtl. noch</a:t>
            </a:r>
            <a:r>
              <a:rPr lang="de-DE" baseline="0" dirty="0" smtClean="0"/>
              <a:t> Alternativen (zumindest vom rein optischen Standpunkt)?-&gt; Kramers-</a:t>
            </a:r>
            <a:r>
              <a:rPr lang="de-DE" baseline="0" dirty="0" err="1" smtClean="0"/>
              <a:t>Kronig</a:t>
            </a:r>
            <a:r>
              <a:rPr lang="de-DE" baseline="0" dirty="0" smtClean="0"/>
              <a:t>, R=99.5% Brechzahl von 400! </a:t>
            </a:r>
            <a:r>
              <a:rPr lang="de-DE" baseline="0" dirty="0" smtClean="0">
                <a:sym typeface="Wingdings" pitchFamily="2" charset="2"/>
              </a:rPr>
              <a:t>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84CFE-A0A1-4955-8226-4960C2551C87}" type="slidenum">
              <a:rPr lang="de-DE" smtClean="0"/>
              <a:pPr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11354926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 smtClean="0"/>
              <a:t>Geometry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slabPeriodische</a:t>
            </a:r>
            <a:r>
              <a:rPr lang="de-DE" baseline="0" dirty="0" smtClean="0"/>
              <a:t> Struktur -&gt; kontinuierliches Spektrum -&gt;  durch Beleuchtung spezielle diskrete auswählt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84CFE-A0A1-4955-8226-4960C2551C87}" type="slidenum">
              <a:rPr lang="de-DE" smtClean="0"/>
              <a:pPr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4903977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2EF2B93-EBC6-4239-9423-F483DA1D5DA1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063609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84CFE-A0A1-4955-8226-4960C2551C87}" type="slidenum">
              <a:rPr lang="de-DE" smtClean="0"/>
              <a:pPr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9010081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003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801" indent="-285801">
              <a:buFontTx/>
              <a:buChar char="-"/>
            </a:pPr>
            <a:r>
              <a:rPr lang="de-DE" dirty="0" smtClean="0">
                <a:sym typeface="Wingdings" pitchFamily="2" charset="2"/>
              </a:rPr>
              <a:t>Strukturen… </a:t>
            </a:r>
            <a:r>
              <a:rPr lang="de-DE" dirty="0" err="1" smtClean="0">
                <a:sym typeface="Wingdings" pitchFamily="2" charset="2"/>
              </a:rPr>
              <a:t>Kantenrauhheit</a:t>
            </a:r>
            <a:r>
              <a:rPr lang="de-DE" dirty="0" smtClean="0">
                <a:sym typeface="Wingdings" pitchFamily="2" charset="2"/>
              </a:rPr>
              <a:t>… </a:t>
            </a:r>
            <a:r>
              <a:rPr lang="de-DE" dirty="0" err="1" smtClean="0">
                <a:sym typeface="Wingdings" pitchFamily="2" charset="2"/>
              </a:rPr>
              <a:t>Resist</a:t>
            </a:r>
            <a:r>
              <a:rPr lang="de-DE" dirty="0" smtClean="0">
                <a:sym typeface="Wingdings" pitchFamily="2" charset="2"/>
              </a:rPr>
              <a:t>.. lack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2EF2B93-EBC6-4239-9423-F483DA1D5DA1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937699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413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617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8" descr="blue_back_titl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hteck 5"/>
          <p:cNvSpPr/>
          <p:nvPr userDrawn="1"/>
        </p:nvSpPr>
        <p:spPr>
          <a:xfrm>
            <a:off x="0" y="2590800"/>
            <a:ext cx="9144000" cy="4267200"/>
          </a:xfrm>
          <a:prstGeom prst="rect">
            <a:avLst/>
          </a:prstGeom>
          <a:solidFill>
            <a:schemeClr val="bg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ea typeface="ＭＳ Ｐゴシック" charset="-128"/>
            </a:endParaRPr>
          </a:p>
        </p:txBody>
      </p:sp>
      <p:pic>
        <p:nvPicPr>
          <p:cNvPr id="7" name="Bild 10" descr="regenbogen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590800"/>
            <a:ext cx="9144000" cy="6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Bild 11" descr="iap_logo_header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1066800"/>
            <a:ext cx="3614738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Gerade Verbindung 8"/>
          <p:cNvCxnSpPr/>
          <p:nvPr userDrawn="1"/>
        </p:nvCxnSpPr>
        <p:spPr>
          <a:xfrm>
            <a:off x="762000" y="4027488"/>
            <a:ext cx="7772400" cy="158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62000" y="2819400"/>
            <a:ext cx="7772400" cy="1074738"/>
          </a:xfrm>
        </p:spPr>
        <p:txBody>
          <a:bodyPr anchor="b"/>
          <a:lstStyle>
            <a:lvl1pPr algn="l"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762000" y="4179888"/>
            <a:ext cx="7772400" cy="1992312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  <p:sp>
        <p:nvSpPr>
          <p:cNvPr id="26" name="Textplatzhalter 25"/>
          <p:cNvSpPr>
            <a:spLocks noGrp="1"/>
          </p:cNvSpPr>
          <p:nvPr>
            <p:ph type="body" sz="quarter" idx="10"/>
          </p:nvPr>
        </p:nvSpPr>
        <p:spPr>
          <a:xfrm>
            <a:off x="6477000" y="228600"/>
            <a:ext cx="2057400" cy="838200"/>
          </a:xfrm>
        </p:spPr>
        <p:txBody>
          <a:bodyPr/>
          <a:lstStyle>
            <a:lvl1pPr>
              <a:buFontTx/>
              <a:buNone/>
              <a:defRPr sz="3200"/>
            </a:lvl1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</p:txBody>
      </p:sp>
    </p:spTree>
    <p:extLst>
      <p:ext uri="{BB962C8B-B14F-4D97-AF65-F5344CB8AC3E}">
        <p14:creationId xmlns:p14="http://schemas.microsoft.com/office/powerpoint/2010/main" xmlns="" val="328366731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/>
            </a:lvl1pPr>
          </a:lstStyle>
          <a:p>
            <a:fld id="{F8D924AC-CBCC-41CE-BF55-F07BB77B1E21}" type="slidenum">
              <a:rPr lang="de-DE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047879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/>
            </a:lvl1pPr>
          </a:lstStyle>
          <a:p>
            <a:fld id="{F3DD0034-365B-4C14-AB6A-DBDEF5A4A090}" type="slidenum">
              <a:rPr lang="de-DE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18862435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5562600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5562600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/>
            </a:lvl1pPr>
          </a:lstStyle>
          <a:p>
            <a:fld id="{EA266E0B-DC26-4EFA-BDF8-E043379DECFB}" type="slidenum">
              <a:rPr lang="de-DE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837677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066800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706563"/>
            <a:ext cx="4040188" cy="4922836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066800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1706562"/>
            <a:ext cx="4041775" cy="4922837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/>
            </a:lvl1pPr>
          </a:lstStyle>
          <a:p>
            <a:fld id="{04F51B3E-B844-437D-ABE1-5045F5BD57E4}" type="slidenum">
              <a:rPr lang="de-DE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2659237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/>
            </a:lvl1pPr>
          </a:lstStyle>
          <a:p>
            <a:fld id="{A0BB3C88-2D18-464B-BEC7-3B2D8AACFF77}" type="slidenum">
              <a:rPr lang="de-DE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003232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/>
            </a:lvl1pPr>
          </a:lstStyle>
          <a:p>
            <a:fld id="{55FEFDDF-ED17-4058-B886-96E35E932224}" type="slidenum">
              <a:rPr lang="de-DE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2811847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1143000"/>
            <a:ext cx="5111750" cy="5562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2305050"/>
            <a:ext cx="3008313" cy="44005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/>
            </a:lvl1pPr>
          </a:lstStyle>
          <a:p>
            <a:fld id="{01FFB3E2-FDCF-4ABF-A9A1-27367E9385D6}" type="slidenum">
              <a:rPr lang="de-DE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529838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5254625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1066800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 smtClean="0"/>
              <a:t>Bild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821363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/>
            </a:lvl1pPr>
          </a:lstStyle>
          <a:p>
            <a:fld id="{5241B0EE-5E20-4B00-A0A7-E6EFD0F9CF46}" type="slidenum">
              <a:rPr lang="de-DE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4086533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fld id="{CFAE9F4B-F9C1-4817-B8F9-D36C11C98955}" type="slidenum">
              <a:rPr lang="de-DE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2941791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1066800"/>
            <a:ext cx="2057400" cy="5059363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066800"/>
            <a:ext cx="6019800" cy="5059363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fld id="{C7A4BB07-BF8D-4CAF-985F-05114254CE00}" type="slidenum">
              <a:rPr lang="de-DE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2333406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/>
          </a:p>
        </p:txBody>
      </p:sp>
      <p:sp>
        <p:nvSpPr>
          <p:cNvPr id="6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FF3425-8A73-485E-83BD-C92053D395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222382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Bild 6" descr="blue_back_folge.jp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elplatzhalter 1"/>
          <p:cNvSpPr>
            <a:spLocks noGrp="1"/>
          </p:cNvSpPr>
          <p:nvPr>
            <p:ph type="title"/>
          </p:nvPr>
        </p:nvSpPr>
        <p:spPr bwMode="auto">
          <a:xfrm>
            <a:off x="2590800" y="0"/>
            <a:ext cx="5943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Mastertitelformat bearbeiten</a:t>
            </a:r>
            <a:endParaRPr lang="de-DE" smtClean="0"/>
          </a:p>
        </p:txBody>
      </p:sp>
      <p:sp>
        <p:nvSpPr>
          <p:cNvPr id="1028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46088" y="1066800"/>
            <a:ext cx="8077200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Mastertextformat bearbeiten</a:t>
            </a:r>
          </a:p>
          <a:p>
            <a:pPr lvl="1"/>
            <a:r>
              <a:rPr lang="en-US" smtClean="0"/>
              <a:t>Zweite Ebene</a:t>
            </a:r>
          </a:p>
          <a:p>
            <a:pPr lvl="2"/>
            <a:r>
              <a:rPr lang="en-US" smtClean="0"/>
              <a:t>Dritte Ebene</a:t>
            </a:r>
          </a:p>
          <a:p>
            <a:pPr lvl="3"/>
            <a:r>
              <a:rPr lang="en-US" smtClean="0"/>
              <a:t>Vierte Ebene</a:t>
            </a:r>
          </a:p>
          <a:p>
            <a:pPr lvl="4"/>
            <a:r>
              <a:rPr lang="en-US" smtClean="0"/>
              <a:t>Fünfte Ebene</a:t>
            </a:r>
            <a:endParaRPr lang="de-DE" smtClean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534400" y="22225"/>
            <a:ext cx="609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bg1"/>
                </a:solidFill>
                <a:latin typeface="Calibri" charset="0"/>
              </a:defRPr>
            </a:lvl1pPr>
          </a:lstStyle>
          <a:p>
            <a:r>
              <a:rPr lang="de-DE"/>
              <a:t>| </a:t>
            </a:r>
            <a:fld id="{C7DAC017-9912-4CB8-B64C-A44160E8C93C}" type="slidenum">
              <a:rPr lang="de-DE"/>
              <a:pPr/>
              <a:t>‹#›</a:t>
            </a:fld>
            <a:endParaRPr lang="de-DE"/>
          </a:p>
        </p:txBody>
      </p:sp>
      <p:pic>
        <p:nvPicPr>
          <p:cNvPr id="1030" name="Bild 7" descr="iap_logo_header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6088" y="71438"/>
            <a:ext cx="19812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</p:sldLayoutIdLst>
  <p:hf hdr="0" ftr="0" dt="0"/>
  <p:txStyles>
    <p:titleStyle>
      <a:lvl1pPr algn="r" defTabSz="457200" rtl="0" eaLnBrk="1" fontAlgn="base" hangingPunct="1">
        <a:spcBef>
          <a:spcPct val="0"/>
        </a:spcBef>
        <a:spcAft>
          <a:spcPct val="0"/>
        </a:spcAft>
        <a:defRPr sz="2000" kern="1200">
          <a:solidFill>
            <a:schemeClr val="bg1"/>
          </a:solidFill>
          <a:latin typeface="Arial"/>
          <a:ea typeface="ＭＳ Ｐゴシック" charset="-128"/>
          <a:cs typeface="Arial"/>
        </a:defRPr>
      </a:lvl1pPr>
      <a:lvl2pPr algn="r" defTabSz="457200" rtl="0" eaLnBrk="1" fontAlgn="base" hangingPunct="1">
        <a:spcBef>
          <a:spcPct val="0"/>
        </a:spcBef>
        <a:spcAft>
          <a:spcPct val="0"/>
        </a:spcAft>
        <a:defRPr sz="2000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2pPr>
      <a:lvl3pPr algn="r" defTabSz="457200" rtl="0" eaLnBrk="1" fontAlgn="base" hangingPunct="1">
        <a:spcBef>
          <a:spcPct val="0"/>
        </a:spcBef>
        <a:spcAft>
          <a:spcPct val="0"/>
        </a:spcAft>
        <a:defRPr sz="2000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3pPr>
      <a:lvl4pPr algn="r" defTabSz="457200" rtl="0" eaLnBrk="1" fontAlgn="base" hangingPunct="1">
        <a:spcBef>
          <a:spcPct val="0"/>
        </a:spcBef>
        <a:spcAft>
          <a:spcPct val="0"/>
        </a:spcAft>
        <a:defRPr sz="2000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4pPr>
      <a:lvl5pPr algn="r" defTabSz="457200" rtl="0" eaLnBrk="1" fontAlgn="base" hangingPunct="1">
        <a:spcBef>
          <a:spcPct val="0"/>
        </a:spcBef>
        <a:spcAft>
          <a:spcPct val="0"/>
        </a:spcAft>
        <a:defRPr sz="2000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Wingdings" charset="2"/>
        <a:buChar char="§"/>
        <a:defRPr sz="2600" kern="1200">
          <a:solidFill>
            <a:schemeClr val="tx1"/>
          </a:solidFill>
          <a:latin typeface="Arial"/>
          <a:ea typeface="ＭＳ Ｐゴシック" charset="-128"/>
          <a:cs typeface="Arial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Wingdings" charset="2"/>
        <a:buChar char="§"/>
        <a:defRPr sz="2400" kern="1200">
          <a:solidFill>
            <a:schemeClr val="tx1"/>
          </a:solidFill>
          <a:latin typeface="Arial"/>
          <a:ea typeface="ＭＳ Ｐゴシック" charset="-128"/>
          <a:cs typeface="Arial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Wingdings" charset="2"/>
        <a:buChar char="§"/>
        <a:defRPr sz="2400" kern="1200">
          <a:solidFill>
            <a:schemeClr val="tx1"/>
          </a:solidFill>
          <a:latin typeface="Arial"/>
          <a:ea typeface="ＭＳ Ｐゴシック" charset="-128"/>
          <a:cs typeface="Arial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Wingdings" charset="2"/>
        <a:buChar char="§"/>
        <a:defRPr sz="2000" kern="1200">
          <a:solidFill>
            <a:schemeClr val="tx1"/>
          </a:solidFill>
          <a:latin typeface="Arial"/>
          <a:ea typeface="ＭＳ Ｐゴシック" charset="-128"/>
          <a:cs typeface="Arial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Wingdings" charset="2"/>
        <a:buChar char="§"/>
        <a:defRPr kern="1200">
          <a:solidFill>
            <a:schemeClr val="tx1"/>
          </a:solidFill>
          <a:latin typeface="Arial"/>
          <a:ea typeface="ＭＳ Ｐゴシック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4.tiff"/><Relationship Id="rId5" Type="http://schemas.openxmlformats.org/officeDocument/2006/relationships/image" Target="../media/image33.tiff"/><Relationship Id="rId4" Type="http://schemas.openxmlformats.org/officeDocument/2006/relationships/oleObject" Target="../embeddings/oleObject5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6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34.tif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3.jpeg"/><Relationship Id="rId4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6.png"/><Relationship Id="rId5" Type="http://schemas.openxmlformats.org/officeDocument/2006/relationships/image" Target="../media/image55.jpeg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el 2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de-DE" dirty="0" err="1" smtClean="0">
                <a:latin typeface="Arial" charset="0"/>
              </a:rPr>
              <a:t>Grating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reflectors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for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future</a:t>
            </a:r>
            <a:r>
              <a:rPr lang="de-DE" dirty="0" smtClean="0">
                <a:latin typeface="Arial" charset="0"/>
              </a:rPr>
              <a:t> GWD</a:t>
            </a:r>
          </a:p>
        </p:txBody>
      </p:sp>
      <p:sp>
        <p:nvSpPr>
          <p:cNvPr id="15363" name="Untertitel 2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de-DE" dirty="0">
              <a:latin typeface="Arial" charset="0"/>
            </a:endParaRPr>
          </a:p>
          <a:p>
            <a:pPr eaLnBrk="1" hangingPunct="1"/>
            <a:r>
              <a:rPr lang="de-DE" sz="2400" dirty="0" smtClean="0">
                <a:solidFill>
                  <a:srgbClr val="385D8A"/>
                </a:solidFill>
                <a:latin typeface="+mj-lt"/>
              </a:rPr>
              <a:t>S. Kroker</a:t>
            </a:r>
            <a:r>
              <a:rPr lang="de-DE" sz="2400" baseline="30000" dirty="0" smtClean="0">
                <a:solidFill>
                  <a:srgbClr val="385D8A"/>
                </a:solidFill>
                <a:latin typeface="+mj-lt"/>
              </a:rPr>
              <a:t>1</a:t>
            </a:r>
            <a:r>
              <a:rPr lang="de-DE" sz="2400" dirty="0" smtClean="0">
                <a:solidFill>
                  <a:srgbClr val="385D8A"/>
                </a:solidFill>
                <a:latin typeface="+mj-lt"/>
              </a:rPr>
              <a:t>, T. Käsebier</a:t>
            </a:r>
            <a:r>
              <a:rPr lang="de-DE" sz="2400" baseline="30000" dirty="0" smtClean="0">
                <a:solidFill>
                  <a:srgbClr val="385D8A"/>
                </a:solidFill>
                <a:latin typeface="+mj-lt"/>
              </a:rPr>
              <a:t>1</a:t>
            </a:r>
            <a:r>
              <a:rPr lang="de-DE" sz="2400" dirty="0" smtClean="0">
                <a:solidFill>
                  <a:srgbClr val="385D8A"/>
                </a:solidFill>
                <a:latin typeface="+mj-lt"/>
              </a:rPr>
              <a:t>, D. Heinert</a:t>
            </a:r>
            <a:r>
              <a:rPr lang="de-DE" sz="2400" baseline="30000" dirty="0" smtClean="0">
                <a:solidFill>
                  <a:srgbClr val="385D8A"/>
                </a:solidFill>
                <a:latin typeface="+mj-lt"/>
              </a:rPr>
              <a:t>2</a:t>
            </a:r>
            <a:r>
              <a:rPr lang="de-DE" sz="2400" dirty="0" smtClean="0">
                <a:solidFill>
                  <a:srgbClr val="385D8A"/>
                </a:solidFill>
                <a:latin typeface="+mj-lt"/>
              </a:rPr>
              <a:t>, R. Nawrodt</a:t>
            </a:r>
            <a:r>
              <a:rPr lang="de-DE" sz="2400" baseline="30000" dirty="0" smtClean="0">
                <a:solidFill>
                  <a:srgbClr val="385D8A"/>
                </a:solidFill>
                <a:latin typeface="+mj-lt"/>
              </a:rPr>
              <a:t>2</a:t>
            </a:r>
            <a:r>
              <a:rPr lang="de-DE" sz="2400" dirty="0" smtClean="0">
                <a:solidFill>
                  <a:srgbClr val="385D8A"/>
                </a:solidFill>
                <a:latin typeface="+mj-lt"/>
              </a:rPr>
              <a:t>, E.-B. Kley</a:t>
            </a:r>
            <a:r>
              <a:rPr lang="de-DE" sz="2400" baseline="30000" dirty="0" smtClean="0">
                <a:solidFill>
                  <a:srgbClr val="385D8A"/>
                </a:solidFill>
                <a:latin typeface="+mj-lt"/>
              </a:rPr>
              <a:t>1</a:t>
            </a:r>
            <a:r>
              <a:rPr lang="de-DE" sz="2400" dirty="0" smtClean="0">
                <a:solidFill>
                  <a:srgbClr val="385D8A"/>
                </a:solidFill>
                <a:latin typeface="+mj-lt"/>
              </a:rPr>
              <a:t>, A. Tünnermann</a:t>
            </a:r>
            <a:r>
              <a:rPr lang="de-DE" sz="2400" baseline="30000" dirty="0" smtClean="0">
                <a:solidFill>
                  <a:srgbClr val="385D8A"/>
                </a:solidFill>
                <a:latin typeface="+mj-lt"/>
              </a:rPr>
              <a:t>1</a:t>
            </a:r>
            <a:endParaRPr lang="en-US" sz="2400" baseline="30000" dirty="0" smtClean="0">
              <a:solidFill>
                <a:srgbClr val="385D8A"/>
              </a:solidFill>
              <a:latin typeface="+mj-lt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747182" y="5877272"/>
            <a:ext cx="5022272" cy="6668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aseline="30000" dirty="0" smtClean="0">
                <a:latin typeface="+mn-lt"/>
              </a:rPr>
              <a:t>1</a:t>
            </a:r>
            <a:r>
              <a:rPr lang="de-DE" sz="1400" dirty="0" smtClean="0">
                <a:latin typeface="+mn-lt"/>
              </a:rPr>
              <a:t> Friedrich-Schiller-University Jena, Institute </a:t>
            </a:r>
            <a:r>
              <a:rPr lang="de-DE" sz="1400" dirty="0" err="1">
                <a:latin typeface="+mn-lt"/>
              </a:rPr>
              <a:t>of</a:t>
            </a:r>
            <a:r>
              <a:rPr lang="de-DE" sz="1400" dirty="0">
                <a:latin typeface="+mn-lt"/>
              </a:rPr>
              <a:t> </a:t>
            </a:r>
            <a:r>
              <a:rPr lang="de-DE" sz="1400" dirty="0" smtClean="0">
                <a:latin typeface="+mn-lt"/>
              </a:rPr>
              <a:t>Applied </a:t>
            </a:r>
            <a:r>
              <a:rPr lang="de-DE" sz="1400" dirty="0" err="1" smtClean="0">
                <a:latin typeface="+mn-lt"/>
              </a:rPr>
              <a:t>Physics</a:t>
            </a:r>
            <a:endParaRPr lang="en-US" sz="1400" dirty="0">
              <a:latin typeface="+mn-lt"/>
            </a:endParaRPr>
          </a:p>
          <a:p>
            <a:endParaRPr lang="de-DE" sz="1400" baseline="30000" dirty="0" smtClean="0">
              <a:latin typeface="+mn-lt"/>
            </a:endParaRPr>
          </a:p>
          <a:p>
            <a:r>
              <a:rPr lang="de-DE" sz="1400" baseline="30000" dirty="0" smtClean="0">
                <a:latin typeface="+mn-lt"/>
              </a:rPr>
              <a:t>2</a:t>
            </a:r>
            <a:r>
              <a:rPr lang="de-DE" sz="1400" dirty="0" smtClean="0">
                <a:latin typeface="+mn-lt"/>
              </a:rPr>
              <a:t> </a:t>
            </a:r>
            <a:r>
              <a:rPr lang="de-DE" sz="1400" dirty="0">
                <a:latin typeface="+mn-lt"/>
              </a:rPr>
              <a:t>Friedrich-Schiller-University Jena, </a:t>
            </a:r>
            <a:r>
              <a:rPr lang="de-DE" sz="1400" dirty="0" smtClean="0">
                <a:latin typeface="+mn-lt"/>
              </a:rPr>
              <a:t>Institute </a:t>
            </a:r>
            <a:r>
              <a:rPr lang="de-DE" sz="1400" dirty="0" err="1" smtClean="0">
                <a:latin typeface="+mn-lt"/>
              </a:rPr>
              <a:t>of</a:t>
            </a:r>
            <a:r>
              <a:rPr lang="de-DE" sz="1400" dirty="0" smtClean="0">
                <a:latin typeface="+mn-lt"/>
              </a:rPr>
              <a:t> Solide State </a:t>
            </a:r>
            <a:r>
              <a:rPr lang="de-DE" sz="1400" dirty="0" err="1" smtClean="0">
                <a:latin typeface="+mn-lt"/>
              </a:rPr>
              <a:t>Physics</a:t>
            </a:r>
            <a:endParaRPr lang="en-US" sz="1400" dirty="0"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>
                <a:latin typeface="Arial" charset="0"/>
              </a:rPr>
              <a:t>Grating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reflectors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for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future</a:t>
            </a:r>
            <a:r>
              <a:rPr lang="de-DE" dirty="0" smtClean="0">
                <a:latin typeface="Arial" charset="0"/>
              </a:rPr>
              <a:t> GWD</a:t>
            </a:r>
            <a:br>
              <a:rPr lang="de-DE" dirty="0" smtClean="0">
                <a:latin typeface="Arial" charset="0"/>
              </a:rPr>
            </a:br>
            <a:r>
              <a:rPr lang="de-DE" dirty="0" smtClean="0">
                <a:latin typeface="Arial" charset="0"/>
              </a:rPr>
              <a:t>Outline</a:t>
            </a:r>
            <a:endParaRPr lang="en-US" dirty="0"/>
          </a:p>
        </p:txBody>
      </p:sp>
      <p:sp>
        <p:nvSpPr>
          <p:cNvPr id="5" name="Textfeld 4"/>
          <p:cNvSpPr txBox="1"/>
          <p:nvPr/>
        </p:nvSpPr>
        <p:spPr>
          <a:xfrm>
            <a:off x="719572" y="1104706"/>
            <a:ext cx="7698133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sz="2800" b="1" dirty="0" smtClean="0">
              <a:solidFill>
                <a:srgbClr val="385D8A"/>
              </a:solidFill>
              <a:latin typeface="+mj-lt"/>
            </a:endParaRPr>
          </a:p>
          <a:p>
            <a:endParaRPr lang="de-DE" sz="2800" b="1" dirty="0">
              <a:solidFill>
                <a:srgbClr val="385D8A"/>
              </a:solidFill>
              <a:latin typeface="+mj-lt"/>
            </a:endParaRPr>
          </a:p>
          <a:p>
            <a:pPr marL="457200" indent="-457200">
              <a:buFont typeface="Arial" pitchFamily="34" charset="0"/>
              <a:buChar char="•"/>
            </a:pPr>
            <a:endParaRPr lang="de-DE" sz="2800" b="1" dirty="0" smtClean="0">
              <a:solidFill>
                <a:srgbClr val="385D8A"/>
              </a:solidFill>
              <a:latin typeface="+mj-lt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de-DE" sz="2800" b="1" dirty="0" err="1" smtClean="0">
                <a:solidFill>
                  <a:srgbClr val="385D8A"/>
                </a:solidFill>
                <a:latin typeface="+mj-lt"/>
              </a:rPr>
              <a:t>Introduction</a:t>
            </a:r>
            <a:r>
              <a:rPr lang="de-DE" sz="2800" b="1" dirty="0" smtClean="0">
                <a:solidFill>
                  <a:srgbClr val="385D8A"/>
                </a:solidFill>
                <a:latin typeface="+mj-lt"/>
              </a:rPr>
              <a:t>/ </a:t>
            </a:r>
            <a:r>
              <a:rPr lang="de-DE" sz="2800" b="1" dirty="0" err="1" smtClean="0">
                <a:solidFill>
                  <a:srgbClr val="385D8A"/>
                </a:solidFill>
                <a:latin typeface="+mj-lt"/>
              </a:rPr>
              <a:t>Functionality</a:t>
            </a:r>
            <a:r>
              <a:rPr lang="de-DE" sz="2800" b="1" dirty="0" smtClean="0">
                <a:solidFill>
                  <a:srgbClr val="385D8A"/>
                </a:solidFill>
                <a:latin typeface="+mj-lt"/>
              </a:rPr>
              <a:t> </a:t>
            </a:r>
            <a:r>
              <a:rPr lang="de-DE" sz="2800" b="1" dirty="0" err="1" smtClean="0">
                <a:solidFill>
                  <a:srgbClr val="385D8A"/>
                </a:solidFill>
                <a:latin typeface="+mj-lt"/>
              </a:rPr>
              <a:t>of</a:t>
            </a:r>
            <a:r>
              <a:rPr lang="de-DE" sz="2800" b="1" dirty="0" smtClean="0">
                <a:solidFill>
                  <a:srgbClr val="385D8A"/>
                </a:solidFill>
                <a:latin typeface="+mj-lt"/>
              </a:rPr>
              <a:t> </a:t>
            </a:r>
            <a:r>
              <a:rPr lang="de-DE" sz="2800" b="1" dirty="0" err="1" smtClean="0">
                <a:solidFill>
                  <a:srgbClr val="385D8A"/>
                </a:solidFill>
                <a:latin typeface="+mj-lt"/>
              </a:rPr>
              <a:t>grating</a:t>
            </a:r>
            <a:r>
              <a:rPr lang="de-DE" sz="2800" b="1" dirty="0" smtClean="0">
                <a:solidFill>
                  <a:srgbClr val="385D8A"/>
                </a:solidFill>
                <a:latin typeface="+mj-lt"/>
              </a:rPr>
              <a:t> </a:t>
            </a:r>
            <a:r>
              <a:rPr lang="de-DE" sz="2800" b="1" dirty="0" err="1" smtClean="0">
                <a:solidFill>
                  <a:srgbClr val="385D8A"/>
                </a:solidFill>
                <a:latin typeface="+mj-lt"/>
              </a:rPr>
              <a:t>reflectors</a:t>
            </a:r>
            <a:endParaRPr lang="de-DE" sz="2800" b="1" dirty="0" smtClean="0">
              <a:solidFill>
                <a:srgbClr val="385D8A"/>
              </a:solidFill>
              <a:latin typeface="+mj-lt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de-DE" sz="2800" b="1" dirty="0">
                <a:solidFill>
                  <a:srgbClr val="385D8A"/>
                </a:solidFill>
                <a:latin typeface="+mj-lt"/>
              </a:rPr>
              <a:t>N</a:t>
            </a:r>
            <a:r>
              <a:rPr lang="de-DE" sz="2800" b="1" dirty="0" smtClean="0">
                <a:solidFill>
                  <a:srgbClr val="385D8A"/>
                </a:solidFill>
                <a:latin typeface="+mj-lt"/>
              </a:rPr>
              <a:t>ew </a:t>
            </a:r>
            <a:r>
              <a:rPr lang="de-DE" sz="2800" b="1" dirty="0" err="1" smtClean="0">
                <a:solidFill>
                  <a:srgbClr val="385D8A"/>
                </a:solidFill>
                <a:latin typeface="+mj-lt"/>
              </a:rPr>
              <a:t>results</a:t>
            </a:r>
            <a:r>
              <a:rPr lang="de-DE" sz="2800" b="1" dirty="0" smtClean="0">
                <a:solidFill>
                  <a:srgbClr val="385D8A"/>
                </a:solidFill>
                <a:latin typeface="+mj-lt"/>
              </a:rPr>
              <a:t> on 2D-gratings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de-DE" sz="2800" b="1" dirty="0" err="1" smtClean="0">
                <a:solidFill>
                  <a:srgbClr val="385D8A"/>
                </a:solidFill>
                <a:latin typeface="+mj-lt"/>
              </a:rPr>
              <a:t>Fabrication</a:t>
            </a:r>
            <a:endParaRPr lang="de-DE" sz="2800" b="1" dirty="0" smtClean="0">
              <a:solidFill>
                <a:srgbClr val="385D8A"/>
              </a:solidFill>
              <a:latin typeface="+mj-lt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de-DE" sz="2800" b="1" dirty="0" err="1" smtClean="0">
                <a:solidFill>
                  <a:srgbClr val="385D8A"/>
                </a:solidFill>
                <a:latin typeface="+mj-lt"/>
              </a:rPr>
              <a:t>Scattering</a:t>
            </a:r>
            <a:r>
              <a:rPr lang="de-DE" sz="2800" b="1" dirty="0" smtClean="0">
                <a:solidFill>
                  <a:srgbClr val="385D8A"/>
                </a:solidFill>
                <a:latin typeface="+mj-lt"/>
              </a:rPr>
              <a:t> – </a:t>
            </a:r>
            <a:r>
              <a:rPr lang="de-DE" sz="2800" b="1" dirty="0" err="1" smtClean="0">
                <a:solidFill>
                  <a:srgbClr val="385D8A"/>
                </a:solidFill>
                <a:latin typeface="+mj-lt"/>
              </a:rPr>
              <a:t>what</a:t>
            </a:r>
            <a:r>
              <a:rPr lang="de-DE" sz="2800" b="1" dirty="0" smtClean="0">
                <a:solidFill>
                  <a:srgbClr val="385D8A"/>
                </a:solidFill>
                <a:latin typeface="+mj-lt"/>
              </a:rPr>
              <a:t> do </a:t>
            </a:r>
            <a:r>
              <a:rPr lang="de-DE" sz="2800" b="1" dirty="0" err="1" smtClean="0">
                <a:solidFill>
                  <a:srgbClr val="385D8A"/>
                </a:solidFill>
                <a:latin typeface="+mj-lt"/>
              </a:rPr>
              <a:t>we</a:t>
            </a:r>
            <a:r>
              <a:rPr lang="de-DE" sz="2800" b="1" dirty="0" smtClean="0">
                <a:solidFill>
                  <a:srgbClr val="385D8A"/>
                </a:solidFill>
                <a:latin typeface="+mj-lt"/>
              </a:rPr>
              <a:t> </a:t>
            </a:r>
            <a:r>
              <a:rPr lang="de-DE" sz="2800" b="1" dirty="0" err="1" smtClean="0">
                <a:solidFill>
                  <a:srgbClr val="385D8A"/>
                </a:solidFill>
                <a:latin typeface="+mj-lt"/>
              </a:rPr>
              <a:t>know</a:t>
            </a:r>
            <a:r>
              <a:rPr lang="de-DE" sz="2800" b="1" dirty="0" smtClean="0">
                <a:solidFill>
                  <a:srgbClr val="385D8A"/>
                </a:solidFill>
                <a:latin typeface="+mj-lt"/>
              </a:rPr>
              <a:t> so </a:t>
            </a:r>
            <a:r>
              <a:rPr lang="de-DE" sz="2800" b="1" dirty="0" err="1" smtClean="0">
                <a:solidFill>
                  <a:srgbClr val="385D8A"/>
                </a:solidFill>
                <a:latin typeface="+mj-lt"/>
              </a:rPr>
              <a:t>far</a:t>
            </a:r>
            <a:r>
              <a:rPr lang="de-DE" sz="2800" b="1" dirty="0" smtClean="0">
                <a:solidFill>
                  <a:srgbClr val="385D8A"/>
                </a:solidFill>
                <a:latin typeface="+mj-lt"/>
              </a:rPr>
              <a:t>?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de-DE" sz="2800" b="1" dirty="0" smtClean="0">
                <a:solidFill>
                  <a:srgbClr val="385D8A"/>
                </a:solidFill>
                <a:latin typeface="+mj-lt"/>
              </a:rPr>
              <a:t>Thermal </a:t>
            </a:r>
            <a:r>
              <a:rPr lang="de-DE" sz="2800" b="1" dirty="0" err="1" smtClean="0">
                <a:solidFill>
                  <a:srgbClr val="385D8A"/>
                </a:solidFill>
                <a:latin typeface="+mj-lt"/>
              </a:rPr>
              <a:t>noise</a:t>
            </a:r>
            <a:r>
              <a:rPr lang="de-DE" sz="2800" b="1" dirty="0" smtClean="0">
                <a:solidFill>
                  <a:srgbClr val="385D8A"/>
                </a:solidFill>
                <a:latin typeface="+mj-lt"/>
              </a:rPr>
              <a:t> </a:t>
            </a:r>
            <a:r>
              <a:rPr lang="de-DE" sz="2800" b="1" dirty="0" err="1" smtClean="0">
                <a:solidFill>
                  <a:srgbClr val="385D8A"/>
                </a:solidFill>
                <a:latin typeface="+mj-lt"/>
              </a:rPr>
              <a:t>of</a:t>
            </a:r>
            <a:r>
              <a:rPr lang="de-DE" sz="2800" b="1" dirty="0" smtClean="0">
                <a:solidFill>
                  <a:srgbClr val="385D8A"/>
                </a:solidFill>
                <a:latin typeface="+mj-lt"/>
              </a:rPr>
              <a:t> </a:t>
            </a:r>
            <a:r>
              <a:rPr lang="de-DE" sz="2800" b="1" dirty="0" err="1" smtClean="0">
                <a:solidFill>
                  <a:srgbClr val="385D8A"/>
                </a:solidFill>
                <a:latin typeface="+mj-lt"/>
              </a:rPr>
              <a:t>grating</a:t>
            </a:r>
            <a:r>
              <a:rPr lang="de-DE" sz="2800" b="1" dirty="0" smtClean="0">
                <a:solidFill>
                  <a:srgbClr val="385D8A"/>
                </a:solidFill>
                <a:latin typeface="+mj-lt"/>
              </a:rPr>
              <a:t> </a:t>
            </a:r>
            <a:r>
              <a:rPr lang="de-DE" sz="2800" b="1" dirty="0" err="1" smtClean="0">
                <a:solidFill>
                  <a:srgbClr val="385D8A"/>
                </a:solidFill>
                <a:latin typeface="+mj-lt"/>
              </a:rPr>
              <a:t>reflectors</a:t>
            </a:r>
            <a:endParaRPr lang="de-DE" sz="2800" b="1" dirty="0" smtClean="0">
              <a:solidFill>
                <a:srgbClr val="385D8A"/>
              </a:solidFill>
              <a:latin typeface="+mj-lt"/>
            </a:endParaRPr>
          </a:p>
          <a:p>
            <a:pPr marL="457200" indent="-457200">
              <a:buFont typeface="Arial" pitchFamily="34" charset="0"/>
              <a:buChar char="•"/>
            </a:pPr>
            <a:endParaRPr lang="de-DE" sz="2800" b="1" dirty="0">
              <a:solidFill>
                <a:srgbClr val="385D8A"/>
              </a:solidFill>
              <a:latin typeface="+mj-lt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de-DE" sz="2800" b="1" dirty="0" smtClean="0">
                <a:solidFill>
                  <a:srgbClr val="385D8A"/>
                </a:solidFill>
                <a:latin typeface="+mj-lt"/>
              </a:rPr>
              <a:t>Summary &amp; Outlook</a:t>
            </a:r>
            <a:endParaRPr lang="de-DE" sz="2800" b="1" dirty="0">
              <a:solidFill>
                <a:srgbClr val="385D8A"/>
              </a:solidFill>
              <a:latin typeface="+mj-lt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D924AC-CBCC-41CE-BF55-F07BB77B1E21}" type="slidenum">
              <a:rPr lang="de-DE" smtClean="0"/>
              <a:pPr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2478742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 txBox="1">
            <a:spLocks/>
          </p:cNvSpPr>
          <p:nvPr/>
        </p:nvSpPr>
        <p:spPr bwMode="auto">
          <a:xfrm>
            <a:off x="2743200" y="152400"/>
            <a:ext cx="5943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bg1"/>
                </a:solidFill>
                <a:latin typeface="Arial"/>
                <a:ea typeface="ＭＳ Ｐゴシック" charset="-128"/>
                <a:cs typeface="Arial"/>
              </a:defRPr>
            </a:lvl1pPr>
            <a:lvl2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de-DE" dirty="0" err="1" smtClean="0">
                <a:latin typeface="Arial" charset="0"/>
              </a:rPr>
              <a:t>Grating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reflectors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for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future</a:t>
            </a:r>
            <a:r>
              <a:rPr lang="de-DE" dirty="0" smtClean="0">
                <a:latin typeface="Arial" charset="0"/>
              </a:rPr>
              <a:t> GWD</a:t>
            </a:r>
            <a:br>
              <a:rPr lang="de-DE" dirty="0" smtClean="0">
                <a:latin typeface="Arial" charset="0"/>
              </a:rPr>
            </a:br>
            <a:r>
              <a:rPr lang="de-DE" dirty="0" err="1" smtClean="0">
                <a:latin typeface="Arial" charset="0"/>
              </a:rPr>
              <a:t>Introduction</a:t>
            </a:r>
            <a:endParaRPr lang="en-US" dirty="0"/>
          </a:p>
        </p:txBody>
      </p:sp>
      <p:sp>
        <p:nvSpPr>
          <p:cNvPr id="7" name="Textfeld 6"/>
          <p:cNvSpPr txBox="1"/>
          <p:nvPr/>
        </p:nvSpPr>
        <p:spPr>
          <a:xfrm>
            <a:off x="240011" y="1057320"/>
            <a:ext cx="59154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 err="1" smtClean="0">
                <a:solidFill>
                  <a:srgbClr val="385D8A"/>
                </a:solidFill>
                <a:latin typeface="+mj-lt"/>
              </a:rPr>
              <a:t>Introduction</a:t>
            </a:r>
            <a:r>
              <a:rPr lang="de-DE" sz="2800" b="1" dirty="0" smtClean="0">
                <a:solidFill>
                  <a:srgbClr val="385D8A"/>
                </a:solidFill>
                <a:latin typeface="+mj-lt"/>
              </a:rPr>
              <a:t> –   </a:t>
            </a:r>
            <a:r>
              <a:rPr lang="de-DE" sz="2800" b="1" dirty="0" err="1" smtClean="0">
                <a:solidFill>
                  <a:srgbClr val="385D8A"/>
                </a:solidFill>
                <a:latin typeface="+mj-lt"/>
              </a:rPr>
              <a:t>coating</a:t>
            </a:r>
            <a:r>
              <a:rPr lang="de-DE" sz="2800" b="1" dirty="0" smtClean="0">
                <a:solidFill>
                  <a:srgbClr val="385D8A"/>
                </a:solidFill>
                <a:latin typeface="+mj-lt"/>
              </a:rPr>
              <a:t> thermal </a:t>
            </a:r>
            <a:r>
              <a:rPr lang="de-DE" sz="2800" b="1" dirty="0" err="1" smtClean="0">
                <a:solidFill>
                  <a:srgbClr val="385D8A"/>
                </a:solidFill>
                <a:latin typeface="+mj-lt"/>
              </a:rPr>
              <a:t>noise</a:t>
            </a:r>
            <a:endParaRPr lang="en-US" sz="2800" b="1" dirty="0">
              <a:solidFill>
                <a:srgbClr val="385D8A"/>
              </a:solidFill>
              <a:latin typeface="+mj-lt"/>
            </a:endParaRPr>
          </a:p>
        </p:txBody>
      </p:sp>
      <p:grpSp>
        <p:nvGrpSpPr>
          <p:cNvPr id="29" name="Gruppieren 28"/>
          <p:cNvGrpSpPr/>
          <p:nvPr/>
        </p:nvGrpSpPr>
        <p:grpSpPr>
          <a:xfrm>
            <a:off x="1475656" y="1975632"/>
            <a:ext cx="5481075" cy="4333688"/>
            <a:chOff x="1475656" y="1975632"/>
            <a:chExt cx="5481075" cy="4333688"/>
          </a:xfrm>
        </p:grpSpPr>
        <p:pic>
          <p:nvPicPr>
            <p:cNvPr id="28" name="Grafik 2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619672" y="1975632"/>
              <a:ext cx="5337059" cy="4009652"/>
            </a:xfrm>
            <a:prstGeom prst="rect">
              <a:avLst/>
            </a:prstGeom>
          </p:spPr>
        </p:pic>
        <p:sp>
          <p:nvSpPr>
            <p:cNvPr id="10" name="Rechteck 9"/>
            <p:cNvSpPr/>
            <p:nvPr/>
          </p:nvSpPr>
          <p:spPr>
            <a:xfrm>
              <a:off x="1475656" y="1988840"/>
              <a:ext cx="864096" cy="43204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hteck 11"/>
            <p:cNvSpPr/>
            <p:nvPr/>
          </p:nvSpPr>
          <p:spPr>
            <a:xfrm rot="5400000">
              <a:off x="3864861" y="3717032"/>
              <a:ext cx="864096" cy="43204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feld 13"/>
            <p:cNvSpPr txBox="1"/>
            <p:nvPr/>
          </p:nvSpPr>
          <p:spPr>
            <a:xfrm rot="16200000">
              <a:off x="943449" y="3714357"/>
              <a:ext cx="22059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2400" dirty="0" err="1">
                  <a:latin typeface="+mj-lt"/>
                </a:rPr>
                <a:t>s</a:t>
              </a:r>
              <a:r>
                <a:rPr lang="de-DE" sz="2400" dirty="0" err="1" smtClean="0">
                  <a:latin typeface="+mj-lt"/>
                </a:rPr>
                <a:t>train</a:t>
              </a:r>
              <a:r>
                <a:rPr lang="de-DE" sz="2400" dirty="0" smtClean="0">
                  <a:latin typeface="+mj-lt"/>
                </a:rPr>
                <a:t> </a:t>
              </a:r>
              <a:r>
                <a:rPr lang="de-DE" sz="2400" dirty="0" err="1" smtClean="0">
                  <a:latin typeface="+mj-lt"/>
                </a:rPr>
                <a:t>sensitivity</a:t>
              </a:r>
              <a:endParaRPr lang="en-US" sz="2400" dirty="0">
                <a:latin typeface="+mj-lt"/>
              </a:endParaRPr>
            </a:p>
          </p:txBody>
        </p:sp>
        <p:sp>
          <p:nvSpPr>
            <p:cNvPr id="15" name="Textfeld 14"/>
            <p:cNvSpPr txBox="1"/>
            <p:nvPr/>
          </p:nvSpPr>
          <p:spPr>
            <a:xfrm>
              <a:off x="3707904" y="5595627"/>
              <a:ext cx="14453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2400" dirty="0" err="1" smtClean="0">
                  <a:latin typeface="+mj-lt"/>
                </a:rPr>
                <a:t>frequency</a:t>
              </a:r>
              <a:endParaRPr lang="en-US" sz="2400" dirty="0">
                <a:latin typeface="+mj-lt"/>
              </a:endParaRPr>
            </a:p>
          </p:txBody>
        </p:sp>
      </p:grpSp>
      <p:cxnSp>
        <p:nvCxnSpPr>
          <p:cNvPr id="18" name="Gerade Verbindung 17"/>
          <p:cNvCxnSpPr/>
          <p:nvPr/>
        </p:nvCxnSpPr>
        <p:spPr>
          <a:xfrm>
            <a:off x="2478828" y="2276872"/>
            <a:ext cx="1121064" cy="2592288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22"/>
          <p:cNvCxnSpPr/>
          <p:nvPr/>
        </p:nvCxnSpPr>
        <p:spPr>
          <a:xfrm flipV="1">
            <a:off x="4743292" y="3753036"/>
            <a:ext cx="1592904" cy="126523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24"/>
          <p:cNvCxnSpPr/>
          <p:nvPr/>
        </p:nvCxnSpPr>
        <p:spPr>
          <a:xfrm>
            <a:off x="2893358" y="4473116"/>
            <a:ext cx="2789686" cy="20579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feld 2"/>
          <p:cNvSpPr txBox="1"/>
          <p:nvPr/>
        </p:nvSpPr>
        <p:spPr>
          <a:xfrm>
            <a:off x="3039360" y="2604002"/>
            <a:ext cx="18885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 err="1">
                <a:latin typeface="+mn-lt"/>
              </a:rPr>
              <a:t>s</a:t>
            </a:r>
            <a:r>
              <a:rPr lang="de-DE" dirty="0" err="1" smtClean="0">
                <a:latin typeface="+mn-lt"/>
              </a:rPr>
              <a:t>eismic</a:t>
            </a:r>
            <a:r>
              <a:rPr lang="de-DE" dirty="0" smtClean="0">
                <a:latin typeface="+mn-lt"/>
              </a:rPr>
              <a:t> / </a:t>
            </a:r>
          </a:p>
          <a:p>
            <a:pPr algn="ctr"/>
            <a:r>
              <a:rPr lang="de-DE" dirty="0" err="1" smtClean="0">
                <a:latin typeface="+mn-lt"/>
              </a:rPr>
              <a:t>radiation</a:t>
            </a:r>
            <a:r>
              <a:rPr lang="de-DE" dirty="0" smtClean="0">
                <a:latin typeface="+mn-lt"/>
              </a:rPr>
              <a:t> </a:t>
            </a:r>
            <a:r>
              <a:rPr lang="de-DE" dirty="0" err="1" smtClean="0">
                <a:latin typeface="+mn-lt"/>
              </a:rPr>
              <a:t>pressure</a:t>
            </a:r>
            <a:endParaRPr lang="en-US" dirty="0">
              <a:latin typeface="+mn-lt"/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6457149" y="3720484"/>
            <a:ext cx="11496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 err="1">
                <a:latin typeface="+mn-lt"/>
              </a:rPr>
              <a:t>s</a:t>
            </a:r>
            <a:r>
              <a:rPr lang="de-DE" dirty="0" err="1" smtClean="0">
                <a:latin typeface="+mn-lt"/>
              </a:rPr>
              <a:t>hot</a:t>
            </a:r>
            <a:r>
              <a:rPr lang="de-DE" dirty="0" smtClean="0">
                <a:latin typeface="+mn-lt"/>
              </a:rPr>
              <a:t> </a:t>
            </a:r>
            <a:r>
              <a:rPr lang="de-DE" dirty="0" err="1" smtClean="0">
                <a:latin typeface="+mn-lt"/>
              </a:rPr>
              <a:t>noise</a:t>
            </a:r>
            <a:endParaRPr lang="en-US" dirty="0">
              <a:latin typeface="+mn-lt"/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3159558" y="5010626"/>
            <a:ext cx="2257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 dirty="0" err="1">
                <a:solidFill>
                  <a:srgbClr val="FF0000"/>
                </a:solidFill>
                <a:latin typeface="+mn-lt"/>
              </a:rPr>
              <a:t>c</a:t>
            </a:r>
            <a:r>
              <a:rPr lang="de-DE" b="1" dirty="0" err="1" smtClean="0">
                <a:solidFill>
                  <a:srgbClr val="FF0000"/>
                </a:solidFill>
                <a:latin typeface="+mn-lt"/>
              </a:rPr>
              <a:t>oating</a:t>
            </a:r>
            <a:r>
              <a:rPr lang="de-DE" b="1" dirty="0" smtClean="0">
                <a:solidFill>
                  <a:srgbClr val="FF0000"/>
                </a:solidFill>
                <a:latin typeface="+mn-lt"/>
              </a:rPr>
              <a:t> thermal </a:t>
            </a:r>
            <a:r>
              <a:rPr lang="de-DE" b="1" dirty="0" err="1" smtClean="0">
                <a:solidFill>
                  <a:srgbClr val="FF0000"/>
                </a:solidFill>
                <a:latin typeface="+mn-lt"/>
              </a:rPr>
              <a:t>noise</a:t>
            </a:r>
            <a:endParaRPr lang="en-US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D924AC-CBCC-41CE-BF55-F07BB77B1E21}" type="slidenum">
              <a:rPr lang="de-DE" smtClean="0"/>
              <a:pPr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224237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6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feld 47"/>
          <p:cNvSpPr txBox="1"/>
          <p:nvPr/>
        </p:nvSpPr>
        <p:spPr>
          <a:xfrm>
            <a:off x="240011" y="1057320"/>
            <a:ext cx="70784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 err="1" smtClean="0">
                <a:solidFill>
                  <a:srgbClr val="385D8A"/>
                </a:solidFill>
                <a:latin typeface="+mj-lt"/>
              </a:rPr>
              <a:t>Introduction</a:t>
            </a:r>
            <a:r>
              <a:rPr lang="de-DE" sz="2800" b="1" dirty="0" smtClean="0">
                <a:solidFill>
                  <a:srgbClr val="385D8A"/>
                </a:solidFill>
                <a:latin typeface="+mj-lt"/>
              </a:rPr>
              <a:t> – </a:t>
            </a:r>
            <a:r>
              <a:rPr lang="de-DE" sz="2800" b="1" dirty="0" err="1" smtClean="0">
                <a:solidFill>
                  <a:srgbClr val="385D8A"/>
                </a:solidFill>
                <a:latin typeface="+mj-lt"/>
              </a:rPr>
              <a:t>reducing</a:t>
            </a:r>
            <a:r>
              <a:rPr lang="de-DE" sz="2800" b="1" dirty="0" smtClean="0">
                <a:solidFill>
                  <a:srgbClr val="385D8A"/>
                </a:solidFill>
                <a:latin typeface="+mj-lt"/>
              </a:rPr>
              <a:t>  </a:t>
            </a:r>
            <a:r>
              <a:rPr lang="de-DE" sz="2800" b="1" dirty="0" err="1" smtClean="0">
                <a:solidFill>
                  <a:srgbClr val="385D8A"/>
                </a:solidFill>
                <a:latin typeface="+mj-lt"/>
              </a:rPr>
              <a:t>coating</a:t>
            </a:r>
            <a:r>
              <a:rPr lang="de-DE" sz="2800" b="1" dirty="0" smtClean="0">
                <a:solidFill>
                  <a:srgbClr val="385D8A"/>
                </a:solidFill>
                <a:latin typeface="+mj-lt"/>
              </a:rPr>
              <a:t> thermal </a:t>
            </a:r>
            <a:r>
              <a:rPr lang="de-DE" sz="2800" b="1" dirty="0" err="1" smtClean="0">
                <a:solidFill>
                  <a:srgbClr val="385D8A"/>
                </a:solidFill>
                <a:latin typeface="+mj-lt"/>
              </a:rPr>
              <a:t>noise</a:t>
            </a:r>
            <a:endParaRPr lang="en-US" sz="2800" b="1" dirty="0">
              <a:solidFill>
                <a:srgbClr val="385D8A"/>
              </a:solidFill>
              <a:latin typeface="+mj-lt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20262" y="2146992"/>
            <a:ext cx="5032258" cy="2702057"/>
          </a:xfrm>
          <a:prstGeom prst="rect">
            <a:avLst/>
          </a:prstGeom>
        </p:spPr>
      </p:pic>
      <p:pic>
        <p:nvPicPr>
          <p:cNvPr id="59" name="Grafik 5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051" r="20625"/>
          <a:stretch/>
        </p:blipFill>
        <p:spPr>
          <a:xfrm>
            <a:off x="602806" y="2956846"/>
            <a:ext cx="1356147" cy="1714500"/>
          </a:xfrm>
          <a:prstGeom prst="rect">
            <a:avLst/>
          </a:prstGeom>
        </p:spPr>
      </p:pic>
      <p:sp>
        <p:nvSpPr>
          <p:cNvPr id="9" name="Text Box 42"/>
          <p:cNvSpPr txBox="1">
            <a:spLocks noChangeArrowheads="1"/>
          </p:cNvSpPr>
          <p:nvPr/>
        </p:nvSpPr>
        <p:spPr bwMode="auto">
          <a:xfrm>
            <a:off x="487626" y="1860398"/>
            <a:ext cx="357741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e-DE" dirty="0" err="1" smtClean="0">
                <a:latin typeface="Calibri" pitchFamily="34" charset="0"/>
              </a:rPr>
              <a:t>conventional</a:t>
            </a:r>
            <a:r>
              <a:rPr lang="de-DE" dirty="0" smtClean="0">
                <a:latin typeface="Calibri" pitchFamily="34" charset="0"/>
              </a:rPr>
              <a:t>: </a:t>
            </a:r>
            <a:r>
              <a:rPr lang="de-DE" dirty="0" err="1" smtClean="0">
                <a:latin typeface="Calibri" pitchFamily="34" charset="0"/>
              </a:rPr>
              <a:t>dielectric</a:t>
            </a:r>
            <a:r>
              <a:rPr lang="de-DE" dirty="0" smtClean="0">
                <a:latin typeface="Calibri" pitchFamily="34" charset="0"/>
              </a:rPr>
              <a:t> </a:t>
            </a:r>
            <a:r>
              <a:rPr lang="de-DE" dirty="0" err="1" smtClean="0">
                <a:latin typeface="Calibri" pitchFamily="34" charset="0"/>
              </a:rPr>
              <a:t>amorphous</a:t>
            </a:r>
            <a:r>
              <a:rPr lang="de-DE" dirty="0">
                <a:latin typeface="Calibri" pitchFamily="34" charset="0"/>
              </a:rPr>
              <a:t> </a:t>
            </a:r>
            <a:r>
              <a:rPr lang="de-DE" dirty="0" err="1" smtClean="0">
                <a:latin typeface="Calibri" pitchFamily="34" charset="0"/>
              </a:rPr>
              <a:t>multilayer</a:t>
            </a:r>
            <a:r>
              <a:rPr lang="de-DE" dirty="0" smtClean="0">
                <a:latin typeface="Calibri" pitchFamily="34" charset="0"/>
              </a:rPr>
              <a:t> </a:t>
            </a:r>
            <a:r>
              <a:rPr lang="de-DE" dirty="0" err="1" smtClean="0">
                <a:latin typeface="Calibri" pitchFamily="34" charset="0"/>
              </a:rPr>
              <a:t>stack</a:t>
            </a:r>
            <a:endParaRPr lang="de-DE" dirty="0" smtClean="0">
              <a:latin typeface="Calibri" pitchFamily="34" charset="0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4680012" y="4890646"/>
            <a:ext cx="10978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b="1" dirty="0" err="1" smtClean="0">
                <a:solidFill>
                  <a:srgbClr val="385D8A"/>
                </a:solidFill>
                <a:latin typeface="+mn-lt"/>
              </a:rPr>
              <a:t>reflectivity</a:t>
            </a:r>
            <a:endParaRPr lang="en-US" sz="1600" b="1" dirty="0">
              <a:solidFill>
                <a:srgbClr val="385D8A"/>
              </a:solidFill>
              <a:latin typeface="+mn-lt"/>
            </a:endParaRPr>
          </a:p>
        </p:txBody>
      </p:sp>
      <p:sp>
        <p:nvSpPr>
          <p:cNvPr id="23" name="Line 14"/>
          <p:cNvSpPr>
            <a:spLocks noChangeShapeType="1"/>
          </p:cNvSpPr>
          <p:nvPr/>
        </p:nvSpPr>
        <p:spPr bwMode="auto">
          <a:xfrm>
            <a:off x="1195686" y="2488854"/>
            <a:ext cx="0" cy="5400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de-DE" dirty="0"/>
          </a:p>
        </p:txBody>
      </p:sp>
      <p:sp>
        <p:nvSpPr>
          <p:cNvPr id="24" name="Line 28"/>
          <p:cNvSpPr>
            <a:spLocks noChangeShapeType="1"/>
          </p:cNvSpPr>
          <p:nvPr/>
        </p:nvSpPr>
        <p:spPr bwMode="auto">
          <a:xfrm>
            <a:off x="1403648" y="2487266"/>
            <a:ext cx="0" cy="5400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2057947" y="4346484"/>
            <a:ext cx="18360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>
                <a:solidFill>
                  <a:srgbClr val="FF0000"/>
                </a:solidFill>
                <a:latin typeface="Calibri" pitchFamily="34" charset="0"/>
              </a:rPr>
              <a:t>99.996</a:t>
            </a:r>
            <a:r>
              <a:rPr lang="de-DE" sz="1600" dirty="0">
                <a:solidFill>
                  <a:srgbClr val="FF0000"/>
                </a:solidFill>
                <a:latin typeface="Calibri" pitchFamily="34" charset="0"/>
              </a:rPr>
              <a:t>% </a:t>
            </a:r>
            <a:r>
              <a:rPr lang="de-DE" sz="1600" dirty="0" err="1" smtClean="0">
                <a:solidFill>
                  <a:srgbClr val="FF0000"/>
                </a:solidFill>
                <a:latin typeface="Calibri" pitchFamily="34" charset="0"/>
              </a:rPr>
              <a:t>reflectivity</a:t>
            </a:r>
            <a:endParaRPr lang="de-DE" sz="1600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32" name="Textfeld 31"/>
          <p:cNvSpPr txBox="1"/>
          <p:nvPr/>
        </p:nvSpPr>
        <p:spPr>
          <a:xfrm>
            <a:off x="6120172" y="4890646"/>
            <a:ext cx="34931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 err="1" smtClean="0">
                <a:solidFill>
                  <a:srgbClr val="385D8A"/>
                </a:solidFill>
                <a:latin typeface="+mn-lt"/>
              </a:rPr>
              <a:t>Brownian</a:t>
            </a:r>
            <a:r>
              <a:rPr lang="de-DE" sz="1600" b="1" dirty="0" smtClean="0">
                <a:solidFill>
                  <a:srgbClr val="385D8A"/>
                </a:solidFill>
                <a:latin typeface="+mn-lt"/>
              </a:rPr>
              <a:t> </a:t>
            </a:r>
            <a:r>
              <a:rPr lang="de-DE" sz="1600" b="1" dirty="0" err="1" smtClean="0">
                <a:solidFill>
                  <a:srgbClr val="385D8A"/>
                </a:solidFill>
                <a:latin typeface="+mn-lt"/>
              </a:rPr>
              <a:t>coating</a:t>
            </a:r>
            <a:r>
              <a:rPr lang="de-DE" sz="1600" b="1" dirty="0" smtClean="0">
                <a:solidFill>
                  <a:srgbClr val="385D8A"/>
                </a:solidFill>
                <a:latin typeface="+mn-lt"/>
              </a:rPr>
              <a:t> thermal </a:t>
            </a:r>
            <a:r>
              <a:rPr lang="de-DE" sz="1600" b="1" dirty="0" err="1" smtClean="0">
                <a:solidFill>
                  <a:srgbClr val="385D8A"/>
                </a:solidFill>
                <a:latin typeface="+mn-lt"/>
              </a:rPr>
              <a:t>noise</a:t>
            </a:r>
            <a:endParaRPr lang="en-US" sz="1600" b="1" dirty="0">
              <a:solidFill>
                <a:srgbClr val="385D8A"/>
              </a:solidFill>
              <a:latin typeface="+mn-lt"/>
            </a:endParaRPr>
          </a:p>
        </p:txBody>
      </p:sp>
      <p:sp>
        <p:nvSpPr>
          <p:cNvPr id="41" name="Pfeil nach unten 40"/>
          <p:cNvSpPr/>
          <p:nvPr/>
        </p:nvSpPr>
        <p:spPr>
          <a:xfrm rot="16200000">
            <a:off x="10576122" y="3563709"/>
            <a:ext cx="288032" cy="377131"/>
          </a:xfrm>
          <a:prstGeom prst="downArrow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feld 4"/>
          <p:cNvSpPr txBox="1"/>
          <p:nvPr/>
        </p:nvSpPr>
        <p:spPr>
          <a:xfrm>
            <a:off x="4752020" y="1906726"/>
            <a:ext cx="25660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b="1" dirty="0">
                <a:solidFill>
                  <a:srgbClr val="385D8A"/>
                </a:solidFill>
                <a:latin typeface="+mn-lt"/>
              </a:rPr>
              <a:t>m</a:t>
            </a:r>
            <a:r>
              <a:rPr lang="de-DE" sz="1600" b="1" dirty="0" smtClean="0">
                <a:solidFill>
                  <a:srgbClr val="385D8A"/>
                </a:solidFill>
                <a:latin typeface="+mn-lt"/>
              </a:rPr>
              <a:t>ultiple beam </a:t>
            </a:r>
            <a:r>
              <a:rPr lang="de-DE" sz="1600" b="1" dirty="0" err="1" smtClean="0">
                <a:solidFill>
                  <a:srgbClr val="385D8A"/>
                </a:solidFill>
                <a:latin typeface="+mn-lt"/>
              </a:rPr>
              <a:t>interference</a:t>
            </a:r>
            <a:r>
              <a:rPr lang="de-DE" sz="1600" b="1" dirty="0" smtClean="0">
                <a:solidFill>
                  <a:srgbClr val="385D8A"/>
                </a:solidFill>
                <a:latin typeface="+mn-lt"/>
              </a:rPr>
              <a:t>:</a:t>
            </a:r>
            <a:endParaRPr lang="en-US" sz="1600" b="1" dirty="0">
              <a:solidFill>
                <a:srgbClr val="385D8A"/>
              </a:solidFill>
              <a:latin typeface="+mn-lt"/>
            </a:endParaRPr>
          </a:p>
        </p:txBody>
      </p:sp>
      <p:sp>
        <p:nvSpPr>
          <p:cNvPr id="42" name="Pfeil nach unten 41"/>
          <p:cNvSpPr/>
          <p:nvPr/>
        </p:nvSpPr>
        <p:spPr>
          <a:xfrm rot="16200000">
            <a:off x="5804682" y="4883936"/>
            <a:ext cx="288032" cy="377131"/>
          </a:xfrm>
          <a:prstGeom prst="downArrow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feld 44"/>
          <p:cNvSpPr txBox="1"/>
          <p:nvPr/>
        </p:nvSpPr>
        <p:spPr>
          <a:xfrm>
            <a:off x="2042058" y="4561383"/>
            <a:ext cx="19622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i="1" dirty="0" smtClean="0">
                <a:latin typeface="+mn-lt"/>
              </a:rPr>
              <a:t>Harry et al. , CQG (2002)</a:t>
            </a:r>
            <a:endParaRPr lang="en-US" sz="1400" i="1" dirty="0">
              <a:latin typeface="+mn-lt"/>
            </a:endParaRPr>
          </a:p>
        </p:txBody>
      </p:sp>
      <p:sp>
        <p:nvSpPr>
          <p:cNvPr id="46" name="Textfeld 45"/>
          <p:cNvSpPr txBox="1"/>
          <p:nvPr/>
        </p:nvSpPr>
        <p:spPr>
          <a:xfrm>
            <a:off x="7791761" y="2506729"/>
            <a:ext cx="10647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>
                <a:latin typeface="+mn-lt"/>
              </a:rPr>
              <a:t>SiO</a:t>
            </a:r>
            <a:r>
              <a:rPr lang="de-DE" sz="1600" baseline="-25000" dirty="0" smtClean="0">
                <a:latin typeface="+mn-lt"/>
              </a:rPr>
              <a:t>2</a:t>
            </a:r>
            <a:r>
              <a:rPr lang="de-DE" sz="1600" dirty="0" smtClean="0">
                <a:latin typeface="+mn-lt"/>
              </a:rPr>
              <a:t>/Ta</a:t>
            </a:r>
            <a:r>
              <a:rPr lang="de-DE" sz="1600" baseline="-25000" dirty="0" smtClean="0">
                <a:latin typeface="+mn-lt"/>
              </a:rPr>
              <a:t>2</a:t>
            </a:r>
            <a:r>
              <a:rPr lang="de-DE" sz="1600" dirty="0" smtClean="0">
                <a:latin typeface="+mn-lt"/>
              </a:rPr>
              <a:t>O</a:t>
            </a:r>
            <a:r>
              <a:rPr lang="de-DE" sz="1600" baseline="-25000" dirty="0" smtClean="0">
                <a:latin typeface="+mn-lt"/>
              </a:rPr>
              <a:t>5</a:t>
            </a:r>
            <a:endParaRPr lang="en-US" sz="1600" baseline="-25000" dirty="0">
              <a:latin typeface="+mn-lt"/>
            </a:endParaRPr>
          </a:p>
        </p:txBody>
      </p:sp>
      <p:sp>
        <p:nvSpPr>
          <p:cNvPr id="60" name="Geschweifte Klammer rechts 59"/>
          <p:cNvSpPr/>
          <p:nvPr/>
        </p:nvSpPr>
        <p:spPr>
          <a:xfrm>
            <a:off x="2021590" y="2956846"/>
            <a:ext cx="320923" cy="1389638"/>
          </a:xfrm>
          <a:prstGeom prst="rightBrace">
            <a:avLst>
              <a:gd name="adj1" fmla="val 32819"/>
              <a:gd name="adj2" fmla="val 50000"/>
            </a:avLst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feld 60"/>
          <p:cNvSpPr txBox="1"/>
          <p:nvPr/>
        </p:nvSpPr>
        <p:spPr>
          <a:xfrm>
            <a:off x="2417925" y="3442943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aseline="-6000" dirty="0" smtClean="0">
                <a:latin typeface="+mn-lt"/>
              </a:rPr>
              <a:t>~</a:t>
            </a:r>
            <a:r>
              <a:rPr lang="de-DE" dirty="0" smtClean="0">
                <a:latin typeface="+mn-lt"/>
              </a:rPr>
              <a:t>3…8 µm</a:t>
            </a:r>
            <a:endParaRPr lang="en-US" dirty="0">
              <a:latin typeface="+mn-lt"/>
            </a:endParaRPr>
          </a:p>
        </p:txBody>
      </p:sp>
      <p:sp>
        <p:nvSpPr>
          <p:cNvPr id="40" name="Titel 1"/>
          <p:cNvSpPr txBox="1">
            <a:spLocks/>
          </p:cNvSpPr>
          <p:nvPr/>
        </p:nvSpPr>
        <p:spPr bwMode="auto">
          <a:xfrm>
            <a:off x="2590800" y="0"/>
            <a:ext cx="5943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bg1"/>
                </a:solidFill>
                <a:latin typeface="Arial"/>
                <a:ea typeface="ＭＳ Ｐゴシック" charset="-128"/>
                <a:cs typeface="Arial"/>
              </a:defRPr>
            </a:lvl1pPr>
            <a:lvl2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de-DE" dirty="0" err="1" smtClean="0">
                <a:latin typeface="Arial" charset="0"/>
              </a:rPr>
              <a:t>Grating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reflectors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for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future</a:t>
            </a:r>
            <a:r>
              <a:rPr lang="de-DE" dirty="0" smtClean="0">
                <a:latin typeface="Arial" charset="0"/>
              </a:rPr>
              <a:t> GWD</a:t>
            </a:r>
            <a:br>
              <a:rPr lang="de-DE" dirty="0" smtClean="0">
                <a:latin typeface="Arial" charset="0"/>
              </a:rPr>
            </a:br>
            <a:r>
              <a:rPr lang="de-DE" dirty="0" err="1" smtClean="0">
                <a:latin typeface="Arial" charset="0"/>
              </a:rPr>
              <a:t>Introduction</a:t>
            </a:r>
            <a:endParaRPr lang="en-US" dirty="0"/>
          </a:p>
        </p:txBody>
      </p:sp>
      <p:sp>
        <p:nvSpPr>
          <p:cNvPr id="56" name="Text Box 42"/>
          <p:cNvSpPr txBox="1">
            <a:spLocks noChangeArrowheads="1"/>
          </p:cNvSpPr>
          <p:nvPr/>
        </p:nvSpPr>
        <p:spPr bwMode="auto">
          <a:xfrm>
            <a:off x="2794040" y="1825657"/>
            <a:ext cx="1417920" cy="400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000" b="1" dirty="0" err="1" smtClean="0">
                <a:solidFill>
                  <a:srgbClr val="FF0000"/>
                </a:solidFill>
                <a:latin typeface="Calibri" pitchFamily="34" charset="0"/>
              </a:rPr>
              <a:t>crystalline</a:t>
            </a:r>
            <a:endParaRPr lang="de-DE" sz="2000" b="1" dirty="0" smtClean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>
          <a:xfrm>
            <a:off x="8822940" y="22225"/>
            <a:ext cx="609600" cy="365125"/>
          </a:xfrm>
        </p:spPr>
        <p:txBody>
          <a:bodyPr/>
          <a:lstStyle/>
          <a:p>
            <a:pPr>
              <a:defRPr/>
            </a:pPr>
            <a:fld id="{0EFF3425-8A73-485E-83BD-C92053D3957F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4" name="Textfeld 3"/>
          <p:cNvSpPr txBox="1"/>
          <p:nvPr/>
        </p:nvSpPr>
        <p:spPr>
          <a:xfrm>
            <a:off x="475117" y="5805264"/>
            <a:ext cx="41088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1</a:t>
            </a:r>
            <a:r>
              <a:rPr lang="de-DE" baseline="30000" dirty="0" smtClean="0"/>
              <a:t>st </a:t>
            </a:r>
            <a:r>
              <a:rPr lang="de-DE" dirty="0" err="1" smtClean="0"/>
              <a:t>approach</a:t>
            </a:r>
            <a:r>
              <a:rPr lang="de-DE" dirty="0" smtClean="0"/>
              <a:t>: </a:t>
            </a:r>
            <a:r>
              <a:rPr lang="de-DE" dirty="0" err="1" smtClean="0"/>
              <a:t>use</a:t>
            </a:r>
            <a:r>
              <a:rPr lang="de-DE" dirty="0" smtClean="0"/>
              <a:t> </a:t>
            </a:r>
            <a:r>
              <a:rPr lang="de-DE" dirty="0" err="1" smtClean="0"/>
              <a:t>crystalline</a:t>
            </a:r>
            <a:r>
              <a:rPr lang="de-DE" dirty="0" smtClean="0"/>
              <a:t> </a:t>
            </a:r>
            <a:r>
              <a:rPr lang="de-DE" dirty="0" err="1" smtClean="0"/>
              <a:t>materials</a:t>
            </a:r>
            <a:endParaRPr lang="en-US" dirty="0"/>
          </a:p>
        </p:txBody>
      </p:sp>
      <p:sp>
        <p:nvSpPr>
          <p:cNvPr id="22" name="Textfeld 21"/>
          <p:cNvSpPr txBox="1"/>
          <p:nvPr/>
        </p:nvSpPr>
        <p:spPr>
          <a:xfrm>
            <a:off x="474494" y="6326996"/>
            <a:ext cx="4806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2</a:t>
            </a:r>
            <a:r>
              <a:rPr lang="de-DE" baseline="30000" dirty="0" smtClean="0"/>
              <a:t>nd </a:t>
            </a:r>
            <a:r>
              <a:rPr lang="de-DE" dirty="0" err="1" smtClean="0"/>
              <a:t>approach</a:t>
            </a:r>
            <a:r>
              <a:rPr lang="de-DE" dirty="0" smtClean="0"/>
              <a:t>: </a:t>
            </a:r>
            <a:r>
              <a:rPr lang="de-DE" dirty="0" err="1" smtClean="0"/>
              <a:t>use</a:t>
            </a:r>
            <a:r>
              <a:rPr lang="de-DE" dirty="0" smtClean="0"/>
              <a:t> alternative </a:t>
            </a:r>
            <a:r>
              <a:rPr lang="de-DE" dirty="0" err="1" smtClean="0"/>
              <a:t>optical</a:t>
            </a:r>
            <a:r>
              <a:rPr lang="de-DE" dirty="0" smtClean="0"/>
              <a:t> </a:t>
            </a:r>
            <a:r>
              <a:rPr lang="de-DE" dirty="0" err="1" smtClean="0"/>
              <a:t>concepts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26276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4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uppieren 65"/>
          <p:cNvGrpSpPr>
            <a:grpSpLocks noChangeAspect="1"/>
          </p:cNvGrpSpPr>
          <p:nvPr/>
        </p:nvGrpSpPr>
        <p:grpSpPr>
          <a:xfrm>
            <a:off x="4616780" y="2132856"/>
            <a:ext cx="4419716" cy="3382522"/>
            <a:chOff x="3801664" y="1614858"/>
            <a:chExt cx="4910796" cy="3758358"/>
          </a:xfrm>
        </p:grpSpPr>
        <p:grpSp>
          <p:nvGrpSpPr>
            <p:cNvPr id="58" name="Gruppieren 57"/>
            <p:cNvGrpSpPr/>
            <p:nvPr/>
          </p:nvGrpSpPr>
          <p:grpSpPr>
            <a:xfrm>
              <a:off x="3801664" y="1684336"/>
              <a:ext cx="4910796" cy="3688880"/>
              <a:chOff x="3131840" y="1592796"/>
              <a:chExt cx="4910796" cy="3688880"/>
            </a:xfrm>
          </p:grpSpPr>
          <p:grpSp>
            <p:nvGrpSpPr>
              <p:cNvPr id="45" name="Gruppieren 44"/>
              <p:cNvGrpSpPr>
                <a:grpSpLocks noChangeAspect="1"/>
              </p:cNvGrpSpPr>
              <p:nvPr/>
            </p:nvGrpSpPr>
            <p:grpSpPr>
              <a:xfrm>
                <a:off x="3131840" y="1592796"/>
                <a:ext cx="4910796" cy="3688880"/>
                <a:chOff x="4251992" y="1823981"/>
                <a:chExt cx="4270257" cy="3207722"/>
              </a:xfrm>
            </p:grpSpPr>
            <p:pic>
              <p:nvPicPr>
                <p:cNvPr id="39" name="Grafik 38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51992" y="1823981"/>
                  <a:ext cx="4270257" cy="3207722"/>
                </a:xfrm>
                <a:prstGeom prst="rect">
                  <a:avLst/>
                </a:prstGeom>
              </p:spPr>
            </p:pic>
            <p:cxnSp>
              <p:nvCxnSpPr>
                <p:cNvPr id="41" name="Gerade Verbindung 40"/>
                <p:cNvCxnSpPr/>
                <p:nvPr/>
              </p:nvCxnSpPr>
              <p:spPr>
                <a:xfrm>
                  <a:off x="4828791" y="2778265"/>
                  <a:ext cx="3276364" cy="0"/>
                </a:xfrm>
                <a:prstGeom prst="line">
                  <a:avLst/>
                </a:prstGeom>
                <a:ln w="9525">
                  <a:solidFill>
                    <a:srgbClr val="FF0000"/>
                  </a:solidFill>
                  <a:prstDash val="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Gerade Verbindung 43"/>
                <p:cNvCxnSpPr/>
                <p:nvPr/>
              </p:nvCxnSpPr>
              <p:spPr>
                <a:xfrm>
                  <a:off x="4833050" y="3890189"/>
                  <a:ext cx="3276364" cy="0"/>
                </a:xfrm>
                <a:prstGeom prst="line">
                  <a:avLst/>
                </a:prstGeom>
                <a:ln w="9525">
                  <a:solidFill>
                    <a:srgbClr val="0000FF"/>
                  </a:solidFill>
                  <a:prstDash val="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56" name="Grafik 55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6104957" y="2278787"/>
                <a:ext cx="1462919" cy="365730"/>
              </a:xfrm>
              <a:prstGeom prst="rect">
                <a:avLst/>
              </a:prstGeom>
            </p:spPr>
          </p:pic>
          <p:pic>
            <p:nvPicPr>
              <p:cNvPr id="57" name="Grafik 56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6267076" y="4004710"/>
                <a:ext cx="1280054" cy="493735"/>
              </a:xfrm>
              <a:prstGeom prst="rect">
                <a:avLst/>
              </a:prstGeom>
            </p:spPr>
          </p:pic>
        </p:grpSp>
        <p:cxnSp>
          <p:nvCxnSpPr>
            <p:cNvPr id="60" name="Gerade Verbindung 59"/>
            <p:cNvCxnSpPr/>
            <p:nvPr/>
          </p:nvCxnSpPr>
          <p:spPr>
            <a:xfrm>
              <a:off x="6378306" y="1614858"/>
              <a:ext cx="0" cy="36000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Gerade Verbindung 60"/>
            <p:cNvCxnSpPr/>
            <p:nvPr/>
          </p:nvCxnSpPr>
          <p:spPr>
            <a:xfrm>
              <a:off x="5401370" y="1620566"/>
              <a:ext cx="0" cy="36000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Gerade Verbindung mit Pfeil 62"/>
            <p:cNvCxnSpPr/>
            <p:nvPr/>
          </p:nvCxnSpPr>
          <p:spPr>
            <a:xfrm>
              <a:off x="4781403" y="1666262"/>
              <a:ext cx="58982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Gerade Verbindung mit Pfeil 64"/>
            <p:cNvCxnSpPr/>
            <p:nvPr/>
          </p:nvCxnSpPr>
          <p:spPr>
            <a:xfrm>
              <a:off x="6410822" y="1666262"/>
              <a:ext cx="589824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D924AC-CBCC-41CE-BF55-F07BB77B1E21}" type="slidenum">
              <a:rPr lang="de-DE" smtClean="0"/>
              <a:pPr/>
              <a:t>5</a:t>
            </a:fld>
            <a:endParaRPr lang="de-DE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feld 5"/>
              <p:cNvSpPr txBox="1"/>
              <p:nvPr/>
            </p:nvSpPr>
            <p:spPr>
              <a:xfrm>
                <a:off x="-1928618" y="6062697"/>
                <a:ext cx="1461233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𝑅</m:t>
                      </m:r>
                      <m:r>
                        <a:rPr lang="de-DE" b="0" i="1" baseline="-25000" smtClean="0">
                          <a:solidFill>
                            <a:srgbClr val="FF0000"/>
                          </a:solidFill>
                          <a:latin typeface="Cambria Math"/>
                        </a:rPr>
                        <m:t>𝑚𝑎𝑥</m:t>
                      </m:r>
                      <m:r>
                        <a:rPr lang="de-DE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=72%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" name="Textfeld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928618" y="6062697"/>
                <a:ext cx="1461233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feld 6"/>
          <p:cNvSpPr txBox="1"/>
          <p:nvPr/>
        </p:nvSpPr>
        <p:spPr>
          <a:xfrm>
            <a:off x="301163" y="1019703"/>
            <a:ext cx="35861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>
                <a:solidFill>
                  <a:srgbClr val="385D8A"/>
                </a:solidFill>
                <a:latin typeface="+mj-lt"/>
              </a:rPr>
              <a:t>Single -Mode Fabry-Perot</a:t>
            </a:r>
            <a:endParaRPr lang="en-US" sz="2400" dirty="0">
              <a:solidFill>
                <a:srgbClr val="385D8A"/>
              </a:solidFill>
              <a:latin typeface="+mj-lt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5" name="Textfeld 14"/>
              <p:cNvSpPr txBox="1"/>
              <p:nvPr/>
            </p:nvSpPr>
            <p:spPr>
              <a:xfrm>
                <a:off x="-1277080" y="5495960"/>
                <a:ext cx="127708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latin typeface="Cambria Math"/>
                            </a:rPr>
                            <m:t>𝑛</m:t>
                          </m:r>
                        </m:e>
                        <m:sub>
                          <m:r>
                            <a:rPr lang="de-DE" b="0" i="1" smtClean="0">
                              <a:latin typeface="Cambria Math"/>
                            </a:rPr>
                            <m:t>𝑆𝑖</m:t>
                          </m:r>
                        </m:sub>
                      </m:sSub>
                      <m:r>
                        <a:rPr lang="de-DE" b="0" i="1" smtClean="0">
                          <a:latin typeface="Cambria Math"/>
                        </a:rPr>
                        <m:t>=3.48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5" name="Textfeld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277080" y="5495960"/>
                <a:ext cx="1277080" cy="369332"/>
              </a:xfrm>
              <a:prstGeom prst="rect">
                <a:avLst/>
              </a:prstGeom>
              <a:blipFill rotWithShape="1">
                <a:blip r:embed="rId7"/>
                <a:stretch>
                  <a:fillRect b="-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5" name="Gruppieren 54"/>
          <p:cNvGrpSpPr/>
          <p:nvPr/>
        </p:nvGrpSpPr>
        <p:grpSpPr>
          <a:xfrm>
            <a:off x="1190208" y="2478599"/>
            <a:ext cx="2697103" cy="2688453"/>
            <a:chOff x="627237" y="1941388"/>
            <a:chExt cx="2697103" cy="2688453"/>
          </a:xfrm>
        </p:grpSpPr>
        <p:sp>
          <p:nvSpPr>
            <p:cNvPr id="13" name="Line 14"/>
            <p:cNvSpPr>
              <a:spLocks noChangeShapeType="1"/>
            </p:cNvSpPr>
            <p:nvPr/>
          </p:nvSpPr>
          <p:spPr bwMode="auto">
            <a:xfrm>
              <a:off x="1620405" y="3359841"/>
              <a:ext cx="0" cy="1270000"/>
            </a:xfrm>
            <a:prstGeom prst="line">
              <a:avLst/>
            </a:prstGeom>
            <a:noFill/>
            <a:ln w="63500">
              <a:solidFill>
                <a:srgbClr val="0000FF"/>
              </a:solidFill>
              <a:prstDash val="sysDot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de-DE"/>
            </a:p>
          </p:txBody>
        </p:sp>
        <p:pic>
          <p:nvPicPr>
            <p:cNvPr id="9" name="Grafik 8"/>
            <p:cNvPicPr>
              <a:picLocks noChangeAspect="1"/>
            </p:cNvPicPr>
            <p:nvPr/>
          </p:nvPicPr>
          <p:blipFill rotWithShape="1"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6250" t="26771" r="30781" b="46458"/>
            <a:stretch/>
          </p:blipFill>
          <p:spPr>
            <a:xfrm>
              <a:off x="627237" y="2835058"/>
              <a:ext cx="1964543" cy="917978"/>
            </a:xfrm>
            <a:prstGeom prst="rect">
              <a:avLst/>
            </a:prstGeom>
          </p:spPr>
        </p:pic>
        <p:sp>
          <p:nvSpPr>
            <p:cNvPr id="10" name="Line 14"/>
            <p:cNvSpPr>
              <a:spLocks noChangeShapeType="1"/>
            </p:cNvSpPr>
            <p:nvPr/>
          </p:nvSpPr>
          <p:spPr bwMode="auto">
            <a:xfrm>
              <a:off x="1556797" y="1942976"/>
              <a:ext cx="0" cy="1270000"/>
            </a:xfrm>
            <a:prstGeom prst="line">
              <a:avLst/>
            </a:prstGeom>
            <a:noFill/>
            <a:ln w="635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1" name="Line 28"/>
            <p:cNvSpPr>
              <a:spLocks noChangeShapeType="1"/>
            </p:cNvSpPr>
            <p:nvPr/>
          </p:nvSpPr>
          <p:spPr bwMode="auto">
            <a:xfrm>
              <a:off x="1764759" y="1941388"/>
              <a:ext cx="0" cy="1270000"/>
            </a:xfrm>
            <a:prstGeom prst="line">
              <a:avLst/>
            </a:prstGeom>
            <a:noFill/>
            <a:ln w="63500">
              <a:solidFill>
                <a:srgbClr val="FF0000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de-DE"/>
            </a:p>
          </p:txBody>
        </p:sp>
        <p:pic>
          <p:nvPicPr>
            <p:cNvPr id="16" name="Grafik 15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050381" y="3489455"/>
              <a:ext cx="1273959" cy="377921"/>
            </a:xfrm>
            <a:prstGeom prst="rect">
              <a:avLst/>
            </a:prstGeom>
          </p:spPr>
        </p:pic>
      </p:grpSp>
      <p:pic>
        <p:nvPicPr>
          <p:cNvPr id="17" name="Grafik 1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856940" y="4000756"/>
            <a:ext cx="1456824" cy="36573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20" name="Textfeld 19"/>
              <p:cNvSpPr txBox="1"/>
              <p:nvPr/>
            </p:nvSpPr>
            <p:spPr>
              <a:xfrm>
                <a:off x="-1631992" y="4847037"/>
                <a:ext cx="1231876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0000FF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de-DE" b="0" i="1" smtClean="0">
                            <a:solidFill>
                              <a:srgbClr val="0000FF"/>
                            </a:solidFill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de-DE" b="0" i="1" smtClean="0">
                            <a:solidFill>
                              <a:srgbClr val="0000FF"/>
                            </a:solidFill>
                            <a:latin typeface="Cambria Math"/>
                          </a:rPr>
                          <m:t>𝑚𝑖𝑛</m:t>
                        </m:r>
                      </m:sub>
                    </m:sSub>
                  </m:oMath>
                </a14:m>
                <a:r>
                  <a:rPr lang="en-US" dirty="0" smtClean="0">
                    <a:solidFill>
                      <a:srgbClr val="0000FF"/>
                    </a:solidFill>
                  </a:rPr>
                  <a:t>=28%</a:t>
                </a:r>
                <a:endParaRPr lang="en-US" dirty="0">
                  <a:solidFill>
                    <a:srgbClr val="0000FF"/>
                  </a:solidFill>
                </a:endParaRPr>
              </a:p>
            </p:txBody>
          </p:sp>
        </mc:Choice>
        <mc:Fallback>
          <p:sp>
            <p:nvSpPr>
              <p:cNvPr id="20" name="Textfeld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631992" y="4847037"/>
                <a:ext cx="1231876" cy="369332"/>
              </a:xfrm>
              <a:prstGeom prst="rect">
                <a:avLst/>
              </a:prstGeom>
              <a:blipFill rotWithShape="1">
                <a:blip r:embed="rId11"/>
                <a:stretch>
                  <a:fillRect t="-8197" r="-3960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Titel 1"/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bg1"/>
                </a:solidFill>
                <a:latin typeface="Arial"/>
                <a:ea typeface="ＭＳ Ｐゴシック" charset="-128"/>
                <a:cs typeface="Arial"/>
              </a:defRPr>
            </a:lvl1pPr>
            <a:lvl2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de-DE" dirty="0" err="1" smtClean="0">
                <a:latin typeface="Arial" charset="0"/>
              </a:rPr>
              <a:t>Grating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reflectors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for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future</a:t>
            </a:r>
            <a:r>
              <a:rPr lang="de-DE" dirty="0" smtClean="0">
                <a:latin typeface="Arial" charset="0"/>
              </a:rPr>
              <a:t> GWD</a:t>
            </a:r>
          </a:p>
          <a:p>
            <a:r>
              <a:rPr lang="de-DE" dirty="0" err="1" smtClean="0">
                <a:latin typeface="Arial" charset="0"/>
              </a:rPr>
              <a:t>Functionality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of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grating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reflectors</a:t>
            </a:r>
            <a:endParaRPr lang="de-DE" dirty="0" smtClean="0">
              <a:latin typeface="Arial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7" name="Textfeld 46"/>
              <p:cNvSpPr txBox="1"/>
              <p:nvPr/>
            </p:nvSpPr>
            <p:spPr>
              <a:xfrm>
                <a:off x="-3600908" y="3264529"/>
                <a:ext cx="3650230" cy="7362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de-DE" b="0" i="1" smtClean="0">
                              <a:latin typeface="Cambria Math"/>
                            </a:rPr>
                            <m:t>𝑚𝑎𝑥</m:t>
                          </m:r>
                        </m:sub>
                      </m:sSub>
                      <m:r>
                        <a:rPr lang="de-DE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de-DE" b="0" i="1" smtClean="0">
                              <a:latin typeface="Cambria Math"/>
                            </a:rPr>
                            <m:t>(1−</m:t>
                          </m:r>
                          <m:sSub>
                            <m:sSubPr>
                              <m:ctrlPr>
                                <a:rPr lang="de-DE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de-DE" b="0" i="1" smtClean="0">
                                  <a:latin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de-DE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de-DE" b="0" i="1" smtClean="0">
                              <a:latin typeface="Cambria Math"/>
                            </a:rPr>
                            <m:t>)(1−</m:t>
                          </m:r>
                          <m:sSub>
                            <m:sSubPr>
                              <m:ctrlPr>
                                <a:rPr lang="de-DE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de-DE" b="0" i="1" smtClean="0">
                                  <a:latin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de-DE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de-DE" b="0" i="1" smtClean="0">
                              <a:latin typeface="Cambria Math"/>
                            </a:rPr>
                            <m:t>)</m:t>
                          </m:r>
                        </m:num>
                        <m:den>
                          <m:d>
                            <m:dPr>
                              <m:ctrlPr>
                                <a:rPr lang="de-DE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de-DE" b="0" i="1" smtClean="0">
                                  <a:latin typeface="Cambria Math"/>
                                </a:rPr>
                                <m:t>1+</m:t>
                              </m:r>
                              <m:rad>
                                <m:radPr>
                                  <m:degHide m:val="on"/>
                                  <m:ctrlPr>
                                    <a:rPr lang="de-DE" b="0" i="1" smtClean="0">
                                      <a:latin typeface="Cambria Math"/>
                                    </a:rPr>
                                  </m:ctrlPr>
                                </m:radPr>
                                <m:deg/>
                                <m:e>
                                  <m:sSub>
                                    <m:sSubPr>
                                      <m:ctrlPr>
                                        <a:rPr lang="de-DE" b="0" i="1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de-DE" b="0" i="1" smtClean="0">
                                          <a:latin typeface="Cambria Math"/>
                                        </a:rPr>
                                        <m:t>𝑅</m:t>
                                      </m:r>
                                    </m:e>
                                    <m:sub>
                                      <m:r>
                                        <a:rPr lang="de-DE" b="0" i="1" smtClean="0">
                                          <a:latin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de-DE" b="0" i="1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de-DE" b="0" i="1" smtClean="0">
                                          <a:latin typeface="Cambria Math"/>
                                        </a:rPr>
                                        <m:t>𝑅</m:t>
                                      </m:r>
                                    </m:e>
                                    <m:sub>
                                      <m:r>
                                        <a:rPr lang="de-DE" b="0" i="1" smtClean="0">
                                          <a:latin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rad>
                              <m:r>
                                <a:rPr lang="de-DE" b="0" i="1" smtClean="0">
                                  <a:latin typeface="Cambria Math"/>
                                </a:rPr>
                                <m:t> </m:t>
                              </m:r>
                            </m:e>
                          </m:d>
                          <m:r>
                            <a:rPr lang="de-DE" b="0" i="1" baseline="30000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de-DE" b="0" i="0" smtClean="0">
                          <a:latin typeface="Cambria Math"/>
                        </a:rPr>
                        <m:t>&lt;100%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7" name="Textfeld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600908" y="3264529"/>
                <a:ext cx="3650230" cy="736227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8" name="Textfeld 47"/>
              <p:cNvSpPr txBox="1"/>
              <p:nvPr/>
            </p:nvSpPr>
            <p:spPr>
              <a:xfrm>
                <a:off x="-2519603" y="1833018"/>
                <a:ext cx="2322494" cy="6769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de-DE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de-DE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de-DE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de-DE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de-DE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latin typeface="Cambria Math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de-DE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de-DE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de-DE" b="0" i="1" smtClean="0">
                                      <a:latin typeface="Cambria Math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de-DE" b="0" i="1" smtClean="0">
                                      <a:latin typeface="Cambria Math"/>
                                    </a:rPr>
                                    <m:t>𝑆𝑖</m:t>
                                  </m:r>
                                </m:sub>
                              </m:sSub>
                              <m:r>
                                <a:rPr lang="de-DE" b="0" i="1" smtClean="0">
                                  <a:latin typeface="Cambria Math"/>
                                </a:rPr>
                                <m:t>−1</m:t>
                              </m:r>
                            </m:e>
                          </m:d>
                          <m:r>
                            <a:rPr lang="de-DE" b="0" i="1" baseline="30000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d>
                            <m:dPr>
                              <m:ctrlPr>
                                <a:rPr lang="de-DE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de-DE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de-DE" i="1">
                                      <a:latin typeface="Cambria Math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de-DE" i="1">
                                      <a:latin typeface="Cambria Math"/>
                                    </a:rPr>
                                    <m:t>𝑆𝑖</m:t>
                                  </m:r>
                                </m:sub>
                              </m:sSub>
                              <m:r>
                                <a:rPr lang="de-DE" b="0" i="1" smtClean="0">
                                  <a:latin typeface="Cambria Math"/>
                                </a:rPr>
                                <m:t>+</m:t>
                              </m:r>
                              <m:r>
                                <a:rPr lang="de-DE" i="1">
                                  <a:latin typeface="Cambria Math"/>
                                </a:rPr>
                                <m:t>1</m:t>
                              </m:r>
                            </m:e>
                          </m:d>
                          <m:r>
                            <a:rPr lang="de-DE" i="1" baseline="3000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8" name="Textfeld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519603" y="1833018"/>
                <a:ext cx="2322494" cy="676980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" name="Grafik 50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1327" y="7345960"/>
            <a:ext cx="2322384" cy="6766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53" name="Textfeld 52"/>
              <p:cNvSpPr txBox="1"/>
              <p:nvPr/>
            </p:nvSpPr>
            <p:spPr>
              <a:xfrm>
                <a:off x="-1138531" y="815930"/>
                <a:ext cx="671146" cy="6654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 smtClean="0">
                              <a:latin typeface="Cambria Math"/>
                              <a:ea typeface="Cambria Math"/>
                            </a:rPr>
                            <m:t>𝜆</m:t>
                          </m:r>
                        </m:num>
                        <m:den>
                          <m:r>
                            <a:rPr lang="de-DE" b="0" i="1" smtClean="0">
                              <a:latin typeface="Cambria Math"/>
                            </a:rPr>
                            <m:t>2</m:t>
                          </m:r>
                          <m:sSub>
                            <m:sSubPr>
                              <m:ctrlPr>
                                <a:rPr lang="de-DE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de-DE" b="0" i="1" smtClean="0">
                                  <a:latin typeface="Cambria Math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de-DE" b="0" i="1" smtClean="0">
                                  <a:latin typeface="Cambria Math"/>
                                </a:rPr>
                                <m:t>𝑆𝑖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53" name="Textfeld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138531" y="815930"/>
                <a:ext cx="671146" cy="665439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Textfeld 66"/>
          <p:cNvSpPr txBox="1"/>
          <p:nvPr/>
        </p:nvSpPr>
        <p:spPr>
          <a:xfrm>
            <a:off x="236394" y="1666545"/>
            <a:ext cx="2499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de-DE" dirty="0" err="1" smtClean="0"/>
              <a:t>homogeneous</a:t>
            </a:r>
            <a:r>
              <a:rPr lang="de-DE" dirty="0" smtClean="0"/>
              <a:t> </a:t>
            </a:r>
            <a:r>
              <a:rPr lang="de-DE" dirty="0" err="1" smtClean="0"/>
              <a:t>layer</a:t>
            </a:r>
            <a:endParaRPr lang="de-DE" dirty="0" smtClean="0"/>
          </a:p>
        </p:txBody>
      </p:sp>
      <p:sp>
        <p:nvSpPr>
          <p:cNvPr id="68" name="Gewitterblitz 67"/>
          <p:cNvSpPr/>
          <p:nvPr/>
        </p:nvSpPr>
        <p:spPr>
          <a:xfrm flipH="1">
            <a:off x="5577606" y="5758466"/>
            <a:ext cx="370027" cy="977793"/>
          </a:xfrm>
          <a:prstGeom prst="lightningBol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69" name="Textfeld 68"/>
              <p:cNvSpPr txBox="1"/>
              <p:nvPr/>
            </p:nvSpPr>
            <p:spPr>
              <a:xfrm>
                <a:off x="442995" y="6855247"/>
                <a:ext cx="5225213" cy="7461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de-DE" b="0" i="1" smtClean="0">
                              <a:latin typeface="Cambria Math"/>
                            </a:rPr>
                            <m:t>𝑚𝑎𝑥</m:t>
                          </m:r>
                        </m:sub>
                      </m:sSub>
                      <m:r>
                        <a:rPr lang="de-DE" b="0" i="1" smtClean="0">
                          <a:latin typeface="Cambria Math"/>
                        </a:rPr>
                        <m:t>=1−</m:t>
                      </m:r>
                      <m:f>
                        <m:fPr>
                          <m:ctrlPr>
                            <a:rPr lang="en-US" i="1" smtClean="0">
                              <a:latin typeface="Cambria Math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de-DE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de-DE" b="0" i="1" smtClean="0">
                                  <a:latin typeface="Cambria Math"/>
                                </a:rPr>
                                <m:t>1−</m:t>
                              </m:r>
                              <m:sSub>
                                <m:sSubPr>
                                  <m:ctrlPr>
                                    <a:rPr lang="de-DE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de-DE" b="0" i="1" smtClean="0">
                                      <a:latin typeface="Cambria Math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de-DE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d>
                            <m:dPr>
                              <m:ctrlPr>
                                <a:rPr lang="de-DE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de-DE" b="0" i="1" smtClean="0">
                                  <a:latin typeface="Cambria Math"/>
                                </a:rPr>
                                <m:t>1−</m:t>
                              </m:r>
                              <m:sSub>
                                <m:sSubPr>
                                  <m:ctrlPr>
                                    <a:rPr lang="de-DE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de-DE" b="0" i="1" smtClean="0">
                                      <a:latin typeface="Cambria Math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de-DE" b="0" i="1" smtClean="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de-DE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de-DE" b="0" i="1" smtClean="0">
                                  <a:latin typeface="Cambria Math"/>
                                </a:rPr>
                                <m:t>1+</m:t>
                              </m:r>
                              <m:rad>
                                <m:radPr>
                                  <m:degHide m:val="on"/>
                                  <m:ctrlPr>
                                    <a:rPr lang="de-DE" b="0" i="1" smtClean="0">
                                      <a:latin typeface="Cambria Math"/>
                                    </a:rPr>
                                  </m:ctrlPr>
                                </m:radPr>
                                <m:deg/>
                                <m:e>
                                  <m:sSub>
                                    <m:sSubPr>
                                      <m:ctrlPr>
                                        <a:rPr lang="de-DE" b="0" i="1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de-DE" b="0" i="1" smtClean="0">
                                          <a:latin typeface="Cambria Math"/>
                                        </a:rPr>
                                        <m:t>𝑅</m:t>
                                      </m:r>
                                    </m:e>
                                    <m:sub>
                                      <m:r>
                                        <a:rPr lang="de-DE" b="0" i="1" smtClean="0">
                                          <a:latin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de-DE" b="0" i="1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de-DE" b="0" i="1" smtClean="0">
                                          <a:latin typeface="Cambria Math"/>
                                        </a:rPr>
                                        <m:t>𝑅</m:t>
                                      </m:r>
                                    </m:e>
                                    <m:sub>
                                      <m:r>
                                        <a:rPr lang="de-DE" b="0" i="1" smtClean="0">
                                          <a:latin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rad>
                              <m:r>
                                <a:rPr lang="de-DE" b="0" i="1" smtClean="0">
                                  <a:latin typeface="Cambria Math"/>
                                </a:rPr>
                                <m:t> </m:t>
                              </m:r>
                            </m:e>
                          </m:d>
                          <m:r>
                            <a:rPr lang="de-DE" b="0" i="1" baseline="30000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de-DE" b="0" i="1" smtClean="0">
                          <a:latin typeface="Cambria Math"/>
                        </a:rPr>
                        <m:t>=1−</m:t>
                      </m:r>
                      <m:f>
                        <m:fPr>
                          <m:ctrlPr>
                            <a:rPr lang="de-DE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de-DE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sSub>
                            <m:sSubPr>
                              <m:ctrlPr>
                                <a:rPr lang="de-DE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de-DE" b="0" i="1" smtClean="0">
                                  <a:latin typeface="Cambria Math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de-DE" b="0" i="1" smtClean="0">
                                  <a:latin typeface="Cambria Math"/>
                                </a:rPr>
                                <m:t>𝑆𝑖</m:t>
                              </m:r>
                            </m:sub>
                          </m:sSub>
                        </m:den>
                      </m:f>
                      <m:r>
                        <a:rPr lang="de-DE" b="0" i="0" smtClean="0">
                          <a:latin typeface="Cambria Math"/>
                        </a:rPr>
                        <m:t>≪100%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69" name="Textfeld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995" y="6855247"/>
                <a:ext cx="5225213" cy="746166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1" name="Grafik 70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87" y="5880008"/>
            <a:ext cx="5223841" cy="743651"/>
          </a:xfrm>
          <a:prstGeom prst="rect">
            <a:avLst/>
          </a:prstGeom>
        </p:spPr>
      </p:pic>
      <p:pic>
        <p:nvPicPr>
          <p:cNvPr id="72" name="Grafik 71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67776" y="1716420"/>
            <a:ext cx="670505" cy="664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12172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D924AC-CBCC-41CE-BF55-F07BB77B1E21}" type="slidenum">
              <a:rPr lang="de-DE" smtClean="0"/>
              <a:pPr/>
              <a:t>6</a:t>
            </a:fld>
            <a:endParaRPr lang="de-DE"/>
          </a:p>
        </p:txBody>
      </p:sp>
      <p:sp>
        <p:nvSpPr>
          <p:cNvPr id="10" name="Titel 1"/>
          <p:cNvSpPr txBox="1">
            <a:spLocks noGrp="1"/>
          </p:cNvSpPr>
          <p:nvPr>
            <p:ph type="title"/>
          </p:nvPr>
        </p:nvSpPr>
        <p:spPr bwMode="auto">
          <a:xfrm>
            <a:off x="2590800" y="0"/>
            <a:ext cx="5943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bg1"/>
                </a:solidFill>
                <a:latin typeface="Arial"/>
                <a:ea typeface="ＭＳ Ｐゴシック" charset="-128"/>
                <a:cs typeface="Arial"/>
              </a:defRPr>
            </a:lvl1pPr>
            <a:lvl2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de-DE" dirty="0" err="1" smtClean="0">
                <a:latin typeface="Arial" charset="0"/>
              </a:rPr>
              <a:t>Grating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reflectors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for</a:t>
            </a:r>
            <a:r>
              <a:rPr lang="de-DE" dirty="0" smtClean="0">
                <a:latin typeface="Arial" charset="0"/>
              </a:rPr>
              <a:t>  </a:t>
            </a:r>
            <a:r>
              <a:rPr lang="de-DE" dirty="0" err="1" smtClean="0">
                <a:latin typeface="Arial" charset="0"/>
              </a:rPr>
              <a:t>future</a:t>
            </a:r>
            <a:r>
              <a:rPr lang="de-DE" dirty="0" smtClean="0">
                <a:latin typeface="Arial" charset="0"/>
              </a:rPr>
              <a:t> GWD</a:t>
            </a:r>
          </a:p>
          <a:p>
            <a:r>
              <a:rPr lang="de-DE" dirty="0" err="1" smtClean="0">
                <a:latin typeface="Arial" charset="0"/>
              </a:rPr>
              <a:t>Functionality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of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grating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reflectors</a:t>
            </a:r>
            <a:endParaRPr lang="de-DE" dirty="0" smtClean="0">
              <a:latin typeface="Arial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467544" y="1019704"/>
            <a:ext cx="331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>
                <a:solidFill>
                  <a:srgbClr val="385D8A"/>
                </a:solidFill>
                <a:latin typeface="+mj-lt"/>
              </a:rPr>
              <a:t>Multi-Mode Fabry-Perot</a:t>
            </a:r>
            <a:endParaRPr lang="en-US" sz="2400" dirty="0">
              <a:solidFill>
                <a:srgbClr val="385D8A"/>
              </a:solidFill>
              <a:latin typeface="+mj-lt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4353044" y="2747130"/>
            <a:ext cx="4615751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de-DE" sz="2000" dirty="0" err="1" smtClean="0">
                <a:latin typeface="+mn-lt"/>
              </a:rPr>
              <a:t>continuous</a:t>
            </a:r>
            <a:r>
              <a:rPr lang="de-DE" sz="2000" dirty="0" smtClean="0">
                <a:latin typeface="+mn-lt"/>
              </a:rPr>
              <a:t>  </a:t>
            </a:r>
            <a:r>
              <a:rPr lang="de-DE" sz="2000" dirty="0" err="1" smtClean="0">
                <a:latin typeface="+mn-lt"/>
              </a:rPr>
              <a:t>spectrum</a:t>
            </a:r>
            <a:r>
              <a:rPr lang="de-DE" sz="2000" dirty="0" smtClean="0">
                <a:latin typeface="+mn-lt"/>
              </a:rPr>
              <a:t> </a:t>
            </a:r>
            <a:r>
              <a:rPr lang="de-DE" sz="2000" dirty="0" err="1" smtClean="0">
                <a:latin typeface="+mn-lt"/>
              </a:rPr>
              <a:t>of</a:t>
            </a:r>
            <a:r>
              <a:rPr lang="de-DE" sz="2000" dirty="0" smtClean="0">
                <a:latin typeface="+mn-lt"/>
              </a:rPr>
              <a:t> </a:t>
            </a:r>
            <a:r>
              <a:rPr lang="de-DE" sz="2000" dirty="0" err="1" smtClean="0">
                <a:latin typeface="+mn-lt"/>
              </a:rPr>
              <a:t>modes</a:t>
            </a:r>
            <a:endParaRPr lang="de-DE" sz="2000" dirty="0" smtClean="0">
              <a:latin typeface="+mn-lt"/>
            </a:endParaRPr>
          </a:p>
          <a:p>
            <a:endParaRPr lang="de-DE" sz="2000" dirty="0" smtClean="0">
              <a:latin typeface="+mn-lt"/>
            </a:endParaRPr>
          </a:p>
          <a:p>
            <a:pPr marL="285750" indent="-285750">
              <a:buFontTx/>
              <a:buChar char="-"/>
            </a:pPr>
            <a:r>
              <a:rPr lang="de-DE" sz="2000" dirty="0" err="1">
                <a:latin typeface="+mn-lt"/>
              </a:rPr>
              <a:t>n</a:t>
            </a:r>
            <a:r>
              <a:rPr lang="de-DE" sz="2000" dirty="0" err="1" smtClean="0">
                <a:latin typeface="+mn-lt"/>
              </a:rPr>
              <a:t>umber</a:t>
            </a:r>
            <a:r>
              <a:rPr lang="de-DE" sz="2000" dirty="0" smtClean="0">
                <a:latin typeface="+mn-lt"/>
              </a:rPr>
              <a:t> </a:t>
            </a:r>
            <a:r>
              <a:rPr lang="de-DE" sz="2000" dirty="0" err="1" smtClean="0">
                <a:latin typeface="+mn-lt"/>
              </a:rPr>
              <a:t>of</a:t>
            </a:r>
            <a:r>
              <a:rPr lang="de-DE" sz="2000" dirty="0" smtClean="0">
                <a:latin typeface="+mn-lt"/>
              </a:rPr>
              <a:t>   </a:t>
            </a:r>
            <a:r>
              <a:rPr lang="de-DE" sz="2000" dirty="0" err="1" smtClean="0">
                <a:latin typeface="+mn-lt"/>
              </a:rPr>
              <a:t>excited</a:t>
            </a:r>
            <a:r>
              <a:rPr lang="de-DE" sz="2000" dirty="0" smtClean="0">
                <a:latin typeface="+mn-lt"/>
              </a:rPr>
              <a:t> </a:t>
            </a:r>
            <a:r>
              <a:rPr lang="de-DE" sz="2000" dirty="0" err="1" smtClean="0">
                <a:latin typeface="+mn-lt"/>
              </a:rPr>
              <a:t>propagating</a:t>
            </a:r>
            <a:r>
              <a:rPr lang="de-DE" sz="2000" dirty="0" smtClean="0">
                <a:latin typeface="+mn-lt"/>
              </a:rPr>
              <a:t> </a:t>
            </a:r>
            <a:r>
              <a:rPr lang="de-DE" sz="2000" dirty="0" err="1" smtClean="0">
                <a:latin typeface="+mn-lt"/>
              </a:rPr>
              <a:t>modes</a:t>
            </a:r>
            <a:r>
              <a:rPr lang="de-DE" sz="2000" dirty="0" smtClean="0">
                <a:latin typeface="+mn-lt"/>
              </a:rPr>
              <a:t> </a:t>
            </a:r>
          </a:p>
          <a:p>
            <a:r>
              <a:rPr lang="de-DE" sz="2000" dirty="0">
                <a:latin typeface="+mn-lt"/>
              </a:rPr>
              <a:t> </a:t>
            </a:r>
            <a:r>
              <a:rPr lang="de-DE" sz="2000" dirty="0" smtClean="0">
                <a:latin typeface="+mn-lt"/>
              </a:rPr>
              <a:t>    </a:t>
            </a:r>
            <a:r>
              <a:rPr lang="de-DE" sz="2000" dirty="0" err="1" smtClean="0">
                <a:latin typeface="+mn-lt"/>
              </a:rPr>
              <a:t>dependent</a:t>
            </a:r>
            <a:r>
              <a:rPr lang="de-DE" sz="2000" dirty="0" smtClean="0">
                <a:latin typeface="+mn-lt"/>
              </a:rPr>
              <a:t> on:</a:t>
            </a:r>
          </a:p>
          <a:p>
            <a:endParaRPr lang="de-DE" sz="2000" dirty="0" smtClean="0">
              <a:latin typeface="+mn-lt"/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3779912" y="1708979"/>
            <a:ext cx="536352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200" dirty="0" err="1" smtClean="0">
                <a:latin typeface="+mn-lt"/>
              </a:rPr>
              <a:t>Periodic</a:t>
            </a:r>
            <a:r>
              <a:rPr lang="de-DE" sz="2200" dirty="0" smtClean="0">
                <a:latin typeface="+mn-lt"/>
              </a:rPr>
              <a:t> </a:t>
            </a:r>
            <a:r>
              <a:rPr lang="de-DE" sz="2200" dirty="0" err="1" smtClean="0">
                <a:latin typeface="+mn-lt"/>
              </a:rPr>
              <a:t>structure</a:t>
            </a:r>
            <a:r>
              <a:rPr lang="de-DE" sz="2200" dirty="0" smtClean="0">
                <a:latin typeface="+mn-lt"/>
              </a:rPr>
              <a:t> = </a:t>
            </a:r>
            <a:r>
              <a:rPr lang="de-DE" sz="2200" dirty="0" err="1" smtClean="0">
                <a:latin typeface="+mn-lt"/>
              </a:rPr>
              <a:t>array</a:t>
            </a:r>
            <a:r>
              <a:rPr lang="de-DE" sz="2200" dirty="0" smtClean="0">
                <a:latin typeface="+mn-lt"/>
              </a:rPr>
              <a:t> </a:t>
            </a:r>
            <a:r>
              <a:rPr lang="de-DE" sz="2200" dirty="0" err="1">
                <a:latin typeface="+mn-lt"/>
              </a:rPr>
              <a:t>of</a:t>
            </a:r>
            <a:r>
              <a:rPr lang="de-DE" sz="2200" dirty="0">
                <a:latin typeface="+mn-lt"/>
              </a:rPr>
              <a:t> </a:t>
            </a:r>
            <a:r>
              <a:rPr lang="de-DE" sz="2200" dirty="0" err="1">
                <a:latin typeface="+mn-lt"/>
              </a:rPr>
              <a:t>slab</a:t>
            </a:r>
            <a:r>
              <a:rPr lang="de-DE" sz="2200" dirty="0">
                <a:latin typeface="+mn-lt"/>
              </a:rPr>
              <a:t> </a:t>
            </a:r>
            <a:r>
              <a:rPr lang="de-DE" sz="2200" dirty="0" err="1" smtClean="0">
                <a:latin typeface="+mn-lt"/>
              </a:rPr>
              <a:t>waveguides</a:t>
            </a:r>
            <a:r>
              <a:rPr lang="de-DE" sz="2200" dirty="0" smtClean="0">
                <a:latin typeface="+mn-lt"/>
              </a:rPr>
              <a:t>:</a:t>
            </a:r>
            <a:endParaRPr lang="en-US" sz="2200" dirty="0">
              <a:latin typeface="+mn-lt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4552457" y="4337809"/>
            <a:ext cx="415921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de-DE" sz="2000" dirty="0" err="1" smtClean="0">
                <a:latin typeface="+mn-lt"/>
              </a:rPr>
              <a:t>structure</a:t>
            </a:r>
            <a:r>
              <a:rPr lang="de-DE" sz="2000" dirty="0" smtClean="0">
                <a:latin typeface="+mn-lt"/>
              </a:rPr>
              <a:t> (</a:t>
            </a:r>
            <a:r>
              <a:rPr lang="de-DE" sz="2000" dirty="0" err="1" smtClean="0">
                <a:latin typeface="+mn-lt"/>
              </a:rPr>
              <a:t>grating</a:t>
            </a:r>
            <a:r>
              <a:rPr lang="de-DE" sz="2000" dirty="0" smtClean="0">
                <a:latin typeface="+mn-lt"/>
              </a:rPr>
              <a:t> </a:t>
            </a:r>
            <a:r>
              <a:rPr lang="de-DE" sz="2000" dirty="0" err="1" smtClean="0">
                <a:latin typeface="+mn-lt"/>
              </a:rPr>
              <a:t>period</a:t>
            </a:r>
            <a:r>
              <a:rPr lang="de-DE" sz="2000" dirty="0" smtClean="0">
                <a:latin typeface="+mn-lt"/>
              </a:rPr>
              <a:t>, </a:t>
            </a:r>
            <a:r>
              <a:rPr lang="de-DE" sz="2000" dirty="0" err="1" smtClean="0">
                <a:latin typeface="+mn-lt"/>
              </a:rPr>
              <a:t>fill</a:t>
            </a:r>
            <a:r>
              <a:rPr lang="de-DE" sz="2000" dirty="0" smtClean="0">
                <a:latin typeface="+mn-lt"/>
              </a:rPr>
              <a:t> </a:t>
            </a:r>
            <a:r>
              <a:rPr lang="de-DE" sz="2000" dirty="0" err="1" smtClean="0">
                <a:latin typeface="+mn-lt"/>
              </a:rPr>
              <a:t>factor</a:t>
            </a:r>
            <a:r>
              <a:rPr lang="de-DE" sz="2000" dirty="0" smtClean="0">
                <a:latin typeface="+mn-lt"/>
              </a:rPr>
              <a:t>)</a:t>
            </a:r>
          </a:p>
          <a:p>
            <a:endParaRPr lang="de-DE" sz="2000" dirty="0" smtClean="0">
              <a:latin typeface="+mn-lt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de-DE" sz="2000" dirty="0" err="1">
                <a:latin typeface="+mn-lt"/>
              </a:rPr>
              <a:t>i</a:t>
            </a:r>
            <a:r>
              <a:rPr lang="de-DE" sz="2000" dirty="0" err="1" smtClean="0">
                <a:latin typeface="+mn-lt"/>
              </a:rPr>
              <a:t>llumination</a:t>
            </a:r>
            <a:r>
              <a:rPr lang="de-DE" sz="2000" dirty="0" smtClean="0">
                <a:latin typeface="+mn-lt"/>
              </a:rPr>
              <a:t> (</a:t>
            </a:r>
            <a:r>
              <a:rPr lang="de-DE" sz="2000" dirty="0" err="1" smtClean="0">
                <a:latin typeface="+mn-lt"/>
              </a:rPr>
              <a:t>wavelength</a:t>
            </a:r>
            <a:r>
              <a:rPr lang="de-DE" sz="2000" dirty="0" smtClean="0">
                <a:latin typeface="+mn-lt"/>
              </a:rPr>
              <a:t>, angle </a:t>
            </a:r>
            <a:r>
              <a:rPr lang="de-DE" sz="2000" dirty="0" err="1" smtClean="0">
                <a:latin typeface="+mn-lt"/>
              </a:rPr>
              <a:t>of</a:t>
            </a:r>
            <a:endParaRPr lang="de-DE" sz="2000" dirty="0" smtClean="0">
              <a:latin typeface="+mn-lt"/>
            </a:endParaRPr>
          </a:p>
          <a:p>
            <a:r>
              <a:rPr lang="de-DE" sz="2000" dirty="0">
                <a:latin typeface="+mn-lt"/>
              </a:rPr>
              <a:t> </a:t>
            </a:r>
            <a:r>
              <a:rPr lang="de-DE" sz="2000" dirty="0" smtClean="0">
                <a:latin typeface="+mn-lt"/>
              </a:rPr>
              <a:t>    </a:t>
            </a:r>
            <a:r>
              <a:rPr lang="de-DE" sz="2000" dirty="0" err="1" smtClean="0">
                <a:latin typeface="+mn-lt"/>
              </a:rPr>
              <a:t>incidence</a:t>
            </a:r>
            <a:r>
              <a:rPr lang="de-DE" sz="2000" dirty="0" smtClean="0">
                <a:latin typeface="+mn-lt"/>
              </a:rPr>
              <a:t>, </a:t>
            </a:r>
            <a:r>
              <a:rPr lang="de-DE" sz="2000" dirty="0" err="1" smtClean="0">
                <a:latin typeface="+mn-lt"/>
              </a:rPr>
              <a:t>polarisation</a:t>
            </a:r>
            <a:r>
              <a:rPr lang="de-DE" sz="2000" dirty="0" smtClean="0">
                <a:latin typeface="+mn-lt"/>
              </a:rPr>
              <a:t>)</a:t>
            </a:r>
            <a:endParaRPr lang="en-US" sz="2000" dirty="0">
              <a:latin typeface="+mn-lt"/>
            </a:endParaRPr>
          </a:p>
        </p:txBody>
      </p:sp>
      <p:sp>
        <p:nvSpPr>
          <p:cNvPr id="16" name="Line 14"/>
          <p:cNvSpPr>
            <a:spLocks noChangeShapeType="1"/>
          </p:cNvSpPr>
          <p:nvPr/>
        </p:nvSpPr>
        <p:spPr bwMode="auto">
          <a:xfrm>
            <a:off x="1856756" y="3668081"/>
            <a:ext cx="0" cy="1270000"/>
          </a:xfrm>
          <a:prstGeom prst="line">
            <a:avLst/>
          </a:prstGeom>
          <a:noFill/>
          <a:ln w="63500">
            <a:solidFill>
              <a:srgbClr val="0000FF"/>
            </a:solidFill>
            <a:prstDash val="sysDot"/>
            <a:round/>
            <a:headEnd/>
            <a:tailEnd type="triangle" w="med" len="med"/>
          </a:ln>
        </p:spPr>
        <p:txBody>
          <a:bodyPr/>
          <a:lstStyle/>
          <a:p>
            <a:endParaRPr lang="de-DE"/>
          </a:p>
        </p:txBody>
      </p:sp>
      <p:grpSp>
        <p:nvGrpSpPr>
          <p:cNvPr id="7" name="Gruppieren 6"/>
          <p:cNvGrpSpPr>
            <a:grpSpLocks noChangeAspect="1"/>
          </p:cNvGrpSpPr>
          <p:nvPr/>
        </p:nvGrpSpPr>
        <p:grpSpPr>
          <a:xfrm>
            <a:off x="526882" y="2567358"/>
            <a:ext cx="2696400" cy="1257686"/>
            <a:chOff x="-3276872" y="2551162"/>
            <a:chExt cx="4043362" cy="1885950"/>
          </a:xfrm>
        </p:grpSpPr>
        <p:sp>
          <p:nvSpPr>
            <p:cNvPr id="8" name="Rechteck 7"/>
            <p:cNvSpPr/>
            <p:nvPr/>
          </p:nvSpPr>
          <p:spPr>
            <a:xfrm>
              <a:off x="-3060848" y="2760586"/>
              <a:ext cx="3789275" cy="16367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Grafik 8"/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5312" t="24375" r="30469" b="48125"/>
            <a:stretch/>
          </p:blipFill>
          <p:spPr>
            <a:xfrm>
              <a:off x="-3276872" y="2551162"/>
              <a:ext cx="4043362" cy="1885950"/>
            </a:xfrm>
            <a:prstGeom prst="rect">
              <a:avLst/>
            </a:prstGeom>
          </p:spPr>
        </p:pic>
      </p:grpSp>
      <p:sp>
        <p:nvSpPr>
          <p:cNvPr id="17" name="Line 14"/>
          <p:cNvSpPr>
            <a:spLocks noChangeShapeType="1"/>
          </p:cNvSpPr>
          <p:nvPr/>
        </p:nvSpPr>
        <p:spPr bwMode="auto">
          <a:xfrm>
            <a:off x="1793148" y="2062436"/>
            <a:ext cx="0" cy="12700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de-DE"/>
          </a:p>
        </p:txBody>
      </p:sp>
      <p:sp>
        <p:nvSpPr>
          <p:cNvPr id="18" name="Line 28"/>
          <p:cNvSpPr>
            <a:spLocks noChangeShapeType="1"/>
          </p:cNvSpPr>
          <p:nvPr/>
        </p:nvSpPr>
        <p:spPr bwMode="auto">
          <a:xfrm>
            <a:off x="2001110" y="2060848"/>
            <a:ext cx="0" cy="12700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19" name="Textfeld 18"/>
          <p:cNvSpPr txBox="1"/>
          <p:nvPr/>
        </p:nvSpPr>
        <p:spPr>
          <a:xfrm>
            <a:off x="4355976" y="5866236"/>
            <a:ext cx="468019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de-DE" sz="2000" dirty="0" err="1">
                <a:latin typeface="+mn-lt"/>
              </a:rPr>
              <a:t>l</a:t>
            </a:r>
            <a:r>
              <a:rPr lang="de-DE" sz="2000" dirty="0" err="1" smtClean="0">
                <a:latin typeface="+mn-lt"/>
              </a:rPr>
              <a:t>imit</a:t>
            </a:r>
            <a:r>
              <a:rPr lang="de-DE" sz="2000" dirty="0" smtClean="0">
                <a:latin typeface="+mn-lt"/>
              </a:rPr>
              <a:t> </a:t>
            </a:r>
            <a:r>
              <a:rPr lang="de-DE" sz="2000" dirty="0" err="1" smtClean="0">
                <a:latin typeface="+mn-lt"/>
              </a:rPr>
              <a:t>number</a:t>
            </a:r>
            <a:r>
              <a:rPr lang="de-DE" sz="2000" dirty="0" smtClean="0">
                <a:latin typeface="+mn-lt"/>
              </a:rPr>
              <a:t> </a:t>
            </a:r>
            <a:r>
              <a:rPr lang="de-DE" sz="2000" dirty="0" err="1" smtClean="0">
                <a:latin typeface="+mn-lt"/>
              </a:rPr>
              <a:t>of</a:t>
            </a:r>
            <a:r>
              <a:rPr lang="de-DE" sz="2000" dirty="0" smtClean="0">
                <a:latin typeface="+mn-lt"/>
              </a:rPr>
              <a:t> </a:t>
            </a:r>
            <a:r>
              <a:rPr lang="de-DE" sz="2000" dirty="0" err="1" smtClean="0">
                <a:latin typeface="+mn-lt"/>
              </a:rPr>
              <a:t>propagating</a:t>
            </a:r>
            <a:r>
              <a:rPr lang="de-DE" sz="2000" dirty="0" smtClean="0">
                <a:latin typeface="+mn-lt"/>
              </a:rPr>
              <a:t> </a:t>
            </a:r>
            <a:r>
              <a:rPr lang="de-DE" sz="2000" dirty="0" err="1" smtClean="0">
                <a:latin typeface="+mn-lt"/>
              </a:rPr>
              <a:t>modes</a:t>
            </a:r>
            <a:r>
              <a:rPr lang="de-DE" sz="2000" dirty="0" smtClean="0">
                <a:latin typeface="+mn-lt"/>
              </a:rPr>
              <a:t> </a:t>
            </a:r>
            <a:r>
              <a:rPr lang="de-DE" sz="2000" dirty="0" err="1" smtClean="0">
                <a:latin typeface="+mn-lt"/>
              </a:rPr>
              <a:t>to</a:t>
            </a:r>
            <a:r>
              <a:rPr lang="de-DE" sz="2000" dirty="0" smtClean="0">
                <a:latin typeface="+mn-lt"/>
              </a:rPr>
              <a:t> 2</a:t>
            </a:r>
          </a:p>
          <a:p>
            <a:endParaRPr lang="de-DE" sz="2000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4192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D924AC-CBCC-41CE-BF55-F07BB77B1E21}" type="slidenum">
              <a:rPr lang="de-DE" smtClean="0"/>
              <a:pPr/>
              <a:t>7</a:t>
            </a:fld>
            <a:endParaRPr lang="de-DE"/>
          </a:p>
        </p:txBody>
      </p:sp>
      <p:grpSp>
        <p:nvGrpSpPr>
          <p:cNvPr id="6" name="Gruppieren 5"/>
          <p:cNvGrpSpPr/>
          <p:nvPr/>
        </p:nvGrpSpPr>
        <p:grpSpPr>
          <a:xfrm>
            <a:off x="647564" y="1751138"/>
            <a:ext cx="2650862" cy="2217922"/>
            <a:chOff x="647564" y="1751138"/>
            <a:chExt cx="2650862" cy="2217922"/>
          </a:xfrm>
        </p:grpSpPr>
        <p:grpSp>
          <p:nvGrpSpPr>
            <p:cNvPr id="19" name="Gruppieren 18"/>
            <p:cNvGrpSpPr/>
            <p:nvPr/>
          </p:nvGrpSpPr>
          <p:grpSpPr>
            <a:xfrm>
              <a:off x="647564" y="2578833"/>
              <a:ext cx="2633015" cy="1390227"/>
              <a:chOff x="2146337" y="2620800"/>
              <a:chExt cx="5063491" cy="2673513"/>
            </a:xfrm>
          </p:grpSpPr>
          <p:sp>
            <p:nvSpPr>
              <p:cNvPr id="20" name="Rectangle 12"/>
              <p:cNvSpPr>
                <a:spLocks noChangeArrowheads="1"/>
              </p:cNvSpPr>
              <p:nvPr/>
            </p:nvSpPr>
            <p:spPr bwMode="auto">
              <a:xfrm>
                <a:off x="2146337" y="2620963"/>
                <a:ext cx="904875" cy="2673350"/>
              </a:xfrm>
              <a:prstGeom prst="rect">
                <a:avLst/>
              </a:prstGeom>
              <a:gradFill rotWithShape="1">
                <a:gsLst>
                  <a:gs pos="0">
                    <a:srgbClr val="818181"/>
                  </a:gs>
                  <a:gs pos="50000">
                    <a:srgbClr val="969696"/>
                  </a:gs>
                  <a:gs pos="100000">
                    <a:srgbClr val="81818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" name="Rectangle 12"/>
              <p:cNvSpPr>
                <a:spLocks noChangeArrowheads="1"/>
              </p:cNvSpPr>
              <p:nvPr/>
            </p:nvSpPr>
            <p:spPr bwMode="auto">
              <a:xfrm>
                <a:off x="3559113" y="2620800"/>
                <a:ext cx="904875" cy="2673350"/>
              </a:xfrm>
              <a:prstGeom prst="rect">
                <a:avLst/>
              </a:prstGeom>
              <a:gradFill rotWithShape="1">
                <a:gsLst>
                  <a:gs pos="0">
                    <a:srgbClr val="818181"/>
                  </a:gs>
                  <a:gs pos="50000">
                    <a:srgbClr val="969696"/>
                  </a:gs>
                  <a:gs pos="100000">
                    <a:srgbClr val="81818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" name="Rectangle 12"/>
              <p:cNvSpPr>
                <a:spLocks noChangeArrowheads="1"/>
              </p:cNvSpPr>
              <p:nvPr/>
            </p:nvSpPr>
            <p:spPr bwMode="auto">
              <a:xfrm>
                <a:off x="4930358" y="2620800"/>
                <a:ext cx="904875" cy="2673350"/>
              </a:xfrm>
              <a:prstGeom prst="rect">
                <a:avLst/>
              </a:prstGeom>
              <a:gradFill rotWithShape="1">
                <a:gsLst>
                  <a:gs pos="0">
                    <a:srgbClr val="818181"/>
                  </a:gs>
                  <a:gs pos="50000">
                    <a:srgbClr val="969696"/>
                  </a:gs>
                  <a:gs pos="100000">
                    <a:srgbClr val="81818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" name="Rectangle 12"/>
              <p:cNvSpPr>
                <a:spLocks noChangeArrowheads="1"/>
              </p:cNvSpPr>
              <p:nvPr/>
            </p:nvSpPr>
            <p:spPr bwMode="auto">
              <a:xfrm>
                <a:off x="6304953" y="2620800"/>
                <a:ext cx="904875" cy="2673350"/>
              </a:xfrm>
              <a:prstGeom prst="rect">
                <a:avLst/>
              </a:prstGeom>
              <a:gradFill rotWithShape="1">
                <a:gsLst>
                  <a:gs pos="0">
                    <a:srgbClr val="818181"/>
                  </a:gs>
                  <a:gs pos="50000">
                    <a:srgbClr val="969696"/>
                  </a:gs>
                  <a:gs pos="100000">
                    <a:srgbClr val="81818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4" name="Line 15"/>
            <p:cNvSpPr>
              <a:spLocks noChangeShapeType="1"/>
            </p:cNvSpPr>
            <p:nvPr/>
          </p:nvSpPr>
          <p:spPr bwMode="auto">
            <a:xfrm rot="2700000">
              <a:off x="1936156" y="2981476"/>
              <a:ext cx="608012" cy="600075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Line 17"/>
            <p:cNvSpPr>
              <a:spLocks noChangeShapeType="1"/>
            </p:cNvSpPr>
            <p:nvPr/>
          </p:nvSpPr>
          <p:spPr bwMode="auto">
            <a:xfrm rot="2700000">
              <a:off x="1594742" y="2953340"/>
              <a:ext cx="608012" cy="600075"/>
            </a:xfrm>
            <a:prstGeom prst="line">
              <a:avLst/>
            </a:prstGeom>
            <a:noFill/>
            <a:ln w="57150">
              <a:solidFill>
                <a:srgbClr val="00B05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Nach oben gekrümmter Pfeil 25"/>
            <p:cNvSpPr/>
            <p:nvPr/>
          </p:nvSpPr>
          <p:spPr>
            <a:xfrm>
              <a:off x="2141686" y="3698118"/>
              <a:ext cx="506254" cy="228638"/>
            </a:xfrm>
            <a:prstGeom prst="curvedUpArrow">
              <a:avLst>
                <a:gd name="adj1" fmla="val 25000"/>
                <a:gd name="adj2" fmla="val 65505"/>
                <a:gd name="adj3" fmla="val 25000"/>
              </a:avLst>
            </a:prstGeom>
            <a:solidFill>
              <a:schemeClr val="tx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27" name="Nach oben gekrümmter Pfeil 26"/>
            <p:cNvSpPr/>
            <p:nvPr/>
          </p:nvSpPr>
          <p:spPr>
            <a:xfrm flipH="1">
              <a:off x="1553183" y="3655914"/>
              <a:ext cx="478859" cy="263626"/>
            </a:xfrm>
            <a:prstGeom prst="curvedUpArrow">
              <a:avLst>
                <a:gd name="adj1" fmla="val 25000"/>
                <a:gd name="adj2" fmla="val 50000"/>
                <a:gd name="adj3" fmla="val 21924"/>
              </a:avLst>
            </a:prstGeom>
            <a:solidFill>
              <a:schemeClr val="tx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rgbClr val="FF0000"/>
                </a:solidFill>
              </a:endParaRPr>
            </a:p>
          </p:txBody>
        </p:sp>
        <p:cxnSp>
          <p:nvCxnSpPr>
            <p:cNvPr id="28" name="Gerade Verbindung mit Pfeil 27"/>
            <p:cNvCxnSpPr/>
            <p:nvPr/>
          </p:nvCxnSpPr>
          <p:spPr>
            <a:xfrm>
              <a:off x="2032042" y="1751138"/>
              <a:ext cx="0" cy="863601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 Box 24"/>
            <p:cNvSpPr txBox="1">
              <a:spLocks noChangeArrowheads="1"/>
            </p:cNvSpPr>
            <p:nvPr/>
          </p:nvSpPr>
          <p:spPr bwMode="auto">
            <a:xfrm>
              <a:off x="2194406" y="1766345"/>
              <a:ext cx="1104020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sz="2000" b="1" dirty="0">
                  <a:solidFill>
                    <a:srgbClr val="FF0000"/>
                  </a:solidFill>
                  <a:latin typeface="+mn-lt"/>
                </a:rPr>
                <a:t>i</a:t>
              </a:r>
              <a:r>
                <a:rPr lang="en-US" sz="2000" b="1" dirty="0" smtClean="0">
                  <a:solidFill>
                    <a:srgbClr val="FF0000"/>
                  </a:solidFill>
                  <a:latin typeface="+mn-lt"/>
                </a:rPr>
                <a:t>ncident </a:t>
              </a:r>
              <a:endParaRPr lang="en-US" sz="2000" b="1" dirty="0">
                <a:solidFill>
                  <a:srgbClr val="FF0000"/>
                </a:solidFill>
                <a:latin typeface="+mn-lt"/>
              </a:endParaRPr>
            </a:p>
            <a:p>
              <a:r>
                <a:rPr lang="de-DE" sz="2000" b="1" dirty="0" smtClean="0">
                  <a:solidFill>
                    <a:srgbClr val="FF0000"/>
                  </a:solidFill>
                  <a:latin typeface="+mn-lt"/>
                </a:rPr>
                <a:t>light</a:t>
              </a:r>
              <a:endParaRPr lang="en-US" sz="2000" b="1" dirty="0">
                <a:solidFill>
                  <a:srgbClr val="FF0000"/>
                </a:solidFill>
                <a:latin typeface="+mn-lt"/>
              </a:endParaRPr>
            </a:p>
          </p:txBody>
        </p:sp>
        <p:sp>
          <p:nvSpPr>
            <p:cNvPr id="30" name="Line 15"/>
            <p:cNvSpPr>
              <a:spLocks noChangeShapeType="1"/>
            </p:cNvSpPr>
            <p:nvPr/>
          </p:nvSpPr>
          <p:spPr bwMode="auto">
            <a:xfrm rot="2700000">
              <a:off x="2125318" y="2961861"/>
              <a:ext cx="608012" cy="600075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 type="triangle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" name="Line 17"/>
            <p:cNvSpPr>
              <a:spLocks noChangeShapeType="1"/>
            </p:cNvSpPr>
            <p:nvPr/>
          </p:nvSpPr>
          <p:spPr bwMode="auto">
            <a:xfrm rot="2700000">
              <a:off x="1405320" y="2953340"/>
              <a:ext cx="608012" cy="600075"/>
            </a:xfrm>
            <a:prstGeom prst="line">
              <a:avLst/>
            </a:prstGeom>
            <a:noFill/>
            <a:ln w="57150">
              <a:solidFill>
                <a:srgbClr val="00B050"/>
              </a:solidFill>
              <a:round/>
              <a:headEnd type="triangle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" name="Nach oben gekrümmter Pfeil 31"/>
            <p:cNvSpPr/>
            <p:nvPr/>
          </p:nvSpPr>
          <p:spPr>
            <a:xfrm flipV="1">
              <a:off x="2162688" y="2600583"/>
              <a:ext cx="506254" cy="194604"/>
            </a:xfrm>
            <a:prstGeom prst="curvedUpArrow">
              <a:avLst>
                <a:gd name="adj1" fmla="val 25000"/>
                <a:gd name="adj2" fmla="val 65505"/>
                <a:gd name="adj3" fmla="val 25000"/>
              </a:avLst>
            </a:prstGeom>
            <a:solidFill>
              <a:schemeClr val="tx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3" name="Nach oben gekrümmter Pfeil 32"/>
            <p:cNvSpPr/>
            <p:nvPr/>
          </p:nvSpPr>
          <p:spPr>
            <a:xfrm flipH="1" flipV="1">
              <a:off x="1523790" y="2597414"/>
              <a:ext cx="478859" cy="256976"/>
            </a:xfrm>
            <a:prstGeom prst="curvedUpArrow">
              <a:avLst>
                <a:gd name="adj1" fmla="val 25000"/>
                <a:gd name="adj2" fmla="val 50000"/>
                <a:gd name="adj3" fmla="val 21924"/>
              </a:avLst>
            </a:prstGeom>
            <a:solidFill>
              <a:schemeClr val="tx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40" name="Textfeld 39"/>
          <p:cNvSpPr txBox="1"/>
          <p:nvPr/>
        </p:nvSpPr>
        <p:spPr>
          <a:xfrm>
            <a:off x="467544" y="1019704"/>
            <a:ext cx="7416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err="1" smtClean="0">
                <a:solidFill>
                  <a:srgbClr val="385D8A"/>
                </a:solidFill>
                <a:latin typeface="+mj-lt"/>
              </a:rPr>
              <a:t>Two</a:t>
            </a:r>
            <a:r>
              <a:rPr lang="de-DE" sz="2400" dirty="0" smtClean="0">
                <a:solidFill>
                  <a:srgbClr val="385D8A"/>
                </a:solidFill>
                <a:latin typeface="+mj-lt"/>
              </a:rPr>
              <a:t>-Mode Fabry-Perot</a:t>
            </a:r>
            <a:endParaRPr lang="en-US" sz="2400" dirty="0">
              <a:solidFill>
                <a:srgbClr val="385D8A"/>
              </a:solidFill>
              <a:latin typeface="+mj-lt"/>
            </a:endParaRPr>
          </a:p>
        </p:txBody>
      </p:sp>
      <p:sp>
        <p:nvSpPr>
          <p:cNvPr id="46" name="Text Box 13"/>
          <p:cNvSpPr txBox="1">
            <a:spLocks noChangeArrowheads="1"/>
          </p:cNvSpPr>
          <p:nvPr/>
        </p:nvSpPr>
        <p:spPr bwMode="auto">
          <a:xfrm>
            <a:off x="258110" y="4437112"/>
            <a:ext cx="8563416" cy="2154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sz="2400" dirty="0" err="1" smtClean="0">
                <a:solidFill>
                  <a:srgbClr val="0070C0"/>
                </a:solidFill>
                <a:latin typeface="+mn-lt"/>
              </a:rPr>
              <a:t>mechanism</a:t>
            </a:r>
            <a:r>
              <a:rPr lang="de-DE" sz="24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de-DE" sz="2400" dirty="0" err="1">
                <a:solidFill>
                  <a:srgbClr val="0070C0"/>
                </a:solidFill>
                <a:latin typeface="+mn-lt"/>
              </a:rPr>
              <a:t>for</a:t>
            </a:r>
            <a:r>
              <a:rPr lang="de-DE" sz="2400" dirty="0">
                <a:solidFill>
                  <a:srgbClr val="0070C0"/>
                </a:solidFill>
                <a:latin typeface="+mn-lt"/>
              </a:rPr>
              <a:t> R=100</a:t>
            </a:r>
            <a:r>
              <a:rPr lang="de-DE" sz="2400" dirty="0" smtClean="0">
                <a:solidFill>
                  <a:srgbClr val="0070C0"/>
                </a:solidFill>
                <a:latin typeface="+mn-lt"/>
              </a:rPr>
              <a:t>%:</a:t>
            </a:r>
            <a:endParaRPr lang="de-DE" dirty="0">
              <a:latin typeface="+mn-lt"/>
            </a:endParaRPr>
          </a:p>
          <a:p>
            <a:pPr marL="285750" indent="-285750" eaLnBrk="1" hangingPunct="1">
              <a:spcBef>
                <a:spcPct val="50000"/>
              </a:spcBef>
              <a:buFont typeface="Arial" pitchFamily="34" charset="0"/>
              <a:buChar char="•"/>
            </a:pPr>
            <a:r>
              <a:rPr lang="en-US" sz="2000" dirty="0" smtClean="0">
                <a:latin typeface="+mn-lt"/>
              </a:rPr>
              <a:t>phase difference due to different effective </a:t>
            </a:r>
            <a:r>
              <a:rPr lang="en-US" sz="2000" dirty="0" err="1" smtClean="0">
                <a:latin typeface="+mn-lt"/>
              </a:rPr>
              <a:t>indizes</a:t>
            </a:r>
            <a:r>
              <a:rPr lang="en-US" sz="2000" dirty="0" smtClean="0">
                <a:latin typeface="+mn-lt"/>
              </a:rPr>
              <a:t> (different </a:t>
            </a:r>
            <a:r>
              <a:rPr lang="en-US" sz="2000" i="1" dirty="0" err="1" smtClean="0">
                <a:latin typeface="+mn-lt"/>
              </a:rPr>
              <a:t>k</a:t>
            </a:r>
            <a:r>
              <a:rPr lang="en-US" sz="2000" i="1" baseline="-25000" dirty="0" err="1" smtClean="0">
                <a:latin typeface="+mn-lt"/>
              </a:rPr>
              <a:t>z</a:t>
            </a:r>
            <a:r>
              <a:rPr lang="en-US" sz="2000" i="1" baseline="-25000" dirty="0" smtClean="0">
                <a:latin typeface="+mn-lt"/>
              </a:rPr>
              <a:t>, </a:t>
            </a:r>
            <a:r>
              <a:rPr lang="en-US" sz="2000" dirty="0" smtClean="0">
                <a:latin typeface="+mn-lt"/>
              </a:rPr>
              <a:t>interference),</a:t>
            </a:r>
          </a:p>
          <a:p>
            <a:pPr marL="285750" indent="-285750" eaLnBrk="1" hangingPunct="1">
              <a:spcBef>
                <a:spcPct val="50000"/>
              </a:spcBef>
              <a:buFont typeface="Arial" pitchFamily="34" charset="0"/>
              <a:buChar char="•"/>
            </a:pPr>
            <a:r>
              <a:rPr lang="de-DE" sz="2000" dirty="0" err="1" smtClean="0">
                <a:latin typeface="+mn-lt"/>
              </a:rPr>
              <a:t>reflection</a:t>
            </a:r>
            <a:r>
              <a:rPr lang="de-DE" sz="2000" dirty="0" smtClean="0">
                <a:latin typeface="+mn-lt"/>
              </a:rPr>
              <a:t>+ </a:t>
            </a:r>
            <a:r>
              <a:rPr lang="de-DE" sz="2000" dirty="0" err="1" smtClean="0">
                <a:latin typeface="+mn-lt"/>
              </a:rPr>
              <a:t>coupling</a:t>
            </a:r>
            <a:r>
              <a:rPr lang="de-DE" sz="2000" dirty="0" smtClean="0">
                <a:latin typeface="+mn-lt"/>
              </a:rPr>
              <a:t> </a:t>
            </a:r>
            <a:r>
              <a:rPr lang="de-DE" sz="2000" dirty="0" err="1" smtClean="0">
                <a:latin typeface="+mn-lt"/>
              </a:rPr>
              <a:t>at</a:t>
            </a:r>
            <a:r>
              <a:rPr lang="de-DE" sz="2000" dirty="0" smtClean="0">
                <a:latin typeface="+mn-lt"/>
              </a:rPr>
              <a:t> </a:t>
            </a:r>
            <a:r>
              <a:rPr lang="de-DE" sz="2000" dirty="0" err="1" smtClean="0">
                <a:latin typeface="+mn-lt"/>
              </a:rPr>
              <a:t>boundaries</a:t>
            </a:r>
            <a:endParaRPr lang="de-DE" sz="2000" dirty="0" smtClean="0">
              <a:latin typeface="+mn-lt"/>
            </a:endParaRPr>
          </a:p>
          <a:p>
            <a:pPr marL="285750" indent="-285750" eaLnBrk="1" hangingPunct="1">
              <a:spcBef>
                <a:spcPct val="50000"/>
              </a:spcBef>
              <a:buFont typeface="Arial" pitchFamily="34" charset="0"/>
              <a:buChar char="•"/>
            </a:pPr>
            <a:r>
              <a:rPr lang="de-DE" sz="2000" dirty="0" err="1">
                <a:latin typeface="+mn-lt"/>
              </a:rPr>
              <a:t>a</a:t>
            </a:r>
            <a:r>
              <a:rPr lang="de-DE" sz="2000" dirty="0" err="1" smtClean="0">
                <a:latin typeface="+mn-lt"/>
              </a:rPr>
              <a:t>mplitudes</a:t>
            </a:r>
            <a:r>
              <a:rPr lang="de-DE" sz="2000" dirty="0" smtClean="0">
                <a:latin typeface="+mn-lt"/>
              </a:rPr>
              <a:t> </a:t>
            </a:r>
            <a:r>
              <a:rPr lang="de-DE" sz="2000" dirty="0" err="1" smtClean="0">
                <a:latin typeface="+mn-lt"/>
              </a:rPr>
              <a:t>of</a:t>
            </a:r>
            <a:r>
              <a:rPr lang="de-DE" sz="2000" dirty="0" smtClean="0">
                <a:latin typeface="+mn-lt"/>
              </a:rPr>
              <a:t> </a:t>
            </a:r>
            <a:r>
              <a:rPr lang="de-DE" sz="2000" dirty="0" err="1" smtClean="0">
                <a:latin typeface="+mn-lt"/>
              </a:rPr>
              <a:t>grating</a:t>
            </a:r>
            <a:r>
              <a:rPr lang="de-DE" sz="2000" dirty="0" smtClean="0">
                <a:latin typeface="+mn-lt"/>
              </a:rPr>
              <a:t> </a:t>
            </a:r>
            <a:r>
              <a:rPr lang="de-DE" sz="2000" dirty="0" err="1" smtClean="0">
                <a:latin typeface="+mn-lt"/>
              </a:rPr>
              <a:t>modes</a:t>
            </a:r>
            <a:r>
              <a:rPr lang="de-DE" sz="2000" dirty="0" smtClean="0">
                <a:latin typeface="+mn-lt"/>
              </a:rPr>
              <a:t> </a:t>
            </a:r>
            <a:r>
              <a:rPr lang="de-DE" sz="2000" dirty="0" err="1" smtClean="0">
                <a:latin typeface="+mn-lt"/>
              </a:rPr>
              <a:t>need</a:t>
            </a:r>
            <a:r>
              <a:rPr lang="de-DE" sz="2000" dirty="0" smtClean="0">
                <a:latin typeface="+mn-lt"/>
              </a:rPr>
              <a:t> </a:t>
            </a:r>
            <a:r>
              <a:rPr lang="de-DE" sz="2000" dirty="0" err="1" smtClean="0">
                <a:latin typeface="+mn-lt"/>
              </a:rPr>
              <a:t>to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 smtClean="0">
                <a:latin typeface="+mn-lt"/>
              </a:rPr>
              <a:t> </a:t>
            </a:r>
            <a:r>
              <a:rPr lang="de-DE" sz="2000" dirty="0" err="1" smtClean="0">
                <a:latin typeface="+mn-lt"/>
              </a:rPr>
              <a:t>cancel</a:t>
            </a:r>
            <a:r>
              <a:rPr lang="de-DE" sz="2000" dirty="0" smtClean="0">
                <a:latin typeface="+mn-lt"/>
              </a:rPr>
              <a:t> out: </a:t>
            </a:r>
            <a:r>
              <a:rPr lang="de-DE" sz="2000" b="1" dirty="0" err="1">
                <a:latin typeface="+mn-lt"/>
              </a:rPr>
              <a:t>b</a:t>
            </a:r>
            <a:r>
              <a:rPr lang="de-DE" sz="2000" b="1" dirty="0" err="1" smtClean="0">
                <a:latin typeface="+mn-lt"/>
              </a:rPr>
              <a:t>oth</a:t>
            </a:r>
            <a:r>
              <a:rPr lang="de-DE" sz="2000" b="1" dirty="0" smtClean="0">
                <a:latin typeface="+mn-lt"/>
              </a:rPr>
              <a:t> </a:t>
            </a:r>
            <a:r>
              <a:rPr lang="de-DE" sz="2000" b="1" dirty="0" err="1" smtClean="0">
                <a:latin typeface="+mn-lt"/>
              </a:rPr>
              <a:t>cavities</a:t>
            </a:r>
            <a:r>
              <a:rPr lang="de-DE" sz="2000" b="1" dirty="0" smtClean="0">
                <a:latin typeface="+mn-lt"/>
              </a:rPr>
              <a:t> in </a:t>
            </a:r>
            <a:r>
              <a:rPr lang="de-DE" sz="2000" b="1" dirty="0" err="1" smtClean="0">
                <a:latin typeface="+mn-lt"/>
              </a:rPr>
              <a:t>antiresonance</a:t>
            </a:r>
            <a:r>
              <a:rPr lang="de-DE" sz="2000" dirty="0" smtClean="0">
                <a:latin typeface="+mn-lt"/>
              </a:rPr>
              <a:t> </a:t>
            </a:r>
            <a:r>
              <a:rPr lang="de-DE" sz="2000" b="1" dirty="0" smtClean="0">
                <a:latin typeface="+mn-lt"/>
              </a:rPr>
              <a:t>+ </a:t>
            </a:r>
            <a:r>
              <a:rPr lang="de-DE" sz="2000" b="1" dirty="0" err="1" smtClean="0">
                <a:latin typeface="+mn-lt"/>
              </a:rPr>
              <a:t>destructive</a:t>
            </a:r>
            <a:r>
              <a:rPr lang="de-DE" sz="2000" b="1" dirty="0" smtClean="0">
                <a:latin typeface="+mn-lt"/>
              </a:rPr>
              <a:t> </a:t>
            </a:r>
            <a:r>
              <a:rPr lang="de-DE" sz="2000" b="1" dirty="0" err="1" smtClean="0">
                <a:latin typeface="+mn-lt"/>
              </a:rPr>
              <a:t>interference</a:t>
            </a:r>
            <a:r>
              <a:rPr lang="de-DE" sz="2000" b="1" dirty="0" smtClean="0">
                <a:latin typeface="+mn-lt"/>
              </a:rPr>
              <a:t> </a:t>
            </a:r>
            <a:r>
              <a:rPr lang="de-DE" sz="2000" dirty="0" err="1" smtClean="0">
                <a:latin typeface="+mn-lt"/>
              </a:rPr>
              <a:t>of</a:t>
            </a:r>
            <a:r>
              <a:rPr lang="de-DE" sz="2000" dirty="0" smtClean="0">
                <a:latin typeface="+mn-lt"/>
              </a:rPr>
              <a:t> </a:t>
            </a:r>
            <a:r>
              <a:rPr lang="de-DE" sz="2000" dirty="0" err="1" smtClean="0">
                <a:latin typeface="+mn-lt"/>
              </a:rPr>
              <a:t>amplitudes</a:t>
            </a:r>
            <a:r>
              <a:rPr lang="de-DE" sz="2000" dirty="0" smtClean="0">
                <a:latin typeface="+mn-lt"/>
              </a:rPr>
              <a:t> </a:t>
            </a:r>
            <a:r>
              <a:rPr lang="de-DE" sz="2000" dirty="0" err="1" smtClean="0">
                <a:latin typeface="+mn-lt"/>
              </a:rPr>
              <a:t>at</a:t>
            </a:r>
            <a:r>
              <a:rPr lang="de-DE" sz="2000" dirty="0" smtClean="0">
                <a:latin typeface="+mn-lt"/>
              </a:rPr>
              <a:t> </a:t>
            </a:r>
            <a:r>
              <a:rPr lang="de-DE" sz="2000" dirty="0" err="1" smtClean="0">
                <a:latin typeface="+mn-lt"/>
              </a:rPr>
              <a:t>bottom</a:t>
            </a:r>
            <a:endParaRPr lang="en-US" sz="2000" dirty="0" smtClean="0">
              <a:latin typeface="+mn-lt"/>
            </a:endParaRPr>
          </a:p>
        </p:txBody>
      </p:sp>
      <p:sp>
        <p:nvSpPr>
          <p:cNvPr id="54" name="Titel 1"/>
          <p:cNvSpPr txBox="1">
            <a:spLocks/>
          </p:cNvSpPr>
          <p:nvPr/>
        </p:nvSpPr>
        <p:spPr bwMode="auto">
          <a:xfrm>
            <a:off x="2743200" y="152400"/>
            <a:ext cx="5943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bg1"/>
                </a:solidFill>
                <a:latin typeface="Arial"/>
                <a:ea typeface="ＭＳ Ｐゴシック" charset="-128"/>
                <a:cs typeface="Arial"/>
              </a:defRPr>
            </a:lvl1pPr>
            <a:lvl2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de-DE" dirty="0" err="1" smtClean="0">
                <a:latin typeface="Arial" charset="0"/>
              </a:rPr>
              <a:t>Grating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reflectors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for</a:t>
            </a:r>
            <a:r>
              <a:rPr lang="de-DE" dirty="0" smtClean="0">
                <a:latin typeface="Arial" charset="0"/>
              </a:rPr>
              <a:t>  </a:t>
            </a:r>
            <a:r>
              <a:rPr lang="de-DE" dirty="0" err="1" smtClean="0">
                <a:latin typeface="Arial" charset="0"/>
              </a:rPr>
              <a:t>future</a:t>
            </a:r>
            <a:r>
              <a:rPr lang="de-DE" dirty="0" smtClean="0">
                <a:latin typeface="Arial" charset="0"/>
              </a:rPr>
              <a:t> GWD</a:t>
            </a:r>
          </a:p>
          <a:p>
            <a:r>
              <a:rPr lang="de-DE" dirty="0" err="1" smtClean="0">
                <a:latin typeface="Arial" charset="0"/>
              </a:rPr>
              <a:t>Functionality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of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grating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reflectors</a:t>
            </a:r>
            <a:endParaRPr lang="de-DE" dirty="0" smtClean="0">
              <a:latin typeface="Arial" charset="0"/>
            </a:endParaRPr>
          </a:p>
        </p:txBody>
      </p:sp>
      <p:grpSp>
        <p:nvGrpSpPr>
          <p:cNvPr id="3" name="Gruppieren 2"/>
          <p:cNvGrpSpPr/>
          <p:nvPr/>
        </p:nvGrpSpPr>
        <p:grpSpPr>
          <a:xfrm>
            <a:off x="5004048" y="1304764"/>
            <a:ext cx="4058153" cy="3393202"/>
            <a:chOff x="5004048" y="1304764"/>
            <a:chExt cx="4058153" cy="3393202"/>
          </a:xfrm>
        </p:grpSpPr>
        <p:grpSp>
          <p:nvGrpSpPr>
            <p:cNvPr id="2" name="Gruppieren 1"/>
            <p:cNvGrpSpPr/>
            <p:nvPr/>
          </p:nvGrpSpPr>
          <p:grpSpPr>
            <a:xfrm>
              <a:off x="5004048" y="1304764"/>
              <a:ext cx="3897699" cy="3393202"/>
              <a:chOff x="5004048" y="1304764"/>
              <a:chExt cx="3897699" cy="3393202"/>
            </a:xfrm>
          </p:grpSpPr>
          <p:grpSp>
            <p:nvGrpSpPr>
              <p:cNvPr id="8" name="Gruppieren 7"/>
              <p:cNvGrpSpPr/>
              <p:nvPr/>
            </p:nvGrpSpPr>
            <p:grpSpPr>
              <a:xfrm>
                <a:off x="5004048" y="1304764"/>
                <a:ext cx="3897699" cy="3393202"/>
                <a:chOff x="4606477" y="1484784"/>
                <a:chExt cx="3897699" cy="3393202"/>
              </a:xfrm>
            </p:grpSpPr>
            <p:sp>
              <p:nvSpPr>
                <p:cNvPr id="42" name="Rectangle 12"/>
                <p:cNvSpPr>
                  <a:spLocks noChangeArrowheads="1"/>
                </p:cNvSpPr>
                <p:nvPr/>
              </p:nvSpPr>
              <p:spPr bwMode="auto">
                <a:xfrm>
                  <a:off x="6800377" y="2874077"/>
                  <a:ext cx="470535" cy="1390142"/>
                </a:xfrm>
                <a:prstGeom prst="rect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3" name="Rectangle 12"/>
                <p:cNvSpPr>
                  <a:spLocks noChangeArrowheads="1"/>
                </p:cNvSpPr>
                <p:nvPr/>
              </p:nvSpPr>
              <p:spPr bwMode="auto">
                <a:xfrm>
                  <a:off x="6022852" y="2873992"/>
                  <a:ext cx="470535" cy="1390142"/>
                </a:xfrm>
                <a:prstGeom prst="rect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endParaRPr lang="en-US">
                    <a:solidFill>
                      <a:schemeClr val="accent2">
                        <a:lumMod val="40000"/>
                        <a:lumOff val="60000"/>
                      </a:schemeClr>
                    </a:solidFill>
                  </a:endParaRPr>
                </a:p>
              </p:txBody>
            </p:sp>
            <p:cxnSp>
              <p:nvCxnSpPr>
                <p:cNvPr id="34" name="Gerade Verbindung mit Pfeil 33"/>
                <p:cNvCxnSpPr/>
                <p:nvPr/>
              </p:nvCxnSpPr>
              <p:spPr>
                <a:xfrm>
                  <a:off x="6656361" y="1533265"/>
                  <a:ext cx="0" cy="863601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Gerade Verbindung mit Pfeil 34"/>
                <p:cNvCxnSpPr/>
                <p:nvPr/>
              </p:nvCxnSpPr>
              <p:spPr>
                <a:xfrm flipH="1">
                  <a:off x="6307006" y="2404663"/>
                  <a:ext cx="225848" cy="431801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Gerade Verbindung mit Pfeil 36"/>
                <p:cNvCxnSpPr/>
                <p:nvPr/>
              </p:nvCxnSpPr>
              <p:spPr>
                <a:xfrm>
                  <a:off x="6800377" y="2423610"/>
                  <a:ext cx="263877" cy="431801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8" name="Line 17"/>
                <p:cNvSpPr>
                  <a:spLocks noChangeShapeType="1"/>
                </p:cNvSpPr>
                <p:nvPr/>
              </p:nvSpPr>
              <p:spPr bwMode="auto">
                <a:xfrm rot="2700000">
                  <a:off x="6055599" y="3333340"/>
                  <a:ext cx="608012" cy="600075"/>
                </a:xfrm>
                <a:prstGeom prst="line">
                  <a:avLst/>
                </a:prstGeom>
                <a:noFill/>
                <a:ln w="57150">
                  <a:solidFill>
                    <a:srgbClr val="00B050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9" name="Line 15"/>
                <p:cNvSpPr>
                  <a:spLocks noChangeShapeType="1"/>
                </p:cNvSpPr>
                <p:nvPr/>
              </p:nvSpPr>
              <p:spPr bwMode="auto">
                <a:xfrm rot="2700000">
                  <a:off x="6760248" y="3333338"/>
                  <a:ext cx="608012" cy="600075"/>
                </a:xfrm>
                <a:prstGeom prst="line">
                  <a:avLst/>
                </a:prstGeom>
                <a:noFill/>
                <a:ln w="57150">
                  <a:solidFill>
                    <a:srgbClr val="0000FF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" name="Line 17"/>
                <p:cNvSpPr>
                  <a:spLocks noChangeShapeType="1"/>
                </p:cNvSpPr>
                <p:nvPr/>
              </p:nvSpPr>
              <p:spPr bwMode="auto">
                <a:xfrm rot="2700000">
                  <a:off x="5847246" y="3333338"/>
                  <a:ext cx="608012" cy="600075"/>
                </a:xfrm>
                <a:prstGeom prst="line">
                  <a:avLst/>
                </a:prstGeom>
                <a:noFill/>
                <a:ln w="57150">
                  <a:solidFill>
                    <a:srgbClr val="00B050"/>
                  </a:solidFill>
                  <a:round/>
                  <a:headEnd type="triangle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" name="Line 15"/>
                <p:cNvSpPr>
                  <a:spLocks noChangeShapeType="1"/>
                </p:cNvSpPr>
                <p:nvPr/>
              </p:nvSpPr>
              <p:spPr bwMode="auto">
                <a:xfrm rot="2700000">
                  <a:off x="6628309" y="3303720"/>
                  <a:ext cx="608012" cy="600075"/>
                </a:xfrm>
                <a:prstGeom prst="line">
                  <a:avLst/>
                </a:prstGeom>
                <a:noFill/>
                <a:ln w="57150">
                  <a:solidFill>
                    <a:srgbClr val="0000FF"/>
                  </a:solidFill>
                  <a:round/>
                  <a:headEnd type="triangle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" name="Nach oben gekrümmter Pfeil 47"/>
                <p:cNvSpPr/>
                <p:nvPr/>
              </p:nvSpPr>
              <p:spPr>
                <a:xfrm>
                  <a:off x="6228095" y="4394234"/>
                  <a:ext cx="929149" cy="483752"/>
                </a:xfrm>
                <a:prstGeom prst="curvedUpArrow">
                  <a:avLst>
                    <a:gd name="adj1" fmla="val 25000"/>
                    <a:gd name="adj2" fmla="val 65505"/>
                    <a:gd name="adj3" fmla="val 25000"/>
                  </a:avLst>
                </a:prstGeom>
                <a:gradFill flip="none" rotWithShape="1">
                  <a:gsLst>
                    <a:gs pos="58000">
                      <a:srgbClr val="000099"/>
                    </a:gs>
                    <a:gs pos="4000">
                      <a:srgbClr val="00B050"/>
                    </a:gs>
                  </a:gsLst>
                  <a:lin ang="10800000" scaled="0"/>
                  <a:tileRect/>
                </a:gra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rgbClr val="FF0000"/>
                    </a:solidFill>
                  </a:endParaRPr>
                </a:p>
              </p:txBody>
            </p:sp>
            <p:cxnSp>
              <p:nvCxnSpPr>
                <p:cNvPr id="49" name="Gerade Verbindung mit Pfeil 48"/>
                <p:cNvCxnSpPr/>
                <p:nvPr/>
              </p:nvCxnSpPr>
              <p:spPr>
                <a:xfrm flipH="1">
                  <a:off x="6171852" y="2354531"/>
                  <a:ext cx="225848" cy="431801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prstDash val="sysDot"/>
                  <a:headEnd type="triangle"/>
                  <a:tailEnd type="non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Gerade Verbindung mit Pfeil 49"/>
                <p:cNvCxnSpPr/>
                <p:nvPr/>
              </p:nvCxnSpPr>
              <p:spPr>
                <a:xfrm>
                  <a:off x="6932315" y="2396866"/>
                  <a:ext cx="263877" cy="431801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prstDash val="sysDot"/>
                  <a:headEnd type="triangle"/>
                  <a:tailEnd type="non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Gerade Verbindung mit Pfeil 50"/>
                <p:cNvCxnSpPr/>
                <p:nvPr/>
              </p:nvCxnSpPr>
              <p:spPr>
                <a:xfrm>
                  <a:off x="6775572" y="1484784"/>
                  <a:ext cx="0" cy="863601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headEnd type="arrow"/>
                  <a:tailEnd type="non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" name="Textfeld 6"/>
                <p:cNvSpPr txBox="1"/>
                <p:nvPr/>
              </p:nvSpPr>
              <p:spPr>
                <a:xfrm>
                  <a:off x="4606477" y="3176634"/>
                  <a:ext cx="1388393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dirty="0" smtClean="0">
                      <a:latin typeface="+mn-lt"/>
                    </a:rPr>
                    <a:t>fundamental</a:t>
                  </a:r>
                </a:p>
                <a:p>
                  <a:r>
                    <a:rPr lang="de-DE" dirty="0" err="1" smtClean="0">
                      <a:latin typeface="+mn-lt"/>
                    </a:rPr>
                    <a:t>mode</a:t>
                  </a:r>
                  <a:endParaRPr lang="en-US" dirty="0">
                    <a:latin typeface="+mn-lt"/>
                  </a:endParaRPr>
                </a:p>
              </p:txBody>
            </p:sp>
            <p:sp>
              <p:nvSpPr>
                <p:cNvPr id="53" name="Textfeld 52"/>
                <p:cNvSpPr txBox="1"/>
                <p:nvPr/>
              </p:nvSpPr>
              <p:spPr>
                <a:xfrm>
                  <a:off x="7359439" y="3206252"/>
                  <a:ext cx="114473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dirty="0" err="1">
                      <a:latin typeface="+mn-lt"/>
                    </a:rPr>
                    <a:t>f</a:t>
                  </a:r>
                  <a:r>
                    <a:rPr lang="de-DE" dirty="0" err="1" smtClean="0">
                      <a:latin typeface="+mn-lt"/>
                    </a:rPr>
                    <a:t>irst</a:t>
                  </a:r>
                  <a:r>
                    <a:rPr lang="de-DE" dirty="0" smtClean="0">
                      <a:latin typeface="+mn-lt"/>
                    </a:rPr>
                    <a:t> </a:t>
                  </a:r>
                  <a:r>
                    <a:rPr lang="de-DE" dirty="0" err="1" smtClean="0">
                      <a:latin typeface="+mn-lt"/>
                    </a:rPr>
                    <a:t>mode</a:t>
                  </a:r>
                  <a:endParaRPr lang="en-US" dirty="0">
                    <a:latin typeface="+mn-lt"/>
                  </a:endParaRPr>
                </a:p>
              </p:txBody>
            </p:sp>
          </p:grpSp>
          <p:sp>
            <p:nvSpPr>
              <p:cNvPr id="45" name="Nach oben gekrümmter Pfeil 44"/>
              <p:cNvSpPr>
                <a:spLocks noChangeAspect="1"/>
              </p:cNvSpPr>
              <p:nvPr/>
            </p:nvSpPr>
            <p:spPr>
              <a:xfrm flipH="1">
                <a:off x="6739941" y="4150737"/>
                <a:ext cx="533288" cy="305353"/>
              </a:xfrm>
              <a:prstGeom prst="curvedUpArrow">
                <a:avLst>
                  <a:gd name="adj1" fmla="val 25000"/>
                  <a:gd name="adj2" fmla="val 65505"/>
                  <a:gd name="adj3" fmla="val 25000"/>
                </a:avLst>
              </a:prstGeom>
              <a:gradFill flip="none" rotWithShape="1">
                <a:gsLst>
                  <a:gs pos="58000">
                    <a:srgbClr val="000099"/>
                  </a:gs>
                  <a:gs pos="4000">
                    <a:srgbClr val="00B050"/>
                  </a:gs>
                </a:gsLst>
                <a:lin ang="10800000" scaled="0"/>
                <a:tileRect/>
              </a:gra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47" name="Text Box 24"/>
            <p:cNvSpPr txBox="1">
              <a:spLocks noChangeArrowheads="1"/>
            </p:cNvSpPr>
            <p:nvPr/>
          </p:nvSpPr>
          <p:spPr bwMode="auto">
            <a:xfrm>
              <a:off x="5917987" y="1431102"/>
              <a:ext cx="1104020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sz="2000" b="1" dirty="0">
                  <a:solidFill>
                    <a:srgbClr val="FF0000"/>
                  </a:solidFill>
                  <a:latin typeface="+mn-lt"/>
                </a:rPr>
                <a:t>i</a:t>
              </a:r>
              <a:r>
                <a:rPr lang="en-US" sz="2000" b="1" dirty="0" smtClean="0">
                  <a:solidFill>
                    <a:srgbClr val="FF0000"/>
                  </a:solidFill>
                  <a:latin typeface="+mn-lt"/>
                </a:rPr>
                <a:t>ncident </a:t>
              </a:r>
              <a:endParaRPr lang="en-US" sz="2000" b="1" dirty="0">
                <a:solidFill>
                  <a:srgbClr val="FF0000"/>
                </a:solidFill>
                <a:latin typeface="+mn-lt"/>
              </a:endParaRPr>
            </a:p>
            <a:p>
              <a:r>
                <a:rPr lang="de-DE" sz="2000" b="1" dirty="0" smtClean="0">
                  <a:solidFill>
                    <a:srgbClr val="FF0000"/>
                  </a:solidFill>
                  <a:latin typeface="+mn-lt"/>
                </a:rPr>
                <a:t>light</a:t>
              </a:r>
              <a:endParaRPr lang="en-US" sz="2000" b="1" dirty="0">
                <a:solidFill>
                  <a:srgbClr val="FF0000"/>
                </a:solidFill>
                <a:latin typeface="+mn-lt"/>
              </a:endParaRPr>
            </a:p>
          </p:txBody>
        </p:sp>
        <p:sp>
          <p:nvSpPr>
            <p:cNvPr id="55" name="Text Box 24"/>
            <p:cNvSpPr txBox="1">
              <a:spLocks noChangeArrowheads="1"/>
            </p:cNvSpPr>
            <p:nvPr/>
          </p:nvSpPr>
          <p:spPr bwMode="auto">
            <a:xfrm>
              <a:off x="7340896" y="1412776"/>
              <a:ext cx="1721305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sz="2000" b="1" dirty="0">
                  <a:solidFill>
                    <a:srgbClr val="FF0000"/>
                  </a:solidFill>
                  <a:latin typeface="+mn-lt"/>
                </a:rPr>
                <a:t>r</a:t>
              </a:r>
              <a:r>
                <a:rPr lang="en-US" sz="2000" b="1" dirty="0" smtClean="0">
                  <a:solidFill>
                    <a:srgbClr val="FF0000"/>
                  </a:solidFill>
                  <a:latin typeface="+mn-lt"/>
                </a:rPr>
                <a:t>eflected light </a:t>
              </a:r>
              <a:endParaRPr lang="en-US" sz="2000" b="1" dirty="0">
                <a:solidFill>
                  <a:srgbClr val="FF0000"/>
                </a:solidFill>
                <a:latin typeface="+mn-lt"/>
              </a:endParaRPr>
            </a:p>
            <a:p>
              <a:r>
                <a:rPr lang="de-DE" sz="2000" b="1" dirty="0" smtClean="0">
                  <a:solidFill>
                    <a:srgbClr val="FF0000"/>
                  </a:solidFill>
                  <a:latin typeface="+mn-lt"/>
                </a:rPr>
                <a:t>light</a:t>
              </a:r>
              <a:endParaRPr lang="en-US" sz="2000" b="1" dirty="0">
                <a:solidFill>
                  <a:srgbClr val="FF0000"/>
                </a:solidFill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7117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rafik 6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286" t="28341" r="26245" b="29367"/>
          <a:stretch/>
        </p:blipFill>
        <p:spPr>
          <a:xfrm>
            <a:off x="341243" y="1988676"/>
            <a:ext cx="5384033" cy="3383783"/>
          </a:xfrm>
          <a:prstGeom prst="rect">
            <a:avLst/>
          </a:prstGeom>
        </p:spPr>
      </p:pic>
      <p:sp>
        <p:nvSpPr>
          <p:cNvPr id="40" name="Text Box 26"/>
          <p:cNvSpPr txBox="1">
            <a:spLocks noChangeArrowheads="1"/>
          </p:cNvSpPr>
          <p:nvPr/>
        </p:nvSpPr>
        <p:spPr bwMode="auto">
          <a:xfrm>
            <a:off x="401798" y="1086843"/>
            <a:ext cx="189314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2200" b="1" dirty="0" err="1" smtClean="0">
                <a:solidFill>
                  <a:srgbClr val="385D8A"/>
                </a:solidFill>
                <a:latin typeface="+mj-lt"/>
              </a:rPr>
              <a:t>For</a:t>
            </a:r>
            <a:r>
              <a:rPr lang="de-DE" sz="2200" b="1" dirty="0" smtClean="0">
                <a:solidFill>
                  <a:srgbClr val="385D8A"/>
                </a:solidFill>
                <a:latin typeface="+mj-lt"/>
              </a:rPr>
              <a:t> </a:t>
            </a:r>
            <a:r>
              <a:rPr lang="de-DE" sz="2200" b="1" dirty="0" err="1" smtClean="0">
                <a:solidFill>
                  <a:srgbClr val="385D8A"/>
                </a:solidFill>
                <a:latin typeface="+mj-lt"/>
              </a:rPr>
              <a:t>Scalability</a:t>
            </a:r>
            <a:r>
              <a:rPr lang="de-DE" sz="2200" b="1" dirty="0" smtClean="0">
                <a:solidFill>
                  <a:srgbClr val="385D8A"/>
                </a:solidFill>
                <a:latin typeface="+mj-lt"/>
              </a:rPr>
              <a:t>:</a:t>
            </a:r>
            <a:endParaRPr lang="en-US" sz="2200" b="1" dirty="0">
              <a:solidFill>
                <a:srgbClr val="385D8A"/>
              </a:solidFill>
              <a:latin typeface="+mj-lt"/>
            </a:endParaRPr>
          </a:p>
        </p:txBody>
      </p:sp>
      <p:sp>
        <p:nvSpPr>
          <p:cNvPr id="48" name="Text Box 13"/>
          <p:cNvSpPr txBox="1">
            <a:spLocks noChangeArrowheads="1"/>
          </p:cNvSpPr>
          <p:nvPr/>
        </p:nvSpPr>
        <p:spPr bwMode="auto">
          <a:xfrm>
            <a:off x="5702616" y="2162411"/>
            <a:ext cx="5818528" cy="178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sz="2000" dirty="0" err="1" smtClean="0">
                <a:latin typeface="+mn-lt"/>
              </a:rPr>
              <a:t>keep</a:t>
            </a:r>
            <a:r>
              <a:rPr lang="de-DE" sz="2000" dirty="0" smtClean="0">
                <a:latin typeface="+mn-lt"/>
              </a:rPr>
              <a:t> </a:t>
            </a:r>
            <a:r>
              <a:rPr lang="de-DE" sz="2000" dirty="0" err="1" smtClean="0">
                <a:latin typeface="+mn-lt"/>
              </a:rPr>
              <a:t>optical</a:t>
            </a:r>
            <a:r>
              <a:rPr lang="de-DE" sz="2000" dirty="0" smtClean="0">
                <a:latin typeface="+mn-lt"/>
              </a:rPr>
              <a:t> </a:t>
            </a:r>
            <a:r>
              <a:rPr lang="de-DE" sz="2000" dirty="0" err="1" smtClean="0">
                <a:latin typeface="+mn-lt"/>
              </a:rPr>
              <a:t>function</a:t>
            </a:r>
            <a:r>
              <a:rPr lang="de-DE" sz="2000" dirty="0" smtClean="0">
                <a:latin typeface="+mn-lt"/>
              </a:rPr>
              <a:t> </a:t>
            </a:r>
            <a:r>
              <a:rPr lang="de-DE" sz="2000" dirty="0" err="1" smtClean="0">
                <a:latin typeface="+mn-lt"/>
              </a:rPr>
              <a:t>of</a:t>
            </a:r>
            <a:r>
              <a:rPr lang="de-DE" sz="2000" dirty="0" smtClean="0">
                <a:latin typeface="+mn-lt"/>
              </a:rPr>
              <a:t> </a:t>
            </a:r>
          </a:p>
          <a:p>
            <a:pPr eaLnBrk="1" hangingPunct="1">
              <a:spcBef>
                <a:spcPct val="50000"/>
              </a:spcBef>
            </a:pPr>
            <a:r>
              <a:rPr lang="de-DE" sz="2000" dirty="0" err="1" smtClean="0">
                <a:latin typeface="+mn-lt"/>
              </a:rPr>
              <a:t>free</a:t>
            </a:r>
            <a:r>
              <a:rPr lang="de-DE" sz="2000" dirty="0" smtClean="0">
                <a:latin typeface="+mn-lt"/>
              </a:rPr>
              <a:t> </a:t>
            </a:r>
            <a:r>
              <a:rPr lang="de-DE" sz="2000" dirty="0" err="1" smtClean="0">
                <a:latin typeface="+mn-lt"/>
              </a:rPr>
              <a:t>ridges</a:t>
            </a:r>
            <a:r>
              <a:rPr lang="de-DE" sz="2000" dirty="0" smtClean="0">
                <a:latin typeface="+mn-lt"/>
              </a:rPr>
              <a:t>: </a:t>
            </a:r>
          </a:p>
          <a:p>
            <a:pPr eaLnBrk="1" hangingPunct="1">
              <a:spcBef>
                <a:spcPct val="50000"/>
              </a:spcBef>
            </a:pPr>
            <a:r>
              <a:rPr lang="de-DE" sz="2000" dirty="0" err="1" smtClean="0">
                <a:latin typeface="+mn-lt"/>
              </a:rPr>
              <a:t>only</a:t>
            </a:r>
            <a:r>
              <a:rPr lang="de-DE" sz="2000" dirty="0" smtClean="0">
                <a:latin typeface="+mn-lt"/>
              </a:rPr>
              <a:t> </a:t>
            </a:r>
            <a:r>
              <a:rPr lang="de-DE" sz="2000" dirty="0" err="1" smtClean="0">
                <a:latin typeface="+mn-lt"/>
              </a:rPr>
              <a:t>one</a:t>
            </a:r>
            <a:r>
              <a:rPr lang="de-DE" sz="2000" dirty="0" smtClean="0">
                <a:latin typeface="+mn-lt"/>
              </a:rPr>
              <a:t> </a:t>
            </a:r>
            <a:r>
              <a:rPr lang="de-DE" sz="2000" dirty="0" err="1" smtClean="0">
                <a:latin typeface="+mn-lt"/>
              </a:rPr>
              <a:t>mode</a:t>
            </a:r>
            <a:r>
              <a:rPr lang="de-DE" sz="2000" dirty="0" smtClean="0">
                <a:latin typeface="+mn-lt"/>
              </a:rPr>
              <a:t> in </a:t>
            </a:r>
            <a:r>
              <a:rPr lang="de-DE" sz="2000" dirty="0" err="1" smtClean="0">
                <a:latin typeface="+mn-lt"/>
              </a:rPr>
              <a:t>lower</a:t>
            </a:r>
            <a:r>
              <a:rPr lang="de-DE" sz="2000" dirty="0" smtClean="0">
                <a:latin typeface="+mn-lt"/>
              </a:rPr>
              <a:t> </a:t>
            </a:r>
            <a:r>
              <a:rPr lang="de-DE" sz="2000" dirty="0" err="1" smtClean="0">
                <a:latin typeface="+mn-lt"/>
              </a:rPr>
              <a:t>grating</a:t>
            </a:r>
            <a:r>
              <a:rPr lang="de-DE" sz="2000" dirty="0" smtClean="0">
                <a:latin typeface="+mn-lt"/>
              </a:rPr>
              <a:t> </a:t>
            </a:r>
          </a:p>
          <a:p>
            <a:pPr eaLnBrk="1" hangingPunct="1">
              <a:spcBef>
                <a:spcPct val="50000"/>
              </a:spcBef>
            </a:pPr>
            <a:r>
              <a:rPr lang="de-DE" sz="2000" dirty="0" smtClean="0">
                <a:latin typeface="+mn-lt"/>
              </a:rPr>
              <a:t>(</a:t>
            </a:r>
            <a:r>
              <a:rPr lang="de-DE" sz="2000" dirty="0" err="1" smtClean="0">
                <a:latin typeface="+mn-lt"/>
              </a:rPr>
              <a:t>thin</a:t>
            </a:r>
            <a:r>
              <a:rPr lang="de-DE" sz="2000" dirty="0" smtClean="0">
                <a:latin typeface="+mn-lt"/>
              </a:rPr>
              <a:t> </a:t>
            </a:r>
            <a:r>
              <a:rPr lang="de-DE" sz="2000" dirty="0" err="1" smtClean="0">
                <a:latin typeface="+mn-lt"/>
              </a:rPr>
              <a:t>ridges</a:t>
            </a:r>
            <a:r>
              <a:rPr lang="de-DE" sz="2000" dirty="0" smtClean="0">
                <a:latin typeface="+mn-lt"/>
              </a:rPr>
              <a:t> ~ </a:t>
            </a:r>
            <a:r>
              <a:rPr lang="de-DE" sz="2000" dirty="0" err="1" smtClean="0">
                <a:latin typeface="+mn-lt"/>
              </a:rPr>
              <a:t>effective</a:t>
            </a:r>
            <a:r>
              <a:rPr lang="de-DE" sz="2000" dirty="0" smtClean="0">
                <a:latin typeface="+mn-lt"/>
              </a:rPr>
              <a:t> medium)</a:t>
            </a:r>
            <a:endParaRPr lang="en-US" sz="2000" dirty="0" smtClean="0">
              <a:latin typeface="+mn-lt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975389" y="3197169"/>
            <a:ext cx="3230821" cy="461665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none" rtlCol="0">
            <a:spAutoFit/>
          </a:bodyPr>
          <a:lstStyle/>
          <a:p>
            <a:r>
              <a:rPr lang="de-DE" sz="2400" dirty="0" smtClean="0">
                <a:solidFill>
                  <a:srgbClr val="FF0000"/>
                </a:solidFill>
                <a:latin typeface="+mn-lt"/>
              </a:rPr>
              <a:t>2 </a:t>
            </a:r>
            <a:r>
              <a:rPr lang="de-DE" sz="2400" dirty="0" err="1" smtClean="0">
                <a:solidFill>
                  <a:srgbClr val="FF0000"/>
                </a:solidFill>
                <a:latin typeface="+mn-lt"/>
              </a:rPr>
              <a:t>grating</a:t>
            </a:r>
            <a:r>
              <a:rPr lang="de-DE" sz="2400" dirty="0" smtClean="0">
                <a:solidFill>
                  <a:srgbClr val="FF0000"/>
                </a:solidFill>
                <a:latin typeface="+mn-lt"/>
              </a:rPr>
              <a:t> (Bloch-) </a:t>
            </a:r>
            <a:r>
              <a:rPr lang="de-DE" sz="2400" dirty="0" err="1" smtClean="0">
                <a:solidFill>
                  <a:srgbClr val="FF0000"/>
                </a:solidFill>
                <a:latin typeface="+mn-lt"/>
              </a:rPr>
              <a:t>modes</a:t>
            </a:r>
            <a:endParaRPr lang="en-US" sz="24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863588" y="3701089"/>
            <a:ext cx="3179525" cy="830997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none" rtlCol="0">
            <a:spAutoFit/>
          </a:bodyPr>
          <a:lstStyle/>
          <a:p>
            <a:r>
              <a:rPr lang="de-DE" sz="2400" dirty="0">
                <a:solidFill>
                  <a:srgbClr val="FF0000"/>
                </a:solidFill>
                <a:latin typeface="+mn-lt"/>
              </a:rPr>
              <a:t>1</a:t>
            </a:r>
            <a:r>
              <a:rPr lang="de-DE" sz="2400" dirty="0" smtClean="0">
                <a:solidFill>
                  <a:srgbClr val="FF0000"/>
                </a:solidFill>
                <a:latin typeface="+mn-lt"/>
              </a:rPr>
              <a:t> </a:t>
            </a:r>
            <a:r>
              <a:rPr lang="de-DE" sz="2400" dirty="0" err="1" smtClean="0">
                <a:solidFill>
                  <a:srgbClr val="FF0000"/>
                </a:solidFill>
                <a:latin typeface="+mn-lt"/>
              </a:rPr>
              <a:t>grating</a:t>
            </a:r>
            <a:r>
              <a:rPr lang="de-DE" sz="2400" dirty="0" smtClean="0">
                <a:solidFill>
                  <a:srgbClr val="FF0000"/>
                </a:solidFill>
                <a:latin typeface="+mn-lt"/>
              </a:rPr>
              <a:t> (Bloch-) </a:t>
            </a:r>
            <a:r>
              <a:rPr lang="de-DE" sz="2400" dirty="0" err="1" smtClean="0">
                <a:solidFill>
                  <a:srgbClr val="FF0000"/>
                </a:solidFill>
                <a:latin typeface="+mn-lt"/>
              </a:rPr>
              <a:t>mode</a:t>
            </a:r>
            <a:r>
              <a:rPr lang="de-DE" sz="2400" dirty="0" smtClean="0">
                <a:solidFill>
                  <a:srgbClr val="FF0000"/>
                </a:solidFill>
                <a:latin typeface="+mn-lt"/>
              </a:rPr>
              <a:t> </a:t>
            </a:r>
          </a:p>
          <a:p>
            <a:r>
              <a:rPr lang="de-DE" sz="2400" dirty="0" smtClean="0">
                <a:solidFill>
                  <a:srgbClr val="FF0000"/>
                </a:solidFill>
                <a:latin typeface="+mn-lt"/>
              </a:rPr>
              <a:t>~ </a:t>
            </a:r>
            <a:r>
              <a:rPr lang="de-DE" sz="2400" dirty="0" err="1" smtClean="0">
                <a:solidFill>
                  <a:srgbClr val="FF0000"/>
                </a:solidFill>
                <a:latin typeface="+mn-lt"/>
              </a:rPr>
              <a:t>homogeneous</a:t>
            </a:r>
            <a:r>
              <a:rPr lang="de-DE" sz="2400" dirty="0" smtClean="0">
                <a:solidFill>
                  <a:srgbClr val="FF0000"/>
                </a:solidFill>
                <a:latin typeface="+mn-lt"/>
              </a:rPr>
              <a:t> </a:t>
            </a:r>
            <a:r>
              <a:rPr lang="de-DE" sz="2400" dirty="0" err="1" smtClean="0">
                <a:solidFill>
                  <a:srgbClr val="FF0000"/>
                </a:solidFill>
                <a:latin typeface="+mn-lt"/>
              </a:rPr>
              <a:t>layer</a:t>
            </a:r>
            <a:endParaRPr lang="en-US" sz="24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395134" y="5970225"/>
            <a:ext cx="79746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- </a:t>
            </a:r>
            <a:r>
              <a:rPr lang="de-DE" dirty="0" err="1" smtClean="0">
                <a:latin typeface="+mn-lt"/>
              </a:rPr>
              <a:t>Supporting</a:t>
            </a:r>
            <a:r>
              <a:rPr lang="de-DE" dirty="0" smtClean="0">
                <a:latin typeface="+mn-lt"/>
              </a:rPr>
              <a:t> </a:t>
            </a:r>
            <a:r>
              <a:rPr lang="de-DE" dirty="0" err="1" smtClean="0">
                <a:latin typeface="+mn-lt"/>
              </a:rPr>
              <a:t>structure</a:t>
            </a:r>
            <a:r>
              <a:rPr lang="de-DE" dirty="0" smtClean="0">
                <a:latin typeface="+mn-lt"/>
              </a:rPr>
              <a:t> </a:t>
            </a:r>
            <a:r>
              <a:rPr lang="de-DE" dirty="0" err="1" smtClean="0">
                <a:latin typeface="+mn-lt"/>
              </a:rPr>
              <a:t>no</a:t>
            </a:r>
            <a:r>
              <a:rPr lang="de-DE" dirty="0" smtClean="0">
                <a:latin typeface="+mn-lt"/>
              </a:rPr>
              <a:t> </a:t>
            </a:r>
            <a:r>
              <a:rPr lang="de-DE" dirty="0" err="1" smtClean="0">
                <a:latin typeface="+mn-lt"/>
              </a:rPr>
              <a:t>optical</a:t>
            </a:r>
            <a:r>
              <a:rPr lang="de-DE" dirty="0" smtClean="0">
                <a:latin typeface="+mn-lt"/>
              </a:rPr>
              <a:t> </a:t>
            </a:r>
            <a:r>
              <a:rPr lang="de-DE" dirty="0" err="1" smtClean="0">
                <a:latin typeface="+mn-lt"/>
              </a:rPr>
              <a:t>function</a:t>
            </a:r>
            <a:r>
              <a:rPr lang="de-DE" dirty="0" smtClean="0">
                <a:latin typeface="+mn-lt"/>
              </a:rPr>
              <a:t> – </a:t>
            </a:r>
            <a:r>
              <a:rPr lang="de-DE" dirty="0" err="1" smtClean="0">
                <a:latin typeface="+mn-lt"/>
              </a:rPr>
              <a:t>inhibits</a:t>
            </a:r>
            <a:r>
              <a:rPr lang="de-DE" dirty="0" smtClean="0">
                <a:latin typeface="+mn-lt"/>
              </a:rPr>
              <a:t> </a:t>
            </a:r>
            <a:r>
              <a:rPr lang="de-DE" dirty="0" err="1" smtClean="0">
                <a:latin typeface="+mn-lt"/>
              </a:rPr>
              <a:t>coupling</a:t>
            </a:r>
            <a:r>
              <a:rPr lang="de-DE" dirty="0" smtClean="0">
                <a:latin typeface="+mn-lt"/>
              </a:rPr>
              <a:t> </a:t>
            </a:r>
            <a:r>
              <a:rPr lang="de-DE" dirty="0" err="1" smtClean="0">
                <a:latin typeface="+mn-lt"/>
              </a:rPr>
              <a:t>of</a:t>
            </a:r>
            <a:r>
              <a:rPr lang="de-DE" dirty="0" smtClean="0">
                <a:latin typeface="+mn-lt"/>
              </a:rPr>
              <a:t> </a:t>
            </a:r>
            <a:r>
              <a:rPr lang="de-DE" dirty="0" err="1" smtClean="0">
                <a:latin typeface="+mn-lt"/>
              </a:rPr>
              <a:t>grating</a:t>
            </a:r>
            <a:r>
              <a:rPr lang="de-DE" dirty="0" smtClean="0">
                <a:latin typeface="+mn-lt"/>
              </a:rPr>
              <a:t> </a:t>
            </a:r>
            <a:r>
              <a:rPr lang="de-DE" dirty="0" err="1" smtClean="0">
                <a:latin typeface="+mn-lt"/>
              </a:rPr>
              <a:t>to</a:t>
            </a:r>
            <a:r>
              <a:rPr lang="de-DE" dirty="0" smtClean="0">
                <a:latin typeface="+mn-lt"/>
              </a:rPr>
              <a:t> </a:t>
            </a:r>
            <a:r>
              <a:rPr lang="de-DE" dirty="0" err="1" smtClean="0">
                <a:latin typeface="+mn-lt"/>
              </a:rPr>
              <a:t>substrate</a:t>
            </a:r>
            <a:endParaRPr lang="en-US" dirty="0">
              <a:latin typeface="+mn-lt"/>
            </a:endParaRPr>
          </a:p>
        </p:txBody>
      </p:sp>
      <p:sp>
        <p:nvSpPr>
          <p:cNvPr id="9" name="Titel 1"/>
          <p:cNvSpPr txBox="1">
            <a:spLocks/>
          </p:cNvSpPr>
          <p:nvPr/>
        </p:nvSpPr>
        <p:spPr bwMode="auto">
          <a:xfrm>
            <a:off x="2743200" y="152400"/>
            <a:ext cx="5943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bg1"/>
                </a:solidFill>
                <a:latin typeface="Arial"/>
                <a:ea typeface="ＭＳ Ｐゴシック" charset="-128"/>
                <a:cs typeface="Arial"/>
              </a:defRPr>
            </a:lvl1pPr>
            <a:lvl2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de-DE" dirty="0" err="1" smtClean="0">
                <a:latin typeface="Arial" charset="0"/>
              </a:rPr>
              <a:t>Grating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reflectors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for</a:t>
            </a:r>
            <a:r>
              <a:rPr lang="de-DE" dirty="0" smtClean="0">
                <a:latin typeface="Arial" charset="0"/>
              </a:rPr>
              <a:t>  </a:t>
            </a:r>
            <a:r>
              <a:rPr lang="de-DE" dirty="0" err="1" smtClean="0">
                <a:latin typeface="Arial" charset="0"/>
              </a:rPr>
              <a:t>future</a:t>
            </a:r>
            <a:r>
              <a:rPr lang="de-DE" dirty="0" smtClean="0">
                <a:latin typeface="Arial" charset="0"/>
              </a:rPr>
              <a:t> GWD</a:t>
            </a:r>
          </a:p>
          <a:p>
            <a:r>
              <a:rPr lang="de-DE" dirty="0" err="1" smtClean="0">
                <a:latin typeface="Arial" charset="0"/>
              </a:rPr>
              <a:t>Functionality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of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grating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reflectors</a:t>
            </a:r>
            <a:endParaRPr lang="de-DE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7890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FF3425-8A73-485E-83BD-C92053D3957F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64037068"/>
              </p:ext>
            </p:extLst>
          </p:nvPr>
        </p:nvGraphicFramePr>
        <p:xfrm>
          <a:off x="105692" y="2119887"/>
          <a:ext cx="6197040" cy="4352400"/>
        </p:xfrm>
        <a:graphic>
          <a:graphicData uri="http://schemas.openxmlformats.org/presentationml/2006/ole">
            <p:oleObj spid="_x0000_s7274" name="Graph" r:id="rId3" imgW="4131360" imgH="2901600" progId="">
              <p:embed/>
            </p:oleObj>
          </a:graphicData>
        </a:graphic>
      </p:graphicFrame>
      <p:sp>
        <p:nvSpPr>
          <p:cNvPr id="6" name="Titel 1"/>
          <p:cNvSpPr txBox="1">
            <a:spLocks/>
          </p:cNvSpPr>
          <p:nvPr/>
        </p:nvSpPr>
        <p:spPr bwMode="auto">
          <a:xfrm>
            <a:off x="2590800" y="0"/>
            <a:ext cx="5943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bg1"/>
                </a:solidFill>
                <a:latin typeface="Arial"/>
                <a:ea typeface="ＭＳ Ｐゴシック" charset="-128"/>
                <a:cs typeface="Arial"/>
              </a:defRPr>
            </a:lvl1pPr>
            <a:lvl2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de-DE" dirty="0" err="1" smtClean="0">
                <a:latin typeface="Arial" charset="0"/>
              </a:rPr>
              <a:t>Grating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reflectors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for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future</a:t>
            </a:r>
            <a:r>
              <a:rPr lang="de-DE" dirty="0" smtClean="0">
                <a:latin typeface="Arial" charset="0"/>
              </a:rPr>
              <a:t> GWD</a:t>
            </a:r>
          </a:p>
          <a:p>
            <a:r>
              <a:rPr lang="de-DE" dirty="0" smtClean="0">
                <a:latin typeface="Arial" charset="0"/>
              </a:rPr>
              <a:t>2D </a:t>
            </a:r>
            <a:r>
              <a:rPr lang="de-DE" dirty="0" err="1" smtClean="0">
                <a:latin typeface="Arial" charset="0"/>
              </a:rPr>
              <a:t>Periodicity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for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focusing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mirrors</a:t>
            </a:r>
            <a:endParaRPr lang="en-US" dirty="0"/>
          </a:p>
        </p:txBody>
      </p:sp>
      <p:sp>
        <p:nvSpPr>
          <p:cNvPr id="7" name="Textfeld 6"/>
          <p:cNvSpPr txBox="1"/>
          <p:nvPr/>
        </p:nvSpPr>
        <p:spPr>
          <a:xfrm>
            <a:off x="359532" y="1346451"/>
            <a:ext cx="60240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latin typeface="+mn-lt"/>
              </a:rPr>
              <a:t>Add </a:t>
            </a:r>
            <a:r>
              <a:rPr lang="de-DE" sz="2400" dirty="0" err="1" smtClean="0">
                <a:latin typeface="+mn-lt"/>
              </a:rPr>
              <a:t>spatially</a:t>
            </a:r>
            <a:r>
              <a:rPr lang="de-DE" sz="2400" dirty="0" smtClean="0">
                <a:latin typeface="+mn-lt"/>
              </a:rPr>
              <a:t> </a:t>
            </a:r>
            <a:r>
              <a:rPr lang="de-DE" sz="2400" dirty="0" err="1" smtClean="0">
                <a:latin typeface="+mn-lt"/>
              </a:rPr>
              <a:t>changing</a:t>
            </a:r>
            <a:r>
              <a:rPr lang="de-DE" sz="2400" dirty="0" smtClean="0">
                <a:latin typeface="+mn-lt"/>
              </a:rPr>
              <a:t> </a:t>
            </a:r>
            <a:r>
              <a:rPr lang="de-DE" sz="2400" dirty="0" err="1" smtClean="0">
                <a:latin typeface="+mn-lt"/>
              </a:rPr>
              <a:t>phase</a:t>
            </a:r>
            <a:r>
              <a:rPr lang="de-DE" sz="2400" dirty="0" smtClean="0">
                <a:latin typeface="+mn-lt"/>
              </a:rPr>
              <a:t> </a:t>
            </a:r>
            <a:r>
              <a:rPr lang="de-DE" sz="2400" dirty="0" err="1" smtClean="0">
                <a:latin typeface="+mn-lt"/>
              </a:rPr>
              <a:t>to</a:t>
            </a:r>
            <a:r>
              <a:rPr lang="de-DE" sz="2400" dirty="0" smtClean="0">
                <a:latin typeface="+mn-lt"/>
              </a:rPr>
              <a:t> </a:t>
            </a:r>
            <a:r>
              <a:rPr lang="de-DE" sz="2400" dirty="0" err="1" smtClean="0">
                <a:latin typeface="+mn-lt"/>
              </a:rPr>
              <a:t>reflected</a:t>
            </a:r>
            <a:r>
              <a:rPr lang="de-DE" sz="2400" dirty="0" smtClean="0">
                <a:latin typeface="+mn-lt"/>
              </a:rPr>
              <a:t> </a:t>
            </a:r>
            <a:r>
              <a:rPr lang="de-DE" sz="2400" dirty="0" err="1" smtClean="0">
                <a:latin typeface="+mn-lt"/>
              </a:rPr>
              <a:t>wave</a:t>
            </a:r>
            <a:endParaRPr lang="en-US" sz="2400" dirty="0">
              <a:latin typeface="+mn-lt"/>
            </a:endParaRPr>
          </a:p>
        </p:txBody>
      </p:sp>
      <p:grpSp>
        <p:nvGrpSpPr>
          <p:cNvPr id="8" name="Gruppieren 7"/>
          <p:cNvGrpSpPr/>
          <p:nvPr/>
        </p:nvGrpSpPr>
        <p:grpSpPr>
          <a:xfrm>
            <a:off x="6552220" y="1577284"/>
            <a:ext cx="1874168" cy="2067740"/>
            <a:chOff x="6660232" y="2095640"/>
            <a:chExt cx="1874168" cy="2067740"/>
          </a:xfrm>
        </p:grpSpPr>
        <p:sp>
          <p:nvSpPr>
            <p:cNvPr id="2" name="Rechteck 1"/>
            <p:cNvSpPr/>
            <p:nvPr/>
          </p:nvSpPr>
          <p:spPr>
            <a:xfrm>
              <a:off x="6660232" y="3248980"/>
              <a:ext cx="1874168" cy="914400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Ellipse 2"/>
            <p:cNvSpPr/>
            <p:nvPr/>
          </p:nvSpPr>
          <p:spPr>
            <a:xfrm>
              <a:off x="6660232" y="2095640"/>
              <a:ext cx="1874168" cy="1875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uppieren 21"/>
          <p:cNvGrpSpPr/>
          <p:nvPr/>
        </p:nvGrpSpPr>
        <p:grpSpPr>
          <a:xfrm>
            <a:off x="6507652" y="5553236"/>
            <a:ext cx="1844765" cy="432048"/>
            <a:chOff x="5076040" y="4214228"/>
            <a:chExt cx="5394050" cy="720080"/>
          </a:xfrm>
        </p:grpSpPr>
        <p:sp>
          <p:nvSpPr>
            <p:cNvPr id="9" name="Rechteck 8"/>
            <p:cNvSpPr/>
            <p:nvPr/>
          </p:nvSpPr>
          <p:spPr>
            <a:xfrm>
              <a:off x="7291772" y="4214228"/>
              <a:ext cx="395064" cy="720080"/>
            </a:xfrm>
            <a:prstGeom prst="rect">
              <a:avLst/>
            </a:prstGeom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hteck 9"/>
            <p:cNvSpPr/>
            <p:nvPr/>
          </p:nvSpPr>
          <p:spPr>
            <a:xfrm>
              <a:off x="6696236" y="4214228"/>
              <a:ext cx="360000" cy="720080"/>
            </a:xfrm>
            <a:prstGeom prst="rect">
              <a:avLst/>
            </a:prstGeom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hteck 10"/>
            <p:cNvSpPr/>
            <p:nvPr/>
          </p:nvSpPr>
          <p:spPr>
            <a:xfrm>
              <a:off x="6246850" y="4214228"/>
              <a:ext cx="324000" cy="720080"/>
            </a:xfrm>
            <a:prstGeom prst="rect">
              <a:avLst/>
            </a:prstGeom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hteck 11"/>
            <p:cNvSpPr/>
            <p:nvPr/>
          </p:nvSpPr>
          <p:spPr>
            <a:xfrm>
              <a:off x="5796136" y="4214228"/>
              <a:ext cx="288000" cy="720080"/>
            </a:xfrm>
            <a:prstGeom prst="rect">
              <a:avLst/>
            </a:prstGeom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hteck 12"/>
            <p:cNvSpPr/>
            <p:nvPr/>
          </p:nvSpPr>
          <p:spPr>
            <a:xfrm>
              <a:off x="5398424" y="4214228"/>
              <a:ext cx="216000" cy="720080"/>
            </a:xfrm>
            <a:prstGeom prst="rect">
              <a:avLst/>
            </a:prstGeom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hteck 13"/>
            <p:cNvSpPr/>
            <p:nvPr/>
          </p:nvSpPr>
          <p:spPr>
            <a:xfrm>
              <a:off x="5076040" y="4214228"/>
              <a:ext cx="144000" cy="720080"/>
            </a:xfrm>
            <a:prstGeom prst="rect">
              <a:avLst/>
            </a:prstGeom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hteck 14"/>
            <p:cNvSpPr/>
            <p:nvPr/>
          </p:nvSpPr>
          <p:spPr>
            <a:xfrm rot="10800000">
              <a:off x="7859294" y="4214228"/>
              <a:ext cx="395064" cy="720080"/>
            </a:xfrm>
            <a:prstGeom prst="rect">
              <a:avLst/>
            </a:prstGeom>
            <a:gradFill>
              <a:lin ang="5400000" scaled="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hteck 15"/>
            <p:cNvSpPr/>
            <p:nvPr/>
          </p:nvSpPr>
          <p:spPr>
            <a:xfrm rot="10800000">
              <a:off x="8489894" y="4214228"/>
              <a:ext cx="360000" cy="720080"/>
            </a:xfrm>
            <a:prstGeom prst="rect">
              <a:avLst/>
            </a:prstGeom>
            <a:gradFill>
              <a:lin ang="5400000" scaled="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hteck 16"/>
            <p:cNvSpPr/>
            <p:nvPr/>
          </p:nvSpPr>
          <p:spPr>
            <a:xfrm rot="10800000">
              <a:off x="8975280" y="4214228"/>
              <a:ext cx="324000" cy="720080"/>
            </a:xfrm>
            <a:prstGeom prst="rect">
              <a:avLst/>
            </a:prstGeom>
            <a:gradFill>
              <a:lin ang="5400000" scaled="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hteck 17"/>
            <p:cNvSpPr/>
            <p:nvPr/>
          </p:nvSpPr>
          <p:spPr>
            <a:xfrm rot="10800000">
              <a:off x="9461994" y="4214228"/>
              <a:ext cx="288000" cy="720080"/>
            </a:xfrm>
            <a:prstGeom prst="rect">
              <a:avLst/>
            </a:prstGeom>
            <a:gradFill>
              <a:lin ang="5400000" scaled="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hteck 18"/>
            <p:cNvSpPr/>
            <p:nvPr/>
          </p:nvSpPr>
          <p:spPr>
            <a:xfrm rot="10800000">
              <a:off x="9931706" y="4214228"/>
              <a:ext cx="216000" cy="720080"/>
            </a:xfrm>
            <a:prstGeom prst="rect">
              <a:avLst/>
            </a:prstGeom>
            <a:gradFill>
              <a:lin ang="5400000" scaled="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hteck 19"/>
            <p:cNvSpPr/>
            <p:nvPr/>
          </p:nvSpPr>
          <p:spPr>
            <a:xfrm rot="10800000">
              <a:off x="10326090" y="4214228"/>
              <a:ext cx="144000" cy="720080"/>
            </a:xfrm>
            <a:prstGeom prst="rect">
              <a:avLst/>
            </a:prstGeom>
            <a:gradFill>
              <a:lin ang="5400000" scaled="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Pfeil nach unten 25"/>
          <p:cNvSpPr/>
          <p:nvPr/>
        </p:nvSpPr>
        <p:spPr>
          <a:xfrm>
            <a:off x="7111400" y="3895317"/>
            <a:ext cx="686568" cy="1152128"/>
          </a:xfrm>
          <a:prstGeom prst="down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Gerade Verbindung mit Pfeil 27"/>
          <p:cNvCxnSpPr/>
          <p:nvPr/>
        </p:nvCxnSpPr>
        <p:spPr>
          <a:xfrm>
            <a:off x="6864393" y="1912238"/>
            <a:ext cx="0" cy="117474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Gerade Verbindung mit Pfeil 28"/>
          <p:cNvCxnSpPr/>
          <p:nvPr/>
        </p:nvCxnSpPr>
        <p:spPr>
          <a:xfrm>
            <a:off x="8121205" y="1905564"/>
            <a:ext cx="0" cy="117474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Gerade Verbindung mit Pfeil 29"/>
          <p:cNvCxnSpPr/>
          <p:nvPr/>
        </p:nvCxnSpPr>
        <p:spPr>
          <a:xfrm>
            <a:off x="7461764" y="1905564"/>
            <a:ext cx="0" cy="1525171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Gerade Verbindung mit Pfeil 31"/>
          <p:cNvCxnSpPr/>
          <p:nvPr/>
        </p:nvCxnSpPr>
        <p:spPr>
          <a:xfrm flipV="1">
            <a:off x="6918493" y="2060848"/>
            <a:ext cx="482051" cy="102671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Gerade Verbindung mit Pfeil 39"/>
          <p:cNvCxnSpPr/>
          <p:nvPr/>
        </p:nvCxnSpPr>
        <p:spPr>
          <a:xfrm>
            <a:off x="7551730" y="2060848"/>
            <a:ext cx="492477" cy="977208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903424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6"/>
          <p:cNvSpPr txBox="1">
            <a:spLocks noChangeArrowheads="1"/>
          </p:cNvSpPr>
          <p:nvPr/>
        </p:nvSpPr>
        <p:spPr bwMode="auto">
          <a:xfrm>
            <a:off x="174543" y="872548"/>
            <a:ext cx="49779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385D8A"/>
                </a:solidFill>
                <a:latin typeface="+mj-lt"/>
              </a:rPr>
              <a:t> Grating reflectors with 2D periodicity</a:t>
            </a:r>
            <a:endParaRPr lang="en-US" sz="2400" b="1" dirty="0">
              <a:solidFill>
                <a:srgbClr val="385D8A"/>
              </a:solidFill>
              <a:latin typeface="+mj-lt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925" t="30050" r="24801" b="29327"/>
          <a:stretch/>
        </p:blipFill>
        <p:spPr>
          <a:xfrm>
            <a:off x="5349867" y="1753023"/>
            <a:ext cx="3447791" cy="2089444"/>
          </a:xfrm>
          <a:prstGeom prst="rect">
            <a:avLst/>
          </a:prstGeom>
        </p:spPr>
      </p:pic>
      <p:sp>
        <p:nvSpPr>
          <p:cNvPr id="21" name="Titel 1"/>
          <p:cNvSpPr txBox="1">
            <a:spLocks/>
          </p:cNvSpPr>
          <p:nvPr/>
        </p:nvSpPr>
        <p:spPr bwMode="auto">
          <a:xfrm>
            <a:off x="2590800" y="0"/>
            <a:ext cx="5943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bg1"/>
                </a:solidFill>
                <a:latin typeface="Arial"/>
                <a:ea typeface="ＭＳ Ｐゴシック" charset="-128"/>
                <a:cs typeface="Arial"/>
              </a:defRPr>
            </a:lvl1pPr>
            <a:lvl2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de-DE" dirty="0" err="1" smtClean="0">
                <a:latin typeface="Arial" charset="0"/>
              </a:rPr>
              <a:t>Grating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reflectors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for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future</a:t>
            </a:r>
            <a:r>
              <a:rPr lang="de-DE" dirty="0" smtClean="0">
                <a:latin typeface="Arial" charset="0"/>
              </a:rPr>
              <a:t> GWD</a:t>
            </a:r>
          </a:p>
          <a:p>
            <a:r>
              <a:rPr lang="de-DE" dirty="0" smtClean="0">
                <a:latin typeface="Arial" charset="0"/>
              </a:rPr>
              <a:t>2D </a:t>
            </a:r>
            <a:r>
              <a:rPr lang="de-DE" dirty="0" err="1" smtClean="0">
                <a:latin typeface="Arial" charset="0"/>
              </a:rPr>
              <a:t>Periodicity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for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focusing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mirrors</a:t>
            </a:r>
            <a:endParaRPr lang="en-US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105" y="1292331"/>
            <a:ext cx="5337059" cy="4009652"/>
          </a:xfrm>
          <a:prstGeom prst="rect">
            <a:avLst/>
          </a:prstGeom>
        </p:spPr>
      </p:pic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FF3425-8A73-485E-83BD-C92053D3957F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graphicFrame>
        <p:nvGraphicFramePr>
          <p:cNvPr id="6" name="Objek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130181625"/>
              </p:ext>
            </p:extLst>
          </p:nvPr>
        </p:nvGraphicFramePr>
        <p:xfrm>
          <a:off x="4999543" y="3725323"/>
          <a:ext cx="4130675" cy="2901950"/>
        </p:xfrm>
        <a:graphic>
          <a:graphicData uri="http://schemas.openxmlformats.org/presentationml/2006/ole">
            <p:oleObj spid="_x0000_s8247" name="Graph" r:id="rId6" imgW="4131360" imgH="290160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49405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FF3425-8A73-485E-83BD-C92053D3957F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270567634"/>
              </p:ext>
            </p:extLst>
          </p:nvPr>
        </p:nvGraphicFramePr>
        <p:xfrm>
          <a:off x="-10655" y="1836168"/>
          <a:ext cx="6197040" cy="4352400"/>
        </p:xfrm>
        <a:graphic>
          <a:graphicData uri="http://schemas.openxmlformats.org/presentationml/2006/ole">
            <p:oleObj spid="_x0000_s4246" name="Graph" r:id="rId3" imgW="4131360" imgH="2901600" progId="">
              <p:embed/>
            </p:oleObj>
          </a:graphicData>
        </a:graphic>
      </p:graphicFrame>
      <p:grpSp>
        <p:nvGrpSpPr>
          <p:cNvPr id="6" name="Gruppieren 5"/>
          <p:cNvGrpSpPr>
            <a:grpSpLocks noChangeAspect="1"/>
          </p:cNvGrpSpPr>
          <p:nvPr/>
        </p:nvGrpSpPr>
        <p:grpSpPr>
          <a:xfrm>
            <a:off x="5099672" y="4686437"/>
            <a:ext cx="3955220" cy="1528304"/>
            <a:chOff x="4764367" y="2595857"/>
            <a:chExt cx="2636813" cy="1018869"/>
          </a:xfrm>
        </p:grpSpPr>
        <p:sp>
          <p:nvSpPr>
            <p:cNvPr id="7" name="Würfel 6"/>
            <p:cNvSpPr/>
            <p:nvPr/>
          </p:nvSpPr>
          <p:spPr>
            <a:xfrm>
              <a:off x="4764367" y="2764777"/>
              <a:ext cx="2636813" cy="849949"/>
            </a:xfrm>
            <a:prstGeom prst="cube">
              <a:avLst>
                <a:gd name="adj" fmla="val 76288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Würfel 7"/>
            <p:cNvSpPr>
              <a:spLocks noChangeAspect="1"/>
            </p:cNvSpPr>
            <p:nvPr/>
          </p:nvSpPr>
          <p:spPr>
            <a:xfrm>
              <a:off x="5455205" y="2596396"/>
              <a:ext cx="259229" cy="302434"/>
            </a:xfrm>
            <a:prstGeom prst="cub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Würfel 8"/>
            <p:cNvSpPr>
              <a:spLocks noChangeAspect="1"/>
            </p:cNvSpPr>
            <p:nvPr/>
          </p:nvSpPr>
          <p:spPr>
            <a:xfrm>
              <a:off x="5274664" y="2838462"/>
              <a:ext cx="259229" cy="302434"/>
            </a:xfrm>
            <a:prstGeom prst="cub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Würfel 9"/>
            <p:cNvSpPr>
              <a:spLocks noChangeAspect="1"/>
            </p:cNvSpPr>
            <p:nvPr/>
          </p:nvSpPr>
          <p:spPr>
            <a:xfrm>
              <a:off x="5868204" y="2596468"/>
              <a:ext cx="259229" cy="302434"/>
            </a:xfrm>
            <a:prstGeom prst="cub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Würfel 10"/>
            <p:cNvSpPr>
              <a:spLocks noChangeAspect="1"/>
            </p:cNvSpPr>
            <p:nvPr/>
          </p:nvSpPr>
          <p:spPr>
            <a:xfrm>
              <a:off x="5687663" y="2838534"/>
              <a:ext cx="259229" cy="302434"/>
            </a:xfrm>
            <a:prstGeom prst="cub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Würfel 11"/>
            <p:cNvSpPr>
              <a:spLocks noChangeAspect="1"/>
            </p:cNvSpPr>
            <p:nvPr/>
          </p:nvSpPr>
          <p:spPr>
            <a:xfrm>
              <a:off x="6280626" y="2596396"/>
              <a:ext cx="259229" cy="302434"/>
            </a:xfrm>
            <a:prstGeom prst="cub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Würfel 12"/>
            <p:cNvSpPr>
              <a:spLocks noChangeAspect="1"/>
            </p:cNvSpPr>
            <p:nvPr/>
          </p:nvSpPr>
          <p:spPr>
            <a:xfrm>
              <a:off x="6100085" y="2838462"/>
              <a:ext cx="259229" cy="302434"/>
            </a:xfrm>
            <a:prstGeom prst="cub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Würfel 13"/>
            <p:cNvSpPr>
              <a:spLocks noChangeAspect="1"/>
            </p:cNvSpPr>
            <p:nvPr/>
          </p:nvSpPr>
          <p:spPr>
            <a:xfrm>
              <a:off x="6691245" y="2595857"/>
              <a:ext cx="259229" cy="302434"/>
            </a:xfrm>
            <a:prstGeom prst="cub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Würfel 14"/>
            <p:cNvSpPr>
              <a:spLocks noChangeAspect="1"/>
            </p:cNvSpPr>
            <p:nvPr/>
          </p:nvSpPr>
          <p:spPr>
            <a:xfrm>
              <a:off x="6510704" y="2837923"/>
              <a:ext cx="259229" cy="302434"/>
            </a:xfrm>
            <a:prstGeom prst="cub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Würfel 15"/>
            <p:cNvSpPr>
              <a:spLocks noChangeAspect="1"/>
            </p:cNvSpPr>
            <p:nvPr/>
          </p:nvSpPr>
          <p:spPr>
            <a:xfrm>
              <a:off x="5119146" y="3054558"/>
              <a:ext cx="259229" cy="302434"/>
            </a:xfrm>
            <a:prstGeom prst="cub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Würfel 16"/>
            <p:cNvSpPr>
              <a:spLocks noChangeAspect="1"/>
            </p:cNvSpPr>
            <p:nvPr/>
          </p:nvSpPr>
          <p:spPr>
            <a:xfrm>
              <a:off x="5532145" y="3054630"/>
              <a:ext cx="259229" cy="302434"/>
            </a:xfrm>
            <a:prstGeom prst="cub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Würfel 17"/>
            <p:cNvSpPr>
              <a:spLocks noChangeAspect="1"/>
            </p:cNvSpPr>
            <p:nvPr/>
          </p:nvSpPr>
          <p:spPr>
            <a:xfrm>
              <a:off x="5944567" y="3054558"/>
              <a:ext cx="259229" cy="302434"/>
            </a:xfrm>
            <a:prstGeom prst="cub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Würfel 18"/>
            <p:cNvSpPr>
              <a:spLocks noChangeAspect="1"/>
            </p:cNvSpPr>
            <p:nvPr/>
          </p:nvSpPr>
          <p:spPr>
            <a:xfrm>
              <a:off x="6355186" y="3054019"/>
              <a:ext cx="259229" cy="302434"/>
            </a:xfrm>
            <a:prstGeom prst="cub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Textfeld 20"/>
          <p:cNvSpPr txBox="1"/>
          <p:nvPr/>
        </p:nvSpPr>
        <p:spPr>
          <a:xfrm>
            <a:off x="6144013" y="2384884"/>
            <a:ext cx="17315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>
                <a:latin typeface="Symbol" pitchFamily="18" charset="2"/>
              </a:rPr>
              <a:t>l</a:t>
            </a:r>
            <a:r>
              <a:rPr lang="de-DE" sz="2400" dirty="0" smtClean="0"/>
              <a:t>=1550 </a:t>
            </a:r>
            <a:r>
              <a:rPr lang="de-DE" sz="2400" dirty="0" err="1" smtClean="0"/>
              <a:t>nm</a:t>
            </a:r>
            <a:endParaRPr lang="en-US" sz="2400" dirty="0"/>
          </a:p>
        </p:txBody>
      </p:sp>
      <p:sp>
        <p:nvSpPr>
          <p:cNvPr id="22" name="Text Box 26"/>
          <p:cNvSpPr txBox="1">
            <a:spLocks noChangeArrowheads="1"/>
          </p:cNvSpPr>
          <p:nvPr/>
        </p:nvSpPr>
        <p:spPr bwMode="auto">
          <a:xfrm>
            <a:off x="174543" y="872548"/>
            <a:ext cx="40027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2400" b="1" dirty="0" smtClean="0">
                <a:solidFill>
                  <a:srgbClr val="385D8A"/>
                </a:solidFill>
                <a:latin typeface="+mj-lt"/>
              </a:rPr>
              <a:t>Experimental </a:t>
            </a:r>
            <a:r>
              <a:rPr lang="de-DE" sz="2400" b="1" dirty="0" err="1" smtClean="0">
                <a:solidFill>
                  <a:srgbClr val="385D8A"/>
                </a:solidFill>
                <a:latin typeface="+mj-lt"/>
              </a:rPr>
              <a:t>implementation</a:t>
            </a:r>
            <a:endParaRPr lang="de-DE" sz="2400" b="1" dirty="0" smtClean="0">
              <a:solidFill>
                <a:srgbClr val="385D8A"/>
              </a:solidFill>
              <a:latin typeface="+mj-lt"/>
            </a:endParaRPr>
          </a:p>
        </p:txBody>
      </p:sp>
      <p:sp>
        <p:nvSpPr>
          <p:cNvPr id="23" name="Text Box 26"/>
          <p:cNvSpPr txBox="1">
            <a:spLocks noChangeArrowheads="1"/>
          </p:cNvSpPr>
          <p:nvPr/>
        </p:nvSpPr>
        <p:spPr bwMode="auto">
          <a:xfrm>
            <a:off x="185208" y="1458278"/>
            <a:ext cx="386612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2400" b="1" dirty="0" smtClean="0">
                <a:solidFill>
                  <a:srgbClr val="385D8A"/>
                </a:solidFill>
                <a:latin typeface="+mj-lt"/>
              </a:rPr>
              <a:t>1. non-</a:t>
            </a:r>
            <a:r>
              <a:rPr lang="de-DE" sz="2400" b="1" dirty="0" err="1" smtClean="0">
                <a:solidFill>
                  <a:srgbClr val="385D8A"/>
                </a:solidFill>
                <a:latin typeface="+mj-lt"/>
              </a:rPr>
              <a:t>monolithic</a:t>
            </a:r>
            <a:r>
              <a:rPr lang="de-DE" sz="2400" b="1" dirty="0" smtClean="0">
                <a:solidFill>
                  <a:srgbClr val="385D8A"/>
                </a:solidFill>
                <a:latin typeface="+mj-lt"/>
              </a:rPr>
              <a:t> </a:t>
            </a:r>
            <a:r>
              <a:rPr lang="de-DE" sz="2400" b="1" dirty="0" err="1" smtClean="0">
                <a:solidFill>
                  <a:srgbClr val="385D8A"/>
                </a:solidFill>
                <a:latin typeface="+mj-lt"/>
              </a:rPr>
              <a:t>realization</a:t>
            </a:r>
            <a:endParaRPr lang="de-DE" sz="2400" b="1" dirty="0" smtClean="0">
              <a:solidFill>
                <a:srgbClr val="385D8A"/>
              </a:solidFill>
              <a:latin typeface="+mj-lt"/>
            </a:endParaRPr>
          </a:p>
        </p:txBody>
      </p:sp>
      <p:sp>
        <p:nvSpPr>
          <p:cNvPr id="24" name="Titel 1"/>
          <p:cNvSpPr txBox="1">
            <a:spLocks/>
          </p:cNvSpPr>
          <p:nvPr/>
        </p:nvSpPr>
        <p:spPr bwMode="auto">
          <a:xfrm>
            <a:off x="2590800" y="0"/>
            <a:ext cx="5943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bg1"/>
                </a:solidFill>
                <a:latin typeface="Arial"/>
                <a:ea typeface="ＭＳ Ｐゴシック" charset="-128"/>
                <a:cs typeface="Arial"/>
              </a:defRPr>
            </a:lvl1pPr>
            <a:lvl2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de-DE" dirty="0" err="1" smtClean="0">
                <a:latin typeface="Arial" charset="0"/>
              </a:rPr>
              <a:t>Grating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reflectors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for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future</a:t>
            </a:r>
            <a:r>
              <a:rPr lang="de-DE" dirty="0" smtClean="0">
                <a:latin typeface="Arial" charset="0"/>
              </a:rPr>
              <a:t> GWD</a:t>
            </a:r>
          </a:p>
          <a:p>
            <a:r>
              <a:rPr lang="de-DE" sz="1800" dirty="0" smtClean="0">
                <a:latin typeface="Arial" charset="0"/>
              </a:rPr>
              <a:t>2D </a:t>
            </a:r>
            <a:r>
              <a:rPr lang="de-DE" sz="1800" dirty="0" err="1">
                <a:latin typeface="Arial" charset="0"/>
              </a:rPr>
              <a:t>p</a:t>
            </a:r>
            <a:r>
              <a:rPr lang="de-DE" sz="1800" dirty="0" err="1" smtClean="0">
                <a:latin typeface="Arial" charset="0"/>
              </a:rPr>
              <a:t>eriodicity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for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focusing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mirrors</a:t>
            </a:r>
            <a:r>
              <a:rPr lang="de-DE" sz="1800" dirty="0" smtClean="0">
                <a:latin typeface="Arial" charset="0"/>
              </a:rPr>
              <a:t>  </a:t>
            </a:r>
            <a:r>
              <a:rPr lang="de-DE" dirty="0" smtClean="0">
                <a:latin typeface="Arial" charset="0"/>
              </a:rPr>
              <a:t>– </a:t>
            </a:r>
            <a:r>
              <a:rPr lang="de-DE" dirty="0" err="1" smtClean="0">
                <a:latin typeface="Arial" charset="0"/>
              </a:rPr>
              <a:t>current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results</a:t>
            </a:r>
            <a:endParaRPr lang="en-US" dirty="0"/>
          </a:p>
        </p:txBody>
      </p:sp>
      <p:sp>
        <p:nvSpPr>
          <p:cNvPr id="2" name="Textfeld 1"/>
          <p:cNvSpPr txBox="1"/>
          <p:nvPr/>
        </p:nvSpPr>
        <p:spPr>
          <a:xfrm>
            <a:off x="287524" y="6417332"/>
            <a:ext cx="75713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- </a:t>
            </a:r>
            <a:r>
              <a:rPr lang="de-DE" dirty="0" err="1"/>
              <a:t>i</a:t>
            </a:r>
            <a:r>
              <a:rPr lang="de-DE" dirty="0" err="1" smtClean="0"/>
              <a:t>nteresting</a:t>
            </a:r>
            <a:r>
              <a:rPr lang="de-DE" dirty="0" smtClean="0"/>
              <a:t> 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filter</a:t>
            </a:r>
            <a:r>
              <a:rPr lang="de-DE" dirty="0" smtClean="0"/>
              <a:t> </a:t>
            </a:r>
            <a:r>
              <a:rPr lang="de-DE" dirty="0" err="1" smtClean="0"/>
              <a:t>applications</a:t>
            </a:r>
            <a:r>
              <a:rPr lang="de-DE" dirty="0" smtClean="0"/>
              <a:t>, </a:t>
            </a:r>
            <a:r>
              <a:rPr lang="de-DE" dirty="0" err="1" smtClean="0"/>
              <a:t>compatible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semiconductor</a:t>
            </a:r>
            <a:r>
              <a:rPr lang="de-DE" dirty="0" smtClean="0"/>
              <a:t> </a:t>
            </a:r>
            <a:r>
              <a:rPr lang="de-DE" dirty="0" err="1" smtClean="0"/>
              <a:t>industry</a:t>
            </a:r>
            <a:r>
              <a:rPr lang="de-DE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04879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k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21704747"/>
              </p:ext>
            </p:extLst>
          </p:nvPr>
        </p:nvGraphicFramePr>
        <p:xfrm>
          <a:off x="4615140" y="1319138"/>
          <a:ext cx="4129088" cy="2901950"/>
        </p:xfrm>
        <a:graphic>
          <a:graphicData uri="http://schemas.openxmlformats.org/presentationml/2006/ole">
            <p:oleObj spid="_x0000_s5421" name="Graph" r:id="rId3" imgW="4131360" imgH="2901600" progId="">
              <p:embed/>
            </p:oleObj>
          </a:graphicData>
        </a:graphic>
      </p:graphicFrame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FF3425-8A73-485E-83BD-C92053D3957F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1750286"/>
              </p:ext>
            </p:extLst>
          </p:nvPr>
        </p:nvGraphicFramePr>
        <p:xfrm>
          <a:off x="249563" y="1371523"/>
          <a:ext cx="4132263" cy="2901950"/>
        </p:xfrm>
        <a:graphic>
          <a:graphicData uri="http://schemas.openxmlformats.org/presentationml/2006/ole">
            <p:oleObj spid="_x0000_s5422" name="Graph" r:id="rId4" imgW="4132800" imgH="2901600" progId="">
              <p:embed/>
            </p:oleObj>
          </a:graphicData>
        </a:graphic>
      </p:graphicFrame>
      <p:sp>
        <p:nvSpPr>
          <p:cNvPr id="6" name="Textfeld 5"/>
          <p:cNvSpPr txBox="1"/>
          <p:nvPr/>
        </p:nvSpPr>
        <p:spPr>
          <a:xfrm>
            <a:off x="6859341" y="3351765"/>
            <a:ext cx="1343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latin typeface="Symbol" pitchFamily="18" charset="2"/>
              </a:rPr>
              <a:t>l</a:t>
            </a:r>
            <a:r>
              <a:rPr lang="de-DE" dirty="0" smtClean="0"/>
              <a:t>=1550 </a:t>
            </a:r>
            <a:r>
              <a:rPr lang="de-DE" dirty="0" err="1" smtClean="0"/>
              <a:t>nm</a:t>
            </a:r>
            <a:endParaRPr lang="en-US" dirty="0"/>
          </a:p>
        </p:txBody>
      </p:sp>
      <p:sp>
        <p:nvSpPr>
          <p:cNvPr id="7" name="Textfeld 6"/>
          <p:cNvSpPr txBox="1"/>
          <p:nvPr/>
        </p:nvSpPr>
        <p:spPr>
          <a:xfrm>
            <a:off x="2710485" y="3419708"/>
            <a:ext cx="1105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latin typeface="Symbol" pitchFamily="18" charset="2"/>
              </a:rPr>
              <a:t>a</a:t>
            </a:r>
            <a:r>
              <a:rPr lang="de-DE" dirty="0" smtClean="0"/>
              <a:t>=5°, TE</a:t>
            </a:r>
            <a:endParaRPr lang="en-US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48064" y="4365104"/>
            <a:ext cx="3063240" cy="2297430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7584" y="4365104"/>
            <a:ext cx="3063240" cy="2297430"/>
          </a:xfrm>
          <a:prstGeom prst="rect">
            <a:avLst/>
          </a:prstGeom>
        </p:spPr>
      </p:pic>
      <p:sp>
        <p:nvSpPr>
          <p:cNvPr id="11" name="Titel 1"/>
          <p:cNvSpPr txBox="1">
            <a:spLocks/>
          </p:cNvSpPr>
          <p:nvPr/>
        </p:nvSpPr>
        <p:spPr bwMode="auto">
          <a:xfrm>
            <a:off x="2590800" y="0"/>
            <a:ext cx="5943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bg1"/>
                </a:solidFill>
                <a:latin typeface="Arial"/>
                <a:ea typeface="ＭＳ Ｐゴシック" charset="-128"/>
                <a:cs typeface="Arial"/>
              </a:defRPr>
            </a:lvl1pPr>
            <a:lvl2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de-DE" dirty="0" err="1" smtClean="0">
                <a:latin typeface="Arial" charset="0"/>
              </a:rPr>
              <a:t>Grating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reflectors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for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future</a:t>
            </a:r>
            <a:r>
              <a:rPr lang="de-DE" dirty="0" smtClean="0">
                <a:latin typeface="Arial" charset="0"/>
              </a:rPr>
              <a:t> GWD</a:t>
            </a:r>
          </a:p>
          <a:p>
            <a:r>
              <a:rPr lang="de-DE" sz="1800" dirty="0" smtClean="0">
                <a:latin typeface="Arial" charset="0"/>
              </a:rPr>
              <a:t>2D </a:t>
            </a:r>
            <a:r>
              <a:rPr lang="de-DE" sz="1800" dirty="0" err="1" smtClean="0">
                <a:latin typeface="Arial" charset="0"/>
              </a:rPr>
              <a:t>Periodicity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for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focusing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mirrors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dirty="0" smtClean="0">
                <a:latin typeface="Arial" charset="0"/>
              </a:rPr>
              <a:t>-  </a:t>
            </a:r>
            <a:r>
              <a:rPr lang="de-DE" dirty="0" err="1" smtClean="0">
                <a:latin typeface="Arial" charset="0"/>
              </a:rPr>
              <a:t>Current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results</a:t>
            </a:r>
            <a:endParaRPr lang="en-US" dirty="0"/>
          </a:p>
        </p:txBody>
      </p:sp>
      <p:sp>
        <p:nvSpPr>
          <p:cNvPr id="12" name="Text Box 26"/>
          <p:cNvSpPr txBox="1">
            <a:spLocks noChangeArrowheads="1"/>
          </p:cNvSpPr>
          <p:nvPr/>
        </p:nvSpPr>
        <p:spPr bwMode="auto">
          <a:xfrm>
            <a:off x="251520" y="904365"/>
            <a:ext cx="327621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2400" b="1" dirty="0">
                <a:solidFill>
                  <a:srgbClr val="385D8A"/>
                </a:solidFill>
                <a:latin typeface="+mj-lt"/>
              </a:rPr>
              <a:t>2</a:t>
            </a:r>
            <a:r>
              <a:rPr lang="de-DE" sz="2400" b="1" dirty="0" smtClean="0">
                <a:solidFill>
                  <a:srgbClr val="385D8A"/>
                </a:solidFill>
                <a:latin typeface="+mj-lt"/>
              </a:rPr>
              <a:t>. </a:t>
            </a:r>
            <a:r>
              <a:rPr lang="de-DE" sz="2400" b="1" dirty="0" err="1">
                <a:solidFill>
                  <a:srgbClr val="385D8A"/>
                </a:solidFill>
                <a:latin typeface="+mj-lt"/>
              </a:rPr>
              <a:t>m</a:t>
            </a:r>
            <a:r>
              <a:rPr lang="de-DE" sz="2400" b="1" dirty="0" err="1" smtClean="0">
                <a:solidFill>
                  <a:srgbClr val="385D8A"/>
                </a:solidFill>
                <a:latin typeface="+mj-lt"/>
              </a:rPr>
              <a:t>onolithic</a:t>
            </a:r>
            <a:r>
              <a:rPr lang="de-DE" sz="2400" b="1" dirty="0" smtClean="0">
                <a:solidFill>
                  <a:srgbClr val="385D8A"/>
                </a:solidFill>
                <a:latin typeface="+mj-lt"/>
              </a:rPr>
              <a:t> </a:t>
            </a:r>
            <a:r>
              <a:rPr lang="de-DE" sz="2400" b="1" dirty="0" err="1" smtClean="0">
                <a:solidFill>
                  <a:srgbClr val="385D8A"/>
                </a:solidFill>
                <a:latin typeface="+mj-lt"/>
              </a:rPr>
              <a:t>realization</a:t>
            </a:r>
            <a:endParaRPr lang="de-DE" sz="2400" b="1" dirty="0" smtClean="0">
              <a:solidFill>
                <a:srgbClr val="385D8A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8132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FF3425-8A73-485E-83BD-C92053D3957F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206830506"/>
              </p:ext>
            </p:extLst>
          </p:nvPr>
        </p:nvGraphicFramePr>
        <p:xfrm>
          <a:off x="254630" y="1242354"/>
          <a:ext cx="5814720" cy="4460400"/>
        </p:xfrm>
        <a:graphic>
          <a:graphicData uri="http://schemas.openxmlformats.org/presentationml/2006/ole">
            <p:oleObj spid="_x0000_s6296" name="Graph" r:id="rId4" imgW="3876480" imgH="2973600" progId="">
              <p:embed/>
            </p:oleObj>
          </a:graphicData>
        </a:graphic>
      </p:graphicFrame>
      <p:sp>
        <p:nvSpPr>
          <p:cNvPr id="3" name="Textfeld 2"/>
          <p:cNvSpPr txBox="1"/>
          <p:nvPr/>
        </p:nvSpPr>
        <p:spPr>
          <a:xfrm>
            <a:off x="6060988" y="2456892"/>
            <a:ext cx="286294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de-DE" dirty="0" err="1" smtClean="0">
                <a:latin typeface="+mn-lt"/>
              </a:rPr>
              <a:t>maximum</a:t>
            </a:r>
            <a:r>
              <a:rPr lang="de-DE" dirty="0" smtClean="0">
                <a:latin typeface="+mn-lt"/>
              </a:rPr>
              <a:t> </a:t>
            </a:r>
            <a:r>
              <a:rPr lang="de-DE" dirty="0" err="1" smtClean="0">
                <a:latin typeface="+mn-lt"/>
              </a:rPr>
              <a:t>reflectivity</a:t>
            </a:r>
            <a:endParaRPr lang="de-DE" dirty="0" smtClean="0">
              <a:latin typeface="+mn-lt"/>
            </a:endParaRPr>
          </a:p>
          <a:p>
            <a:r>
              <a:rPr lang="de-DE" dirty="0">
                <a:latin typeface="+mn-lt"/>
              </a:rPr>
              <a:t> </a:t>
            </a:r>
            <a:r>
              <a:rPr lang="de-DE" dirty="0" smtClean="0">
                <a:latin typeface="+mn-lt"/>
              </a:rPr>
              <a:t>     </a:t>
            </a:r>
            <a:r>
              <a:rPr lang="de-DE" dirty="0" err="1" smtClean="0">
                <a:latin typeface="+mn-lt"/>
              </a:rPr>
              <a:t>shifted</a:t>
            </a:r>
            <a:r>
              <a:rPr lang="de-DE" dirty="0" smtClean="0">
                <a:latin typeface="+mn-lt"/>
              </a:rPr>
              <a:t> </a:t>
            </a:r>
            <a:r>
              <a:rPr lang="de-DE" dirty="0" err="1" smtClean="0">
                <a:latin typeface="+mn-lt"/>
              </a:rPr>
              <a:t>to</a:t>
            </a:r>
            <a:r>
              <a:rPr lang="de-DE" dirty="0" smtClean="0">
                <a:latin typeface="+mn-lt"/>
              </a:rPr>
              <a:t> 1536 </a:t>
            </a:r>
            <a:r>
              <a:rPr lang="de-DE" dirty="0" err="1" smtClean="0">
                <a:latin typeface="+mn-lt"/>
              </a:rPr>
              <a:t>nm</a:t>
            </a:r>
            <a:endParaRPr lang="de-DE" dirty="0" smtClean="0">
              <a:latin typeface="+mn-lt"/>
            </a:endParaRPr>
          </a:p>
          <a:p>
            <a:pPr marL="285750" indent="-285750">
              <a:buFont typeface="Arial" pitchFamily="34" charset="0"/>
              <a:buChar char="•"/>
            </a:pPr>
            <a:endParaRPr lang="de-DE" dirty="0" smtClean="0">
              <a:latin typeface="+mn-lt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de-DE" dirty="0" err="1" smtClean="0">
                <a:latin typeface="+mn-lt"/>
              </a:rPr>
              <a:t>more</a:t>
            </a:r>
            <a:r>
              <a:rPr lang="de-DE" dirty="0" smtClean="0">
                <a:latin typeface="+mn-lt"/>
              </a:rPr>
              <a:t> </a:t>
            </a:r>
            <a:r>
              <a:rPr lang="de-DE" dirty="0" err="1" smtClean="0">
                <a:latin typeface="+mn-lt"/>
              </a:rPr>
              <a:t>precise</a:t>
            </a:r>
            <a:r>
              <a:rPr lang="de-DE" dirty="0" smtClean="0">
                <a:latin typeface="+mn-lt"/>
              </a:rPr>
              <a:t> </a:t>
            </a:r>
            <a:r>
              <a:rPr lang="de-DE" dirty="0" err="1" smtClean="0">
                <a:latin typeface="+mn-lt"/>
              </a:rPr>
              <a:t>loss</a:t>
            </a:r>
            <a:r>
              <a:rPr lang="de-DE" dirty="0">
                <a:latin typeface="+mn-lt"/>
              </a:rPr>
              <a:t> </a:t>
            </a:r>
            <a:r>
              <a:rPr lang="de-DE" dirty="0" err="1" smtClean="0">
                <a:latin typeface="+mn-lt"/>
              </a:rPr>
              <a:t>characterization</a:t>
            </a:r>
            <a:r>
              <a:rPr lang="de-DE" dirty="0" smtClean="0">
                <a:latin typeface="+mn-lt"/>
              </a:rPr>
              <a:t> </a:t>
            </a:r>
            <a:r>
              <a:rPr lang="de-DE" dirty="0" err="1" smtClean="0">
                <a:latin typeface="+mn-lt"/>
              </a:rPr>
              <a:t>to</a:t>
            </a:r>
            <a:r>
              <a:rPr lang="de-DE" dirty="0" smtClean="0">
                <a:latin typeface="+mn-lt"/>
              </a:rPr>
              <a:t>  </a:t>
            </a:r>
            <a:r>
              <a:rPr lang="de-DE" dirty="0" err="1" smtClean="0">
                <a:latin typeface="+mn-lt"/>
              </a:rPr>
              <a:t>be</a:t>
            </a:r>
            <a:r>
              <a:rPr lang="de-DE" dirty="0" smtClean="0">
                <a:latin typeface="+mn-lt"/>
              </a:rPr>
              <a:t> </a:t>
            </a:r>
            <a:r>
              <a:rPr lang="de-DE" dirty="0" err="1" smtClean="0">
                <a:latin typeface="+mn-lt"/>
              </a:rPr>
              <a:t>done</a:t>
            </a:r>
            <a:r>
              <a:rPr lang="de-DE" dirty="0" smtClean="0">
                <a:latin typeface="+mn-lt"/>
              </a:rPr>
              <a:t> (</a:t>
            </a:r>
            <a:r>
              <a:rPr lang="de-DE" dirty="0" err="1" smtClean="0">
                <a:latin typeface="+mn-lt"/>
              </a:rPr>
              <a:t>polished</a:t>
            </a:r>
            <a:r>
              <a:rPr lang="de-DE" dirty="0" smtClean="0">
                <a:latin typeface="+mn-lt"/>
              </a:rPr>
              <a:t> </a:t>
            </a:r>
            <a:r>
              <a:rPr lang="de-DE" dirty="0" err="1" smtClean="0">
                <a:latin typeface="+mn-lt"/>
              </a:rPr>
              <a:t>backsides</a:t>
            </a:r>
            <a:r>
              <a:rPr lang="de-DE" dirty="0" smtClean="0">
                <a:latin typeface="+mn-lt"/>
              </a:rPr>
              <a:t>)</a:t>
            </a:r>
            <a:endParaRPr lang="en-US" dirty="0">
              <a:latin typeface="+mn-lt"/>
            </a:endParaRPr>
          </a:p>
        </p:txBody>
      </p:sp>
      <p:sp>
        <p:nvSpPr>
          <p:cNvPr id="6" name="Titel 1"/>
          <p:cNvSpPr txBox="1">
            <a:spLocks/>
          </p:cNvSpPr>
          <p:nvPr/>
        </p:nvSpPr>
        <p:spPr bwMode="auto">
          <a:xfrm>
            <a:off x="2590800" y="0"/>
            <a:ext cx="5943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bg1"/>
                </a:solidFill>
                <a:latin typeface="Arial"/>
                <a:ea typeface="ＭＳ Ｐゴシック" charset="-128"/>
                <a:cs typeface="Arial"/>
              </a:defRPr>
            </a:lvl1pPr>
            <a:lvl2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de-DE" dirty="0" err="1" smtClean="0">
                <a:latin typeface="Arial" charset="0"/>
              </a:rPr>
              <a:t>Grating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reflectors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for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future</a:t>
            </a:r>
            <a:r>
              <a:rPr lang="de-DE" dirty="0" smtClean="0">
                <a:latin typeface="Arial" charset="0"/>
              </a:rPr>
              <a:t> GWD</a:t>
            </a:r>
          </a:p>
          <a:p>
            <a:r>
              <a:rPr lang="de-DE" sz="1800" dirty="0" smtClean="0">
                <a:latin typeface="Arial" charset="0"/>
              </a:rPr>
              <a:t>2D </a:t>
            </a:r>
            <a:r>
              <a:rPr lang="de-DE" sz="1800" dirty="0" err="1" smtClean="0">
                <a:latin typeface="Arial" charset="0"/>
              </a:rPr>
              <a:t>Periodicity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for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focusing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mirrors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dirty="0" smtClean="0">
                <a:latin typeface="Arial" charset="0"/>
              </a:rPr>
              <a:t>-  </a:t>
            </a:r>
            <a:r>
              <a:rPr lang="de-DE" dirty="0" err="1" smtClean="0">
                <a:latin typeface="Arial" charset="0"/>
              </a:rPr>
              <a:t>Current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results</a:t>
            </a:r>
            <a:endParaRPr lang="en-US" dirty="0"/>
          </a:p>
        </p:txBody>
      </p:sp>
      <p:sp>
        <p:nvSpPr>
          <p:cNvPr id="7" name="Textfeld 6"/>
          <p:cNvSpPr txBox="1"/>
          <p:nvPr/>
        </p:nvSpPr>
        <p:spPr>
          <a:xfrm>
            <a:off x="6228184" y="1776280"/>
            <a:ext cx="148951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200" dirty="0" smtClean="0">
                <a:latin typeface="Symbol" pitchFamily="18" charset="2"/>
              </a:rPr>
              <a:t>l</a:t>
            </a:r>
            <a:r>
              <a:rPr lang="de-DE" sz="2200" dirty="0" smtClean="0"/>
              <a:t>=1550 </a:t>
            </a:r>
            <a:r>
              <a:rPr lang="de-DE" sz="2200" dirty="0" err="1" smtClean="0"/>
              <a:t>nm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xmlns="" val="61433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3" name="Text Box 15"/>
          <p:cNvSpPr txBox="1">
            <a:spLocks noChangeArrowheads="1"/>
          </p:cNvSpPr>
          <p:nvPr/>
        </p:nvSpPr>
        <p:spPr bwMode="auto">
          <a:xfrm>
            <a:off x="7523956" y="6095037"/>
            <a:ext cx="121623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dirty="0" err="1">
                <a:latin typeface="+mn-lt"/>
              </a:rPr>
              <a:t>e</a:t>
            </a:r>
            <a:r>
              <a:rPr lang="de-DE" dirty="0" err="1" smtClean="0">
                <a:latin typeface="+mn-lt"/>
              </a:rPr>
              <a:t>lectron</a:t>
            </a:r>
            <a:r>
              <a:rPr lang="de-DE" dirty="0" smtClean="0">
                <a:latin typeface="+mn-lt"/>
              </a:rPr>
              <a:t>-</a:t>
            </a:r>
          </a:p>
          <a:p>
            <a:r>
              <a:rPr lang="de-DE" dirty="0" err="1" smtClean="0">
                <a:latin typeface="+mn-lt"/>
              </a:rPr>
              <a:t>beamresist</a:t>
            </a:r>
            <a:endParaRPr lang="de-DE" dirty="0" smtClean="0">
              <a:latin typeface="+mn-lt"/>
            </a:endParaRPr>
          </a:p>
        </p:txBody>
      </p:sp>
      <p:sp>
        <p:nvSpPr>
          <p:cNvPr id="299009" name="Rectangle 11"/>
          <p:cNvSpPr>
            <a:spLocks noChangeAspect="1" noChangeArrowheads="1"/>
          </p:cNvSpPr>
          <p:nvPr/>
        </p:nvSpPr>
        <p:spPr bwMode="auto">
          <a:xfrm>
            <a:off x="6876256" y="6383863"/>
            <a:ext cx="561975" cy="258763"/>
          </a:xfrm>
          <a:prstGeom prst="rect">
            <a:avLst/>
          </a:prstGeom>
          <a:solidFill>
            <a:srgbClr val="CCF53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9010" name="Rectangle 12"/>
          <p:cNvSpPr>
            <a:spLocks noChangeAspect="1" noChangeArrowheads="1"/>
          </p:cNvSpPr>
          <p:nvPr/>
        </p:nvSpPr>
        <p:spPr bwMode="auto">
          <a:xfrm>
            <a:off x="550775" y="6382276"/>
            <a:ext cx="561975" cy="258762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9011" name="Rectangle 13"/>
          <p:cNvSpPr>
            <a:spLocks noChangeAspect="1" noChangeArrowheads="1"/>
          </p:cNvSpPr>
          <p:nvPr/>
        </p:nvSpPr>
        <p:spPr bwMode="auto">
          <a:xfrm>
            <a:off x="2627784" y="6382276"/>
            <a:ext cx="561975" cy="258762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9012" name="Rectangle 14"/>
          <p:cNvSpPr>
            <a:spLocks noChangeAspect="1" noChangeArrowheads="1"/>
          </p:cNvSpPr>
          <p:nvPr/>
        </p:nvSpPr>
        <p:spPr bwMode="auto">
          <a:xfrm>
            <a:off x="4572000" y="6383863"/>
            <a:ext cx="561975" cy="258763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9015" name="Text Box 17"/>
          <p:cNvSpPr txBox="1">
            <a:spLocks noChangeArrowheads="1"/>
          </p:cNvSpPr>
          <p:nvPr/>
        </p:nvSpPr>
        <p:spPr bwMode="auto">
          <a:xfrm>
            <a:off x="1152115" y="6302901"/>
            <a:ext cx="77264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dirty="0" err="1" smtClean="0">
                <a:latin typeface="+mn-lt"/>
              </a:rPr>
              <a:t>silicon</a:t>
            </a:r>
            <a:endParaRPr lang="en-US" dirty="0">
              <a:latin typeface="+mn-lt"/>
            </a:endParaRPr>
          </a:p>
        </p:txBody>
      </p:sp>
      <p:sp>
        <p:nvSpPr>
          <p:cNvPr id="299016" name="Text Box 18"/>
          <p:cNvSpPr txBox="1">
            <a:spLocks noChangeArrowheads="1"/>
          </p:cNvSpPr>
          <p:nvPr/>
        </p:nvSpPr>
        <p:spPr bwMode="auto">
          <a:xfrm>
            <a:off x="3275856" y="6302901"/>
            <a:ext cx="57419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dirty="0" smtClean="0">
                <a:latin typeface="+mn-lt"/>
              </a:rPr>
              <a:t>SiO</a:t>
            </a:r>
            <a:r>
              <a:rPr lang="de-DE" baseline="-25000" dirty="0" smtClean="0">
                <a:latin typeface="+mn-lt"/>
              </a:rPr>
              <a:t>2</a:t>
            </a:r>
            <a:endParaRPr lang="en-US" baseline="-25000" dirty="0">
              <a:latin typeface="+mn-lt"/>
            </a:endParaRPr>
          </a:p>
        </p:txBody>
      </p:sp>
      <p:pic>
        <p:nvPicPr>
          <p:cNvPr id="299019" name="Picture 12" descr="monofabri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504" y="2215381"/>
            <a:ext cx="2289175" cy="171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9085" name="Picture 13" descr="monofabridevelop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38809" y="2204268"/>
            <a:ext cx="2289175" cy="171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9087" name="Picture 15" descr="monofabrianiso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71057" y="2204268"/>
            <a:ext cx="2289175" cy="171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9088" name="Text Box 10"/>
          <p:cNvSpPr txBox="1">
            <a:spLocks noChangeArrowheads="1"/>
          </p:cNvSpPr>
          <p:nvPr/>
        </p:nvSpPr>
        <p:spPr bwMode="auto">
          <a:xfrm>
            <a:off x="1550254" y="1553887"/>
            <a:ext cx="145732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e-DE" sz="1600" dirty="0" err="1" smtClean="0">
                <a:latin typeface="+mn-lt"/>
              </a:rPr>
              <a:t>electronbeam</a:t>
            </a:r>
            <a:r>
              <a:rPr lang="de-DE" sz="1600" dirty="0" smtClean="0">
                <a:latin typeface="+mn-lt"/>
              </a:rPr>
              <a:t>-</a:t>
            </a:r>
          </a:p>
          <a:p>
            <a:pPr algn="ctr"/>
            <a:r>
              <a:rPr lang="de-DE" sz="1600" dirty="0" err="1" smtClean="0">
                <a:latin typeface="+mn-lt"/>
              </a:rPr>
              <a:t>lithography</a:t>
            </a:r>
            <a:r>
              <a:rPr lang="de-DE" sz="1600" dirty="0" smtClean="0">
                <a:latin typeface="+mn-lt"/>
              </a:rPr>
              <a:t> +</a:t>
            </a:r>
            <a:endParaRPr lang="en-US" sz="1600" dirty="0">
              <a:latin typeface="+mn-lt"/>
            </a:endParaRPr>
          </a:p>
          <a:p>
            <a:pPr algn="ctr"/>
            <a:r>
              <a:rPr lang="en-US" sz="1600" dirty="0" smtClean="0">
                <a:latin typeface="+mn-lt"/>
              </a:rPr>
              <a:t>development</a:t>
            </a:r>
            <a:endParaRPr lang="en-US" sz="1600" dirty="0">
              <a:latin typeface="+mn-lt"/>
            </a:endParaRPr>
          </a:p>
        </p:txBody>
      </p:sp>
      <p:sp>
        <p:nvSpPr>
          <p:cNvPr id="259089" name="Text Box 9"/>
          <p:cNvSpPr txBox="1">
            <a:spLocks noChangeArrowheads="1"/>
          </p:cNvSpPr>
          <p:nvPr/>
        </p:nvSpPr>
        <p:spPr bwMode="auto">
          <a:xfrm>
            <a:off x="3577264" y="1271662"/>
            <a:ext cx="1817613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latin typeface="+mn-lt"/>
              </a:rPr>
              <a:t>a</a:t>
            </a:r>
            <a:r>
              <a:rPr lang="en-US" sz="1600" dirty="0" smtClean="0">
                <a:latin typeface="+mn-lt"/>
              </a:rPr>
              <a:t>nisotropic etching </a:t>
            </a:r>
          </a:p>
          <a:p>
            <a:pPr algn="ctr"/>
            <a:r>
              <a:rPr lang="en-US" sz="1600" dirty="0" smtClean="0">
                <a:latin typeface="+mn-lt"/>
              </a:rPr>
              <a:t>process+</a:t>
            </a:r>
            <a:endParaRPr lang="en-US" sz="1600" dirty="0">
              <a:latin typeface="+mn-lt"/>
            </a:endParaRPr>
          </a:p>
          <a:p>
            <a:pPr algn="ctr"/>
            <a:r>
              <a:rPr lang="en-US" sz="1600" dirty="0">
                <a:latin typeface="+mn-lt"/>
              </a:rPr>
              <a:t>s</a:t>
            </a:r>
            <a:r>
              <a:rPr lang="en-US" sz="1600" dirty="0" smtClean="0">
                <a:latin typeface="+mn-lt"/>
              </a:rPr>
              <a:t>idewall</a:t>
            </a:r>
          </a:p>
          <a:p>
            <a:pPr algn="ctr"/>
            <a:r>
              <a:rPr lang="de-DE" sz="1600" dirty="0" err="1" smtClean="0">
                <a:latin typeface="+mn-lt"/>
              </a:rPr>
              <a:t>passivation</a:t>
            </a:r>
            <a:endParaRPr lang="en-US" sz="1600" dirty="0">
              <a:latin typeface="+mn-lt"/>
            </a:endParaRPr>
          </a:p>
        </p:txBody>
      </p:sp>
      <p:pic>
        <p:nvPicPr>
          <p:cNvPr id="259090" name="Picture 18" descr="monofabrilaststep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75313" y="2204268"/>
            <a:ext cx="2289175" cy="171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9025" name="Picture 19" descr="monofabrilaststep_fertig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396413" y="3141663"/>
            <a:ext cx="2289175" cy="171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9095" name="Text Box 19"/>
          <p:cNvSpPr txBox="1">
            <a:spLocks noChangeArrowheads="1"/>
          </p:cNvSpPr>
          <p:nvPr/>
        </p:nvSpPr>
        <p:spPr bwMode="auto">
          <a:xfrm>
            <a:off x="6228184" y="1304761"/>
            <a:ext cx="152131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1600" dirty="0"/>
          </a:p>
          <a:p>
            <a:pPr algn="ctr"/>
            <a:r>
              <a:rPr lang="en-US" sz="1600" dirty="0" smtClean="0">
                <a:latin typeface="+mn-lt"/>
              </a:rPr>
              <a:t>isotropic </a:t>
            </a:r>
          </a:p>
          <a:p>
            <a:pPr algn="ctr"/>
            <a:r>
              <a:rPr lang="en-US" sz="1600" dirty="0">
                <a:latin typeface="+mn-lt"/>
              </a:rPr>
              <a:t>e</a:t>
            </a:r>
            <a:r>
              <a:rPr lang="en-US" sz="1600" dirty="0" smtClean="0">
                <a:latin typeface="+mn-lt"/>
              </a:rPr>
              <a:t>tching process </a:t>
            </a:r>
            <a:endParaRPr lang="en-US" sz="1600" dirty="0">
              <a:latin typeface="+mn-lt"/>
            </a:endParaRPr>
          </a:p>
        </p:txBody>
      </p:sp>
      <p:sp>
        <p:nvSpPr>
          <p:cNvPr id="26" name="Text Box 26"/>
          <p:cNvSpPr txBox="1">
            <a:spLocks noChangeArrowheads="1"/>
          </p:cNvSpPr>
          <p:nvPr/>
        </p:nvSpPr>
        <p:spPr bwMode="auto">
          <a:xfrm>
            <a:off x="278016" y="863420"/>
            <a:ext cx="18477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385D8A"/>
                </a:solidFill>
                <a:latin typeface="+mj-lt"/>
              </a:rPr>
              <a:t>Fabrication</a:t>
            </a:r>
            <a:endParaRPr lang="en-US" sz="2800" b="1" dirty="0">
              <a:solidFill>
                <a:srgbClr val="385D8A"/>
              </a:solidFill>
              <a:latin typeface="+mj-lt"/>
            </a:endParaRPr>
          </a:p>
        </p:txBody>
      </p:sp>
      <p:sp>
        <p:nvSpPr>
          <p:cNvPr id="28" name="Pfeil nach unten 27"/>
          <p:cNvSpPr/>
          <p:nvPr/>
        </p:nvSpPr>
        <p:spPr>
          <a:xfrm rot="16200000">
            <a:off x="3248398" y="1699360"/>
            <a:ext cx="288032" cy="377131"/>
          </a:xfrm>
          <a:prstGeom prst="downArrow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Pfeil nach unten 28"/>
          <p:cNvSpPr/>
          <p:nvPr/>
        </p:nvSpPr>
        <p:spPr>
          <a:xfrm rot="16200000">
            <a:off x="5480646" y="1715486"/>
            <a:ext cx="288032" cy="377131"/>
          </a:xfrm>
          <a:prstGeom prst="downArrow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 Box 17"/>
          <p:cNvSpPr txBox="1">
            <a:spLocks noChangeArrowheads="1"/>
          </p:cNvSpPr>
          <p:nvPr/>
        </p:nvSpPr>
        <p:spPr bwMode="auto">
          <a:xfrm>
            <a:off x="5203093" y="6311061"/>
            <a:ext cx="11459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dirty="0" err="1" smtClean="0">
                <a:latin typeface="+mn-lt"/>
              </a:rPr>
              <a:t>chromium</a:t>
            </a:r>
            <a:endParaRPr lang="en-US" dirty="0">
              <a:latin typeface="+mn-lt"/>
            </a:endParaRPr>
          </a:p>
        </p:txBody>
      </p:sp>
      <p:grpSp>
        <p:nvGrpSpPr>
          <p:cNvPr id="2" name="Gruppieren 1"/>
          <p:cNvGrpSpPr/>
          <p:nvPr/>
        </p:nvGrpSpPr>
        <p:grpSpPr>
          <a:xfrm>
            <a:off x="779426" y="3746064"/>
            <a:ext cx="2761449" cy="2059200"/>
            <a:chOff x="539552" y="3391200"/>
            <a:chExt cx="2761449" cy="2059200"/>
          </a:xfrm>
        </p:grpSpPr>
        <p:pic>
          <p:nvPicPr>
            <p:cNvPr id="259092" name="Picture 4"/>
            <p:cNvPicPr>
              <a:picLocks noChangeAspect="1" noChangeArrowheads="1"/>
            </p:cNvPicPr>
            <p:nvPr/>
          </p:nvPicPr>
          <p:blipFill>
            <a:blip r:embed="rId8">
              <a:lum bright="18000" contrast="40000"/>
            </a:blip>
            <a:srcRect/>
            <a:stretch>
              <a:fillRect/>
            </a:stretch>
          </p:blipFill>
          <p:spPr bwMode="auto">
            <a:xfrm>
              <a:off x="539552" y="3391200"/>
              <a:ext cx="2761449" cy="2059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Rechteck 5"/>
            <p:cNvSpPr/>
            <p:nvPr/>
          </p:nvSpPr>
          <p:spPr>
            <a:xfrm>
              <a:off x="928986" y="5307106"/>
              <a:ext cx="2346870" cy="1224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Titel 1"/>
          <p:cNvSpPr txBox="1">
            <a:spLocks/>
          </p:cNvSpPr>
          <p:nvPr/>
        </p:nvSpPr>
        <p:spPr bwMode="auto">
          <a:xfrm>
            <a:off x="2590800" y="0"/>
            <a:ext cx="5943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bg1"/>
                </a:solidFill>
                <a:latin typeface="Arial"/>
                <a:ea typeface="ＭＳ Ｐゴシック" charset="-128"/>
                <a:cs typeface="Arial"/>
              </a:defRPr>
            </a:lvl1pPr>
            <a:lvl2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de-DE" dirty="0" err="1" smtClean="0">
                <a:latin typeface="Arial" charset="0"/>
              </a:rPr>
              <a:t>Grating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reflectors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for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future</a:t>
            </a:r>
            <a:r>
              <a:rPr lang="de-DE" dirty="0" smtClean="0">
                <a:latin typeface="Arial" charset="0"/>
              </a:rPr>
              <a:t> GWD</a:t>
            </a:r>
          </a:p>
          <a:p>
            <a:r>
              <a:rPr lang="de-DE" dirty="0" err="1" smtClean="0">
                <a:latin typeface="Arial" charset="0"/>
              </a:rPr>
              <a:t>Fabrication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FF3425-8A73-485E-83BD-C92053D3957F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pic>
        <p:nvPicPr>
          <p:cNvPr id="42" name="Grafik 41"/>
          <p:cNvPicPr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43268" y="3660107"/>
            <a:ext cx="2793600" cy="205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78314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/>
        </p:nvSpPr>
        <p:spPr>
          <a:xfrm>
            <a:off x="450856" y="1634037"/>
            <a:ext cx="2016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smtClean="0">
                <a:latin typeface="Cambria Math" pitchFamily="18" charset="0"/>
                <a:ea typeface="Cambria Math" pitchFamily="18" charset="0"/>
                <a:sym typeface="Wingdings" pitchFamily="2" charset="2"/>
              </a:rPr>
              <a:t>R=(99.8±0.01)%</a:t>
            </a:r>
            <a:endParaRPr lang="de-DE" b="1" dirty="0">
              <a:latin typeface="Cambria Math" pitchFamily="18" charset="0"/>
              <a:ea typeface="Cambria Math" pitchFamily="18" charset="0"/>
              <a:sym typeface="Wingdings" pitchFamily="2" charset="2"/>
            </a:endParaRPr>
          </a:p>
        </p:txBody>
      </p:sp>
      <p:sp>
        <p:nvSpPr>
          <p:cNvPr id="26" name="Text Box 23"/>
          <p:cNvSpPr txBox="1">
            <a:spLocks noChangeArrowheads="1"/>
          </p:cNvSpPr>
          <p:nvPr/>
        </p:nvSpPr>
        <p:spPr bwMode="auto">
          <a:xfrm>
            <a:off x="467544" y="2888940"/>
            <a:ext cx="265085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2400" b="1" dirty="0">
                <a:solidFill>
                  <a:srgbClr val="385D8A"/>
                </a:solidFill>
                <a:latin typeface="+mj-lt"/>
              </a:rPr>
              <a:t>m</a:t>
            </a:r>
            <a:r>
              <a:rPr lang="de-DE" sz="2400" b="1" dirty="0" smtClean="0">
                <a:solidFill>
                  <a:srgbClr val="385D8A"/>
                </a:solidFill>
                <a:latin typeface="+mj-lt"/>
              </a:rPr>
              <a:t>aterial </a:t>
            </a:r>
            <a:r>
              <a:rPr lang="de-DE" sz="2400" b="1" dirty="0" err="1" smtClean="0">
                <a:solidFill>
                  <a:srgbClr val="385D8A"/>
                </a:solidFill>
                <a:latin typeface="+mj-lt"/>
              </a:rPr>
              <a:t>properties</a:t>
            </a:r>
            <a:endParaRPr lang="en-US" sz="2400" b="1" dirty="0">
              <a:solidFill>
                <a:srgbClr val="385D8A"/>
              </a:solidFill>
              <a:latin typeface="+mj-lt"/>
            </a:endParaRPr>
          </a:p>
        </p:txBody>
      </p:sp>
      <p:sp>
        <p:nvSpPr>
          <p:cNvPr id="36" name="Text Box 23"/>
          <p:cNvSpPr txBox="1">
            <a:spLocks noChangeArrowheads="1"/>
          </p:cNvSpPr>
          <p:nvPr/>
        </p:nvSpPr>
        <p:spPr bwMode="auto">
          <a:xfrm>
            <a:off x="5940152" y="2778023"/>
            <a:ext cx="151079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2400" b="1" dirty="0" err="1">
                <a:solidFill>
                  <a:srgbClr val="385D8A"/>
                </a:solidFill>
                <a:latin typeface="+mj-lt"/>
              </a:rPr>
              <a:t>s</a:t>
            </a:r>
            <a:r>
              <a:rPr lang="de-DE" sz="2400" b="1" dirty="0" err="1" smtClean="0">
                <a:solidFill>
                  <a:srgbClr val="385D8A"/>
                </a:solidFill>
                <a:latin typeface="+mj-lt"/>
              </a:rPr>
              <a:t>tructure</a:t>
            </a:r>
            <a:endParaRPr lang="de-DE" sz="2400" b="1" dirty="0" smtClean="0">
              <a:solidFill>
                <a:srgbClr val="385D8A"/>
              </a:solidFill>
              <a:latin typeface="+mj-lt"/>
            </a:endParaRPr>
          </a:p>
          <a:p>
            <a:r>
              <a:rPr lang="de-DE" sz="2400" b="1" dirty="0" err="1" smtClean="0">
                <a:solidFill>
                  <a:srgbClr val="385D8A"/>
                </a:solidFill>
                <a:latin typeface="+mj-lt"/>
              </a:rPr>
              <a:t>deviations</a:t>
            </a:r>
            <a:endParaRPr lang="en-US" sz="2400" b="1" dirty="0">
              <a:solidFill>
                <a:srgbClr val="385D8A"/>
              </a:solidFill>
              <a:latin typeface="+mj-lt"/>
            </a:endParaRPr>
          </a:p>
        </p:txBody>
      </p:sp>
      <p:sp>
        <p:nvSpPr>
          <p:cNvPr id="38" name="Text Box 23"/>
          <p:cNvSpPr txBox="1">
            <a:spLocks noChangeArrowheads="1"/>
          </p:cNvSpPr>
          <p:nvPr/>
        </p:nvSpPr>
        <p:spPr bwMode="auto">
          <a:xfrm>
            <a:off x="3853509" y="3719348"/>
            <a:ext cx="232121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e-DE" sz="2000" b="1" dirty="0" err="1" smtClean="0">
                <a:solidFill>
                  <a:srgbClr val="385D8A"/>
                </a:solidFill>
                <a:latin typeface="+mj-lt"/>
              </a:rPr>
              <a:t>systematic</a:t>
            </a:r>
            <a:endParaRPr lang="de-DE" sz="2000" b="1" dirty="0" smtClean="0">
              <a:solidFill>
                <a:srgbClr val="385D8A"/>
              </a:solidFill>
              <a:latin typeface="+mj-lt"/>
            </a:endParaRPr>
          </a:p>
          <a:p>
            <a:pPr algn="ctr"/>
            <a:r>
              <a:rPr lang="de-DE" sz="2000" b="1" dirty="0" smtClean="0">
                <a:solidFill>
                  <a:srgbClr val="385D8A"/>
                </a:solidFill>
                <a:latin typeface="+mj-lt"/>
              </a:rPr>
              <a:t>(</a:t>
            </a:r>
            <a:r>
              <a:rPr lang="de-DE" sz="2000" b="1" dirty="0" err="1" smtClean="0">
                <a:solidFill>
                  <a:srgbClr val="385D8A"/>
                </a:solidFill>
                <a:latin typeface="+mj-lt"/>
              </a:rPr>
              <a:t>ridgewidth</a:t>
            </a:r>
            <a:r>
              <a:rPr lang="de-DE" sz="2000" b="1" dirty="0" smtClean="0">
                <a:solidFill>
                  <a:srgbClr val="385D8A"/>
                </a:solidFill>
                <a:latin typeface="+mj-lt"/>
              </a:rPr>
              <a:t>/-</a:t>
            </a:r>
            <a:r>
              <a:rPr lang="de-DE" sz="2000" b="1" dirty="0" err="1" smtClean="0">
                <a:solidFill>
                  <a:srgbClr val="385D8A"/>
                </a:solidFill>
                <a:latin typeface="+mj-lt"/>
              </a:rPr>
              <a:t>depth</a:t>
            </a:r>
            <a:r>
              <a:rPr lang="de-DE" sz="2000" b="1" dirty="0" smtClean="0">
                <a:solidFill>
                  <a:srgbClr val="385D8A"/>
                </a:solidFill>
                <a:latin typeface="+mj-lt"/>
              </a:rPr>
              <a:t>)</a:t>
            </a:r>
            <a:endParaRPr lang="en-US" sz="2000" b="1" dirty="0">
              <a:solidFill>
                <a:srgbClr val="385D8A"/>
              </a:solidFill>
              <a:latin typeface="+mj-lt"/>
            </a:endParaRPr>
          </a:p>
        </p:txBody>
      </p:sp>
      <p:sp>
        <p:nvSpPr>
          <p:cNvPr id="40" name="Text Box 23"/>
          <p:cNvSpPr txBox="1">
            <a:spLocks noChangeArrowheads="1"/>
          </p:cNvSpPr>
          <p:nvPr/>
        </p:nvSpPr>
        <p:spPr bwMode="auto">
          <a:xfrm>
            <a:off x="3740394" y="2267937"/>
            <a:ext cx="235250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e-DE" sz="3200" b="1" dirty="0" err="1">
                <a:solidFill>
                  <a:srgbClr val="FF0000"/>
                </a:solidFill>
                <a:latin typeface="+mj-lt"/>
              </a:rPr>
              <a:t>t</a:t>
            </a:r>
            <a:r>
              <a:rPr lang="de-DE" sz="3200" b="1" dirty="0" err="1" smtClean="0">
                <a:solidFill>
                  <a:srgbClr val="FF0000"/>
                </a:solidFill>
                <a:latin typeface="+mj-lt"/>
              </a:rPr>
              <a:t>ransmission</a:t>
            </a:r>
            <a:endParaRPr lang="de-DE" sz="3200" b="1" dirty="0" smtClean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4" name="Text Box 23"/>
          <p:cNvSpPr txBox="1">
            <a:spLocks noChangeArrowheads="1"/>
          </p:cNvSpPr>
          <p:nvPr/>
        </p:nvSpPr>
        <p:spPr bwMode="auto">
          <a:xfrm>
            <a:off x="7238631" y="3749766"/>
            <a:ext cx="144148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e-DE" sz="2000" b="1" dirty="0" err="1" smtClean="0">
                <a:solidFill>
                  <a:srgbClr val="385D8A"/>
                </a:solidFill>
                <a:latin typeface="+mj-lt"/>
              </a:rPr>
              <a:t>stochastic</a:t>
            </a:r>
            <a:endParaRPr lang="de-DE" sz="2000" b="1" dirty="0" smtClean="0">
              <a:solidFill>
                <a:srgbClr val="385D8A"/>
              </a:solidFill>
              <a:latin typeface="+mj-lt"/>
            </a:endParaRPr>
          </a:p>
          <a:p>
            <a:pPr algn="ctr"/>
            <a:r>
              <a:rPr lang="de-DE" sz="2000" b="1" dirty="0" smtClean="0">
                <a:solidFill>
                  <a:srgbClr val="385D8A"/>
                </a:solidFill>
                <a:latin typeface="+mj-lt"/>
              </a:rPr>
              <a:t>(</a:t>
            </a:r>
            <a:r>
              <a:rPr lang="de-DE" sz="2000" b="1" dirty="0" err="1" smtClean="0">
                <a:solidFill>
                  <a:srgbClr val="385D8A"/>
                </a:solidFill>
                <a:latin typeface="+mj-lt"/>
              </a:rPr>
              <a:t>roughness</a:t>
            </a:r>
            <a:r>
              <a:rPr lang="de-DE" sz="2000" b="1" dirty="0" smtClean="0">
                <a:solidFill>
                  <a:srgbClr val="385D8A"/>
                </a:solidFill>
                <a:latin typeface="+mj-lt"/>
              </a:rPr>
              <a:t>)</a:t>
            </a:r>
            <a:endParaRPr lang="en-US" sz="2000" b="1" dirty="0">
              <a:solidFill>
                <a:srgbClr val="385D8A"/>
              </a:solidFill>
              <a:latin typeface="+mj-lt"/>
            </a:endParaRPr>
          </a:p>
        </p:txBody>
      </p:sp>
      <p:sp>
        <p:nvSpPr>
          <p:cNvPr id="46" name="Text Box 23"/>
          <p:cNvSpPr txBox="1">
            <a:spLocks noChangeArrowheads="1"/>
          </p:cNvSpPr>
          <p:nvPr/>
        </p:nvSpPr>
        <p:spPr bwMode="auto">
          <a:xfrm>
            <a:off x="7236296" y="1996139"/>
            <a:ext cx="176542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e-DE" sz="3200" b="1" dirty="0" err="1">
                <a:solidFill>
                  <a:srgbClr val="FF0000"/>
                </a:solidFill>
                <a:latin typeface="+mj-lt"/>
              </a:rPr>
              <a:t>s</a:t>
            </a:r>
            <a:r>
              <a:rPr lang="de-DE" sz="3200" b="1" dirty="0" err="1" smtClean="0">
                <a:solidFill>
                  <a:srgbClr val="FF0000"/>
                </a:solidFill>
                <a:latin typeface="+mj-lt"/>
              </a:rPr>
              <a:t>cattered</a:t>
            </a:r>
            <a:endParaRPr lang="de-DE" sz="3200" b="1" dirty="0" smtClean="0">
              <a:solidFill>
                <a:srgbClr val="FF0000"/>
              </a:solidFill>
              <a:latin typeface="+mj-lt"/>
            </a:endParaRPr>
          </a:p>
          <a:p>
            <a:pPr algn="ctr"/>
            <a:r>
              <a:rPr lang="de-DE" sz="3200" b="1" dirty="0" smtClean="0">
                <a:solidFill>
                  <a:srgbClr val="FF0000"/>
                </a:solidFill>
                <a:latin typeface="+mj-lt"/>
              </a:rPr>
              <a:t>light</a:t>
            </a:r>
          </a:p>
        </p:txBody>
      </p:sp>
      <p:grpSp>
        <p:nvGrpSpPr>
          <p:cNvPr id="5" name="Gruppieren 4"/>
          <p:cNvGrpSpPr>
            <a:grpSpLocks noChangeAspect="1"/>
          </p:cNvGrpSpPr>
          <p:nvPr/>
        </p:nvGrpSpPr>
        <p:grpSpPr>
          <a:xfrm>
            <a:off x="538716" y="7245424"/>
            <a:ext cx="1918274" cy="1431360"/>
            <a:chOff x="395536" y="2935944"/>
            <a:chExt cx="2397842" cy="1789200"/>
          </a:xfrm>
        </p:grpSpPr>
        <p:pic>
          <p:nvPicPr>
            <p:cNvPr id="52" name="Picture 4"/>
            <p:cNvPicPr>
              <a:picLocks noChangeAspect="1" noChangeArrowheads="1"/>
            </p:cNvPicPr>
            <p:nvPr/>
          </p:nvPicPr>
          <p:blipFill>
            <a:blip r:embed="rId3">
              <a:lum bright="18000" contrast="40000"/>
            </a:blip>
            <a:srcRect/>
            <a:stretch>
              <a:fillRect/>
            </a:stretch>
          </p:blipFill>
          <p:spPr bwMode="auto">
            <a:xfrm>
              <a:off x="395536" y="2935944"/>
              <a:ext cx="2397842" cy="1789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4" name="Rechteck 53"/>
            <p:cNvSpPr/>
            <p:nvPr/>
          </p:nvSpPr>
          <p:spPr>
            <a:xfrm>
              <a:off x="784972" y="4604958"/>
              <a:ext cx="1266749" cy="972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Text Box 23"/>
          <p:cNvSpPr txBox="1">
            <a:spLocks noChangeArrowheads="1"/>
          </p:cNvSpPr>
          <p:nvPr/>
        </p:nvSpPr>
        <p:spPr bwMode="auto">
          <a:xfrm>
            <a:off x="711203" y="2232157"/>
            <a:ext cx="203735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e-DE" sz="3200" b="1" dirty="0" err="1">
                <a:solidFill>
                  <a:srgbClr val="FF0000"/>
                </a:solidFill>
                <a:latin typeface="+mj-lt"/>
              </a:rPr>
              <a:t>a</a:t>
            </a:r>
            <a:r>
              <a:rPr lang="de-DE" sz="3200" b="1" dirty="0" err="1" smtClean="0">
                <a:solidFill>
                  <a:srgbClr val="FF0000"/>
                </a:solidFill>
                <a:latin typeface="+mj-lt"/>
              </a:rPr>
              <a:t>bsorption</a:t>
            </a:r>
            <a:endParaRPr lang="de-DE" sz="3200" b="1" dirty="0" smtClean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32" name="Picture 3"/>
          <p:cNvPicPr>
            <a:picLocks noChangeAspect="1" noChangeArrowheads="1"/>
          </p:cNvPicPr>
          <p:nvPr/>
        </p:nvPicPr>
        <p:blipFill rotWithShape="1">
          <a:blip r:embed="rId4"/>
          <a:srcRect l="75248" t="56690" r="1" b="6596"/>
          <a:stretch/>
        </p:blipFill>
        <p:spPr bwMode="auto">
          <a:xfrm>
            <a:off x="7103273" y="4628132"/>
            <a:ext cx="1717199" cy="178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uppieren 1"/>
          <p:cNvGrpSpPr/>
          <p:nvPr/>
        </p:nvGrpSpPr>
        <p:grpSpPr>
          <a:xfrm>
            <a:off x="3759051" y="4617132"/>
            <a:ext cx="2397125" cy="1787525"/>
            <a:chOff x="3419872" y="1340768"/>
            <a:chExt cx="2397125" cy="1787525"/>
          </a:xfrm>
        </p:grpSpPr>
        <p:pic>
          <p:nvPicPr>
            <p:cNvPr id="19" name="Picture 63" descr="SKR001a_2_Doppel-T_SiO2-Si_RIE-3564_ICP-4286+4288_HF_150_neue_Bruchkante_q56"/>
            <p:cNvPicPr>
              <a:picLocks noChangeAspect="1" noChangeArrowheads="1"/>
            </p:cNvPicPr>
            <p:nvPr/>
          </p:nvPicPr>
          <p:blipFill>
            <a:blip r:embed="rId5">
              <a:lum bright="20000" contrast="40000"/>
            </a:blip>
            <a:srcRect/>
            <a:stretch>
              <a:fillRect/>
            </a:stretch>
          </p:blipFill>
          <p:spPr bwMode="auto">
            <a:xfrm>
              <a:off x="3419872" y="1340768"/>
              <a:ext cx="2397125" cy="1787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" name="Rechteck 19"/>
            <p:cNvSpPr/>
            <p:nvPr/>
          </p:nvSpPr>
          <p:spPr>
            <a:xfrm>
              <a:off x="3842221" y="3028194"/>
              <a:ext cx="1266749" cy="90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hteck 20"/>
            <p:cNvSpPr/>
            <p:nvPr/>
          </p:nvSpPr>
          <p:spPr>
            <a:xfrm>
              <a:off x="4788024" y="2996952"/>
              <a:ext cx="1008112" cy="12973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feld 21"/>
            <p:cNvSpPr txBox="1"/>
            <p:nvPr/>
          </p:nvSpPr>
          <p:spPr>
            <a:xfrm>
              <a:off x="5004048" y="2780928"/>
              <a:ext cx="7200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b="1" dirty="0" smtClean="0">
                  <a:solidFill>
                    <a:schemeClr val="bg1"/>
                  </a:solidFill>
                  <a:latin typeface="+mn-lt"/>
                </a:rPr>
                <a:t>2 µm</a:t>
              </a:r>
              <a:endParaRPr lang="en-US" sz="1200" b="1" dirty="0">
                <a:solidFill>
                  <a:schemeClr val="bg1"/>
                </a:solidFill>
                <a:latin typeface="+mn-lt"/>
              </a:endParaRPr>
            </a:p>
          </p:txBody>
        </p:sp>
        <p:cxnSp>
          <p:nvCxnSpPr>
            <p:cNvPr id="23" name="Gerade Verbindung 22"/>
            <p:cNvCxnSpPr/>
            <p:nvPr/>
          </p:nvCxnSpPr>
          <p:spPr>
            <a:xfrm>
              <a:off x="4819659" y="3023430"/>
              <a:ext cx="95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5" name="Picture 4"/>
          <p:cNvPicPr>
            <a:picLocks noChangeAspect="1" noChangeArrowheads="1"/>
          </p:cNvPicPr>
          <p:nvPr/>
        </p:nvPicPr>
        <p:blipFill>
          <a:blip r:embed="rId3">
            <a:lum bright="18000" contrast="40000"/>
          </a:blip>
          <a:srcRect/>
          <a:stretch>
            <a:fillRect/>
          </a:stretch>
        </p:blipFill>
        <p:spPr bwMode="auto">
          <a:xfrm>
            <a:off x="553477" y="4605358"/>
            <a:ext cx="2397842" cy="178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Pfeil nach unten 26"/>
          <p:cNvSpPr/>
          <p:nvPr/>
        </p:nvSpPr>
        <p:spPr>
          <a:xfrm rot="2700000">
            <a:off x="5615579" y="3382739"/>
            <a:ext cx="288032" cy="377131"/>
          </a:xfrm>
          <a:prstGeom prst="downArrow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Pfeil nach unten 27"/>
          <p:cNvSpPr/>
          <p:nvPr/>
        </p:nvSpPr>
        <p:spPr>
          <a:xfrm rot="-2700000">
            <a:off x="7483997" y="3366060"/>
            <a:ext cx="288032" cy="377131"/>
          </a:xfrm>
          <a:prstGeom prst="downArrow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itel 1"/>
          <p:cNvSpPr txBox="1">
            <a:spLocks/>
          </p:cNvSpPr>
          <p:nvPr/>
        </p:nvSpPr>
        <p:spPr bwMode="auto">
          <a:xfrm>
            <a:off x="2590800" y="12360"/>
            <a:ext cx="5943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bg1"/>
                </a:solidFill>
                <a:latin typeface="Arial"/>
                <a:ea typeface="ＭＳ Ｐゴシック" charset="-128"/>
                <a:cs typeface="Arial"/>
              </a:defRPr>
            </a:lvl1pPr>
            <a:lvl2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de-DE" dirty="0" err="1" smtClean="0">
                <a:latin typeface="Arial" charset="0"/>
              </a:rPr>
              <a:t>Grating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reflectors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for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future</a:t>
            </a:r>
            <a:r>
              <a:rPr lang="de-DE" dirty="0" smtClean="0">
                <a:latin typeface="Arial" charset="0"/>
              </a:rPr>
              <a:t> GWD</a:t>
            </a:r>
          </a:p>
          <a:p>
            <a:r>
              <a:rPr lang="de-DE" dirty="0" smtClean="0">
                <a:latin typeface="Arial" charset="0"/>
              </a:rPr>
              <a:t>Optical </a:t>
            </a:r>
            <a:r>
              <a:rPr lang="de-DE" dirty="0" err="1" smtClean="0">
                <a:latin typeface="Arial" charset="0"/>
              </a:rPr>
              <a:t>losses</a:t>
            </a:r>
            <a:endParaRPr lang="en-US" dirty="0"/>
          </a:p>
        </p:txBody>
      </p:sp>
      <p:sp>
        <p:nvSpPr>
          <p:cNvPr id="24" name="Text Box 7"/>
          <p:cNvSpPr txBox="1">
            <a:spLocks noChangeArrowheads="1"/>
          </p:cNvSpPr>
          <p:nvPr/>
        </p:nvSpPr>
        <p:spPr bwMode="auto">
          <a:xfrm>
            <a:off x="358774" y="1032129"/>
            <a:ext cx="87852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2400" b="1" dirty="0" err="1" smtClean="0">
                <a:solidFill>
                  <a:srgbClr val="385D8A"/>
                </a:solidFill>
                <a:latin typeface="+mn-lt"/>
              </a:rPr>
              <a:t>Where</a:t>
            </a:r>
            <a:r>
              <a:rPr lang="de-DE" sz="2400" b="1" dirty="0">
                <a:solidFill>
                  <a:srgbClr val="385D8A"/>
                </a:solidFill>
                <a:latin typeface="+mn-lt"/>
              </a:rPr>
              <a:t> </a:t>
            </a:r>
            <a:r>
              <a:rPr lang="de-DE" sz="2400" b="1" dirty="0" err="1" smtClean="0">
                <a:solidFill>
                  <a:srgbClr val="385D8A"/>
                </a:solidFill>
                <a:latin typeface="+mn-lt"/>
              </a:rPr>
              <a:t>is</a:t>
            </a:r>
            <a:r>
              <a:rPr lang="de-DE" sz="2400" b="1" dirty="0" smtClean="0">
                <a:solidFill>
                  <a:srgbClr val="385D8A"/>
                </a:solidFill>
                <a:latin typeface="+mn-lt"/>
              </a:rPr>
              <a:t> </a:t>
            </a:r>
            <a:r>
              <a:rPr lang="de-DE" sz="2400" b="1" dirty="0" err="1" smtClean="0">
                <a:solidFill>
                  <a:srgbClr val="385D8A"/>
                </a:solidFill>
                <a:latin typeface="+mn-lt"/>
              </a:rPr>
              <a:t>the</a:t>
            </a:r>
            <a:r>
              <a:rPr lang="de-DE" sz="2400" b="1" dirty="0" smtClean="0">
                <a:solidFill>
                  <a:srgbClr val="385D8A"/>
                </a:solidFill>
                <a:latin typeface="+mn-lt"/>
              </a:rPr>
              <a:t> </a:t>
            </a:r>
            <a:r>
              <a:rPr lang="de-DE" sz="2400" b="1" dirty="0" err="1" smtClean="0">
                <a:solidFill>
                  <a:srgbClr val="385D8A"/>
                </a:solidFill>
                <a:latin typeface="+mn-lt"/>
              </a:rPr>
              <a:t>missing</a:t>
            </a:r>
            <a:r>
              <a:rPr lang="de-DE" sz="2400" b="1" dirty="0" smtClean="0">
                <a:solidFill>
                  <a:srgbClr val="385D8A"/>
                </a:solidFill>
                <a:latin typeface="+mn-lt"/>
              </a:rPr>
              <a:t> light?</a:t>
            </a:r>
            <a:endParaRPr lang="en-US" sz="2400" b="1" dirty="0">
              <a:solidFill>
                <a:srgbClr val="385D8A"/>
              </a:solidFill>
              <a:latin typeface="+mn-lt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FF3425-8A73-485E-83BD-C92053D3957F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77035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6" grpId="0"/>
      <p:bldP spid="38" grpId="0"/>
      <p:bldP spid="40" grpId="0"/>
      <p:bldP spid="44" grpId="0"/>
      <p:bldP spid="46" grpId="0"/>
      <p:bldP spid="31" grpId="0"/>
      <p:bldP spid="27" grpId="0" animBg="1"/>
      <p:bldP spid="2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5" name="Text Box 2"/>
          <p:cNvSpPr txBox="1">
            <a:spLocks noChangeArrowheads="1"/>
          </p:cNvSpPr>
          <p:nvPr/>
        </p:nvSpPr>
        <p:spPr bwMode="auto">
          <a:xfrm>
            <a:off x="129804" y="1039796"/>
            <a:ext cx="247369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dirty="0">
                <a:latin typeface="+mj-lt"/>
              </a:rPr>
              <a:t>Grating accuracy</a:t>
            </a:r>
          </a:p>
        </p:txBody>
      </p:sp>
      <p:pic>
        <p:nvPicPr>
          <p:cNvPr id="303106" name="Picture 11" descr="unten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6393" t="16644" r="44814" b="23439"/>
          <a:stretch>
            <a:fillRect/>
          </a:stretch>
        </p:blipFill>
        <p:spPr bwMode="auto">
          <a:xfrm>
            <a:off x="515938" y="1965176"/>
            <a:ext cx="18288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3107" name="Picture 12" descr="oben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1982" t="6657" r="24419" b="3467"/>
          <a:stretch>
            <a:fillRect/>
          </a:stretch>
        </p:blipFill>
        <p:spPr bwMode="auto">
          <a:xfrm>
            <a:off x="2373313" y="1988989"/>
            <a:ext cx="201612" cy="302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3108" name="Text Box 13"/>
          <p:cNvSpPr txBox="1">
            <a:spLocks noChangeArrowheads="1"/>
          </p:cNvSpPr>
          <p:nvPr/>
        </p:nvSpPr>
        <p:spPr bwMode="auto">
          <a:xfrm>
            <a:off x="2603500" y="2031851"/>
            <a:ext cx="9382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600" dirty="0">
                <a:latin typeface="+mn-lt"/>
              </a:rPr>
              <a:t>+ 6.3 </a:t>
            </a:r>
            <a:r>
              <a:rPr lang="de-DE" dirty="0" err="1">
                <a:latin typeface="+mn-lt"/>
              </a:rPr>
              <a:t>nm</a:t>
            </a:r>
            <a:endParaRPr lang="de-DE" dirty="0">
              <a:latin typeface="+mn-lt"/>
            </a:endParaRPr>
          </a:p>
        </p:txBody>
      </p:sp>
      <p:sp>
        <p:nvSpPr>
          <p:cNvPr id="303109" name="Text Box 14"/>
          <p:cNvSpPr txBox="1">
            <a:spLocks noChangeArrowheads="1"/>
          </p:cNvSpPr>
          <p:nvPr/>
        </p:nvSpPr>
        <p:spPr bwMode="auto">
          <a:xfrm>
            <a:off x="2676525" y="4581376"/>
            <a:ext cx="863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600" dirty="0">
                <a:latin typeface="+mn-lt"/>
              </a:rPr>
              <a:t>- 6.6 </a:t>
            </a:r>
            <a:r>
              <a:rPr lang="de-DE" sz="1600" dirty="0" err="1">
                <a:latin typeface="+mn-lt"/>
              </a:rPr>
              <a:t>nm</a:t>
            </a:r>
            <a:endParaRPr lang="de-DE" sz="1600" dirty="0">
              <a:latin typeface="+mn-lt"/>
            </a:endParaRPr>
          </a:p>
        </p:txBody>
      </p:sp>
      <p:sp>
        <p:nvSpPr>
          <p:cNvPr id="303110" name="Text Box 15"/>
          <p:cNvSpPr txBox="1">
            <a:spLocks noChangeArrowheads="1"/>
          </p:cNvSpPr>
          <p:nvPr/>
        </p:nvSpPr>
        <p:spPr bwMode="auto">
          <a:xfrm>
            <a:off x="1058863" y="1893738"/>
            <a:ext cx="7604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600" dirty="0">
                <a:latin typeface="+mn-lt"/>
              </a:rPr>
              <a:t>19 mm</a:t>
            </a:r>
          </a:p>
        </p:txBody>
      </p:sp>
      <p:sp>
        <p:nvSpPr>
          <p:cNvPr id="303111" name="Text Box 16"/>
          <p:cNvSpPr txBox="1">
            <a:spLocks noChangeArrowheads="1"/>
          </p:cNvSpPr>
          <p:nvPr/>
        </p:nvSpPr>
        <p:spPr bwMode="auto">
          <a:xfrm rot="-5400000">
            <a:off x="87313" y="3151038"/>
            <a:ext cx="762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600" dirty="0">
                <a:latin typeface="+mn-lt"/>
              </a:rPr>
              <a:t>50mm</a:t>
            </a:r>
          </a:p>
        </p:txBody>
      </p:sp>
      <p:pic>
        <p:nvPicPr>
          <p:cNvPr id="303130" name="Picture 54"/>
          <p:cNvPicPr>
            <a:picLocks noChangeAspect="1" noChangeArrowheads="1"/>
          </p:cNvPicPr>
          <p:nvPr/>
        </p:nvPicPr>
        <p:blipFill>
          <a:blip r:embed="rId5">
            <a:lum contrast="12000"/>
          </a:blip>
          <a:srcRect l="11998" t="31401" r="12222" b="11920"/>
          <a:stretch>
            <a:fillRect/>
          </a:stretch>
        </p:blipFill>
        <p:spPr bwMode="auto">
          <a:xfrm>
            <a:off x="4606862" y="4137358"/>
            <a:ext cx="4465638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3131" name="Picture 56"/>
          <p:cNvPicPr>
            <a:picLocks noChangeAspect="1" noChangeArrowheads="1"/>
          </p:cNvPicPr>
          <p:nvPr/>
        </p:nvPicPr>
        <p:blipFill>
          <a:blip r:embed="rId6">
            <a:lum contrast="12000"/>
          </a:blip>
          <a:srcRect l="14685" t="34561" r="37730" b="36908"/>
          <a:stretch>
            <a:fillRect/>
          </a:stretch>
        </p:blipFill>
        <p:spPr bwMode="auto">
          <a:xfrm>
            <a:off x="4644454" y="2259831"/>
            <a:ext cx="4464050" cy="167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3132" name="Picture 55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8424" t="61481" r="26263" b="28488"/>
          <a:stretch>
            <a:fillRect/>
          </a:stretch>
        </p:blipFill>
        <p:spPr bwMode="auto">
          <a:xfrm>
            <a:off x="4320542" y="1737184"/>
            <a:ext cx="467995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3133" name="Text Box 57"/>
          <p:cNvSpPr txBox="1">
            <a:spLocks noChangeArrowheads="1"/>
          </p:cNvSpPr>
          <p:nvPr/>
        </p:nvSpPr>
        <p:spPr bwMode="auto">
          <a:xfrm>
            <a:off x="6046725" y="5272420"/>
            <a:ext cx="139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>
                <a:latin typeface="+mn-lt"/>
              </a:rPr>
              <a:t>position [mm]</a:t>
            </a:r>
          </a:p>
        </p:txBody>
      </p:sp>
      <p:sp>
        <p:nvSpPr>
          <p:cNvPr id="303134" name="Text Box 58"/>
          <p:cNvSpPr txBox="1">
            <a:spLocks noChangeArrowheads="1"/>
          </p:cNvSpPr>
          <p:nvPr/>
        </p:nvSpPr>
        <p:spPr bwMode="auto">
          <a:xfrm rot="-5400000">
            <a:off x="3809144" y="4936474"/>
            <a:ext cx="1870076" cy="2769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dirty="0"/>
              <a:t>p</a:t>
            </a:r>
            <a:r>
              <a:rPr lang="en-US" sz="1200" dirty="0" smtClean="0">
                <a:latin typeface="Arial" charset="0"/>
              </a:rPr>
              <a:t>eriod variation (pm)</a:t>
            </a:r>
            <a:endParaRPr lang="en-US" sz="1200" dirty="0">
              <a:latin typeface="Arial" charset="0"/>
            </a:endParaRPr>
          </a:p>
        </p:txBody>
      </p:sp>
      <p:sp>
        <p:nvSpPr>
          <p:cNvPr id="303135" name="Text Box 59"/>
          <p:cNvSpPr txBox="1">
            <a:spLocks noChangeArrowheads="1"/>
          </p:cNvSpPr>
          <p:nvPr/>
        </p:nvSpPr>
        <p:spPr bwMode="auto">
          <a:xfrm>
            <a:off x="5830290" y="6289575"/>
            <a:ext cx="1887568" cy="307777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>
                <a:latin typeface="+mn-lt"/>
              </a:rPr>
              <a:t>period variation &lt; 5 pm</a:t>
            </a:r>
          </a:p>
        </p:txBody>
      </p:sp>
      <p:sp>
        <p:nvSpPr>
          <p:cNvPr id="303136" name="Text Box 60"/>
          <p:cNvSpPr txBox="1">
            <a:spLocks noChangeArrowheads="1"/>
          </p:cNvSpPr>
          <p:nvPr/>
        </p:nvSpPr>
        <p:spPr bwMode="auto">
          <a:xfrm>
            <a:off x="-73088" y="1380401"/>
            <a:ext cx="439363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+mn-lt"/>
              </a:rPr>
              <a:t>wave-front </a:t>
            </a:r>
            <a:r>
              <a:rPr lang="en-US" sz="1600" dirty="0" smtClean="0">
                <a:latin typeface="+mn-lt"/>
              </a:rPr>
              <a:t>measurement (1 </a:t>
            </a:r>
            <a:r>
              <a:rPr lang="en-US" sz="1600" dirty="0">
                <a:latin typeface="+mn-lt"/>
              </a:rPr>
              <a:t>µm period grating + technology</a:t>
            </a:r>
            <a:r>
              <a:rPr lang="en-US" sz="1600" dirty="0" smtClean="0">
                <a:latin typeface="+mn-lt"/>
              </a:rPr>
              <a:t>,  </a:t>
            </a:r>
            <a:r>
              <a:rPr lang="en-US" sz="1600" dirty="0" err="1">
                <a:latin typeface="+mn-lt"/>
              </a:rPr>
              <a:t>Littrow</a:t>
            </a:r>
            <a:r>
              <a:rPr lang="en-US" sz="1600" dirty="0">
                <a:latin typeface="+mn-lt"/>
              </a:rPr>
              <a:t>-Mount, </a:t>
            </a:r>
            <a:r>
              <a:rPr lang="en-US" sz="1600" dirty="0">
                <a:latin typeface="Symbol" pitchFamily="18" charset="2"/>
              </a:rPr>
              <a:t>l</a:t>
            </a:r>
            <a:r>
              <a:rPr lang="en-US" sz="1600" dirty="0">
                <a:latin typeface="+mn-lt"/>
              </a:rPr>
              <a:t>=633 nm)</a:t>
            </a:r>
          </a:p>
        </p:txBody>
      </p:sp>
      <p:pic>
        <p:nvPicPr>
          <p:cNvPr id="303137" name="Picture 61"/>
          <p:cNvPicPr>
            <a:picLocks noChangeAspect="1" noChangeArrowheads="1"/>
          </p:cNvPicPr>
          <p:nvPr/>
        </p:nvPicPr>
        <p:blipFill>
          <a:blip r:embed="rId6"/>
          <a:srcRect l="15669" t="66159" r="67479" b="25439"/>
          <a:stretch>
            <a:fillRect/>
          </a:stretch>
        </p:blipFill>
        <p:spPr bwMode="auto">
          <a:xfrm>
            <a:off x="4644454" y="2259831"/>
            <a:ext cx="16192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3138" name="Text Box 35"/>
          <p:cNvSpPr txBox="1">
            <a:spLocks noChangeArrowheads="1"/>
          </p:cNvSpPr>
          <p:nvPr/>
        </p:nvSpPr>
        <p:spPr bwMode="auto">
          <a:xfrm>
            <a:off x="179388" y="6272213"/>
            <a:ext cx="47291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significantly better than </a:t>
            </a:r>
            <a:r>
              <a:rPr lang="en-US" dirty="0" err="1">
                <a:latin typeface="+mn-lt"/>
              </a:rPr>
              <a:t>interferometric</a:t>
            </a:r>
            <a:r>
              <a:rPr lang="en-US" dirty="0">
                <a:latin typeface="+mn-lt"/>
              </a:rPr>
              <a:t> gratings </a:t>
            </a:r>
          </a:p>
        </p:txBody>
      </p:sp>
      <p:sp>
        <p:nvSpPr>
          <p:cNvPr id="19" name="Titel 1"/>
          <p:cNvSpPr txBox="1">
            <a:spLocks/>
          </p:cNvSpPr>
          <p:nvPr/>
        </p:nvSpPr>
        <p:spPr bwMode="auto">
          <a:xfrm>
            <a:off x="2590800" y="0"/>
            <a:ext cx="5943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bg1"/>
                </a:solidFill>
                <a:latin typeface="Arial"/>
                <a:ea typeface="ＭＳ Ｐゴシック" charset="-128"/>
                <a:cs typeface="Arial"/>
              </a:defRPr>
            </a:lvl1pPr>
            <a:lvl2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de-DE" dirty="0" err="1" smtClean="0">
                <a:latin typeface="Arial" charset="0"/>
              </a:rPr>
              <a:t>Grating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reflectors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for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future</a:t>
            </a:r>
            <a:r>
              <a:rPr lang="de-DE" dirty="0" smtClean="0">
                <a:latin typeface="Arial" charset="0"/>
              </a:rPr>
              <a:t> GWD</a:t>
            </a:r>
          </a:p>
          <a:p>
            <a:r>
              <a:rPr lang="de-DE" dirty="0" smtClean="0">
                <a:latin typeface="Arial" charset="0"/>
              </a:rPr>
              <a:t>Optical </a:t>
            </a:r>
            <a:r>
              <a:rPr lang="de-DE" dirty="0" err="1" smtClean="0">
                <a:latin typeface="Arial" charset="0"/>
              </a:rPr>
              <a:t>losses</a:t>
            </a:r>
            <a:endParaRPr lang="en-US" dirty="0"/>
          </a:p>
        </p:txBody>
      </p:sp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39206045"/>
              </p:ext>
            </p:extLst>
          </p:nvPr>
        </p:nvGraphicFramePr>
        <p:xfrm>
          <a:off x="611560" y="4941168"/>
          <a:ext cx="286798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5732"/>
                <a:gridCol w="1116124"/>
                <a:gridCol w="1116124"/>
              </a:tblGrid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err="1" smtClean="0"/>
                        <a:t>wavefront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err="1" smtClean="0"/>
                        <a:t>placement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PV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12.8 </a:t>
                      </a:r>
                      <a:r>
                        <a:rPr lang="de-DE" sz="1600" dirty="0" err="1" smtClean="0"/>
                        <a:t>nm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&lt; 10.3</a:t>
                      </a:r>
                      <a:r>
                        <a:rPr lang="de-DE" sz="1600" baseline="0" dirty="0" smtClean="0"/>
                        <a:t> </a:t>
                      </a:r>
                      <a:r>
                        <a:rPr lang="de-DE" sz="1600" baseline="0" dirty="0" err="1" smtClean="0"/>
                        <a:t>nm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dirty="0" err="1" smtClean="0"/>
                        <a:t>rms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1.4 </a:t>
                      </a:r>
                      <a:r>
                        <a:rPr lang="de-DE" sz="1600" dirty="0" err="1" smtClean="0"/>
                        <a:t>nm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&lt; 1.1 </a:t>
                      </a:r>
                      <a:r>
                        <a:rPr lang="de-DE" sz="1600" dirty="0" err="1" smtClean="0"/>
                        <a:t>nm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FEFDDF-ED17-4058-B886-96E35E932224}" type="slidenum">
              <a:rPr lang="de-DE" smtClean="0"/>
              <a:pPr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614697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FEFDDF-ED17-4058-B886-96E35E932224}" type="slidenum">
              <a:rPr lang="de-DE" smtClean="0"/>
              <a:pPr/>
              <a:t>17</a:t>
            </a:fld>
            <a:endParaRPr lang="de-DE"/>
          </a:p>
        </p:txBody>
      </p:sp>
      <p:sp>
        <p:nvSpPr>
          <p:cNvPr id="5" name="Titel 1"/>
          <p:cNvSpPr txBox="1">
            <a:spLocks/>
          </p:cNvSpPr>
          <p:nvPr/>
        </p:nvSpPr>
        <p:spPr bwMode="auto">
          <a:xfrm>
            <a:off x="2590800" y="0"/>
            <a:ext cx="5943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bg1"/>
                </a:solidFill>
                <a:latin typeface="Arial"/>
                <a:ea typeface="ＭＳ Ｐゴシック" charset="-128"/>
                <a:cs typeface="Arial"/>
              </a:defRPr>
            </a:lvl1pPr>
            <a:lvl2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de-DE" dirty="0" err="1" smtClean="0">
                <a:latin typeface="Arial" charset="0"/>
              </a:rPr>
              <a:t>Grating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reflectors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for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future</a:t>
            </a:r>
            <a:r>
              <a:rPr lang="de-DE" dirty="0" smtClean="0">
                <a:latin typeface="Arial" charset="0"/>
              </a:rPr>
              <a:t> GWD</a:t>
            </a:r>
          </a:p>
          <a:p>
            <a:r>
              <a:rPr lang="de-DE" dirty="0" smtClean="0">
                <a:latin typeface="Arial" charset="0"/>
              </a:rPr>
              <a:t>Setup </a:t>
            </a:r>
            <a:r>
              <a:rPr lang="de-DE" dirty="0" err="1" smtClean="0">
                <a:latin typeface="Arial" charset="0"/>
              </a:rPr>
              <a:t>for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measurement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of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scattered</a:t>
            </a:r>
            <a:r>
              <a:rPr lang="de-DE" dirty="0" smtClean="0">
                <a:latin typeface="Arial" charset="0"/>
              </a:rPr>
              <a:t> light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997929"/>
            <a:ext cx="3143250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10037" y="3069493"/>
            <a:ext cx="4067175" cy="277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feld 7"/>
          <p:cNvSpPr txBox="1"/>
          <p:nvPr/>
        </p:nvSpPr>
        <p:spPr>
          <a:xfrm>
            <a:off x="467543" y="1114369"/>
            <a:ext cx="72464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Sophisticated</a:t>
            </a:r>
            <a:r>
              <a:rPr lang="de-DE" dirty="0"/>
              <a:t> </a:t>
            </a:r>
            <a:r>
              <a:rPr lang="de-DE" dirty="0" err="1" smtClean="0"/>
              <a:t>setup</a:t>
            </a:r>
            <a:r>
              <a:rPr lang="de-DE" dirty="0" smtClean="0"/>
              <a:t> 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measurement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scattered</a:t>
            </a:r>
            <a:r>
              <a:rPr lang="de-DE" dirty="0" smtClean="0"/>
              <a:t> light ALBATROSS</a:t>
            </a:r>
          </a:p>
          <a:p>
            <a:r>
              <a:rPr lang="de-DE" dirty="0" err="1" smtClean="0"/>
              <a:t>at</a:t>
            </a:r>
            <a:r>
              <a:rPr lang="de-DE" dirty="0" smtClean="0"/>
              <a:t> Fraunhofer Institute IOF </a:t>
            </a:r>
            <a:endParaRPr lang="en-US" dirty="0"/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215516" y="6057292"/>
            <a:ext cx="87852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 dirty="0" smtClean="0">
                <a:solidFill>
                  <a:srgbClr val="385D8A"/>
                </a:solidFill>
                <a:latin typeface="+mn-lt"/>
              </a:rPr>
              <a:t>First measurements of scattered light at 1550 nm performed.</a:t>
            </a:r>
            <a:endParaRPr lang="en-US" sz="2800" b="1" dirty="0">
              <a:solidFill>
                <a:srgbClr val="385D8A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8780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FEFDDF-ED17-4058-B886-96E35E932224}" type="slidenum">
              <a:rPr lang="de-DE" smtClean="0"/>
              <a:pPr/>
              <a:t>18</a:t>
            </a:fld>
            <a:endParaRPr lang="de-DE"/>
          </a:p>
        </p:txBody>
      </p:sp>
      <p:sp>
        <p:nvSpPr>
          <p:cNvPr id="3" name="AutoShape 2" descr="https://mail-attachment.googleusercontent.com/attachment/?ui=2&amp;ik=fd82e8d1ca&amp;view=att&amp;th=13b42b556df71f3b&amp;attid=0.1&amp;disp=inline&amp;safe=1&amp;zw&amp;saduie=AG9B_P_YGFzu3meeNrmX4JKmUf6p&amp;sadet=1354617213453&amp;sads=ElxqbRgg2CK07jiYpBjBQv-pH0w&amp;sadssc=1"/>
          <p:cNvSpPr>
            <a:spLocks noChangeAspect="1" noChangeArrowheads="1"/>
          </p:cNvSpPr>
          <p:nvPr/>
        </p:nvSpPr>
        <p:spPr bwMode="auto">
          <a:xfrm>
            <a:off x="155575" y="-1401763"/>
            <a:ext cx="9753600" cy="292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308" t="8636" r="33385"/>
          <a:stretch/>
        </p:blipFill>
        <p:spPr>
          <a:xfrm>
            <a:off x="323528" y="1459962"/>
            <a:ext cx="3045655" cy="2509098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3851920" y="1459962"/>
            <a:ext cx="50332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latin typeface="+mn-lt"/>
              </a:rPr>
              <a:t>Total </a:t>
            </a:r>
            <a:r>
              <a:rPr lang="de-DE" sz="2400" dirty="0" err="1" smtClean="0">
                <a:latin typeface="+mn-lt"/>
              </a:rPr>
              <a:t>integrated</a:t>
            </a:r>
            <a:r>
              <a:rPr lang="de-DE" sz="2400" dirty="0" smtClean="0">
                <a:latin typeface="+mn-lt"/>
              </a:rPr>
              <a:t> </a:t>
            </a:r>
            <a:r>
              <a:rPr lang="de-DE" sz="2400" dirty="0" err="1" smtClean="0">
                <a:latin typeface="+mn-lt"/>
              </a:rPr>
              <a:t>scattering</a:t>
            </a:r>
            <a:r>
              <a:rPr lang="de-DE" sz="2400" dirty="0" smtClean="0">
                <a:latin typeface="+mn-lt"/>
              </a:rPr>
              <a:t> @ 1550 </a:t>
            </a:r>
            <a:r>
              <a:rPr lang="de-DE" sz="2400" dirty="0" err="1" smtClean="0">
                <a:latin typeface="+mn-lt"/>
              </a:rPr>
              <a:t>nm</a:t>
            </a:r>
            <a:r>
              <a:rPr lang="de-DE" sz="2400" dirty="0" smtClean="0">
                <a:latin typeface="+mn-lt"/>
              </a:rPr>
              <a:t>:</a:t>
            </a:r>
            <a:endParaRPr lang="en-US" sz="2400" dirty="0">
              <a:latin typeface="+mn-lt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636" r="68459" b="4344"/>
          <a:stretch/>
        </p:blipFill>
        <p:spPr>
          <a:xfrm>
            <a:off x="387823" y="4438323"/>
            <a:ext cx="2884138" cy="238979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Textfeld 7"/>
              <p:cNvSpPr txBox="1"/>
              <p:nvPr/>
            </p:nvSpPr>
            <p:spPr>
              <a:xfrm>
                <a:off x="4319972" y="2888940"/>
                <a:ext cx="3547702" cy="5582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de-DE" sz="2800" b="0" i="1" smtClean="0">
                              <a:latin typeface="Cambria Math"/>
                            </a:rPr>
                            <m:t>𝑆</m:t>
                          </m:r>
                        </m:e>
                        <m:sub>
                          <m:r>
                            <a:rPr lang="de-DE" sz="2800" b="0" i="1" smtClean="0">
                              <a:latin typeface="Cambria Math"/>
                            </a:rPr>
                            <m:t>𝑔𝑟𝑎𝑡𝑖𝑛𝑔</m:t>
                          </m:r>
                        </m:sub>
                      </m:sSub>
                      <m:r>
                        <a:rPr lang="de-DE" sz="2800" b="0" i="1" smtClean="0">
                          <a:latin typeface="Cambria Math"/>
                        </a:rPr>
                        <m:t>=2.5</m:t>
                      </m:r>
                      <m:r>
                        <a:rPr lang="de-DE" sz="2800" b="0" i="1" smtClean="0">
                          <a:latin typeface="Cambria Math"/>
                          <a:ea typeface="Cambria Math"/>
                        </a:rPr>
                        <m:t>×</m:t>
                      </m:r>
                      <m:sSub>
                        <m:sSubPr>
                          <m:ctrlPr>
                            <a:rPr lang="de-DE" sz="28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de-DE" sz="2800" b="0" i="1" smtClean="0">
                              <a:latin typeface="Cambria Math"/>
                              <a:ea typeface="Cambria Math"/>
                            </a:rPr>
                            <m:t>𝑆</m:t>
                          </m:r>
                        </m:e>
                        <m:sub>
                          <m:r>
                            <a:rPr lang="de-DE" sz="2800" b="0" i="1" smtClean="0">
                              <a:latin typeface="Cambria Math"/>
                              <a:ea typeface="Cambria Math"/>
                            </a:rPr>
                            <m:t>𝑓𝑙𝑎𝑡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8" name="Textfeld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9972" y="2888940"/>
                <a:ext cx="3547702" cy="55823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feld 8"/>
          <p:cNvSpPr txBox="1"/>
          <p:nvPr/>
        </p:nvSpPr>
        <p:spPr>
          <a:xfrm>
            <a:off x="467544" y="3992210"/>
            <a:ext cx="10539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err="1">
                <a:latin typeface="+mn-lt"/>
              </a:rPr>
              <a:t>g</a:t>
            </a:r>
            <a:r>
              <a:rPr lang="de-DE" sz="2400" dirty="0" err="1" smtClean="0">
                <a:latin typeface="+mn-lt"/>
              </a:rPr>
              <a:t>rating</a:t>
            </a:r>
            <a:endParaRPr lang="en-US" sz="2400" dirty="0">
              <a:latin typeface="+mn-lt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387823" y="1059107"/>
            <a:ext cx="18641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err="1">
                <a:latin typeface="+mn-lt"/>
              </a:rPr>
              <a:t>r</a:t>
            </a:r>
            <a:r>
              <a:rPr lang="de-DE" sz="2400" dirty="0" err="1" smtClean="0">
                <a:latin typeface="+mn-lt"/>
              </a:rPr>
              <a:t>eference</a:t>
            </a:r>
            <a:r>
              <a:rPr lang="de-DE" sz="2400" dirty="0" smtClean="0">
                <a:latin typeface="+mn-lt"/>
              </a:rPr>
              <a:t> flat</a:t>
            </a:r>
            <a:endParaRPr lang="en-US" sz="2400" dirty="0">
              <a:latin typeface="+mn-lt"/>
            </a:endParaRPr>
          </a:p>
        </p:txBody>
      </p:sp>
      <p:sp>
        <p:nvSpPr>
          <p:cNvPr id="11" name="Titel 1"/>
          <p:cNvSpPr txBox="1">
            <a:spLocks/>
          </p:cNvSpPr>
          <p:nvPr/>
        </p:nvSpPr>
        <p:spPr bwMode="auto">
          <a:xfrm>
            <a:off x="2590800" y="0"/>
            <a:ext cx="5943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bg1"/>
                </a:solidFill>
                <a:latin typeface="Arial"/>
                <a:ea typeface="ＭＳ Ｐゴシック" charset="-128"/>
                <a:cs typeface="Arial"/>
              </a:defRPr>
            </a:lvl1pPr>
            <a:lvl2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de-DE" dirty="0" err="1" smtClean="0">
                <a:latin typeface="Arial" charset="0"/>
              </a:rPr>
              <a:t>Grating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reflectors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for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future</a:t>
            </a:r>
            <a:r>
              <a:rPr lang="de-DE" dirty="0" smtClean="0">
                <a:latin typeface="Arial" charset="0"/>
              </a:rPr>
              <a:t> GWD</a:t>
            </a:r>
          </a:p>
          <a:p>
            <a:r>
              <a:rPr lang="de-DE" dirty="0" smtClean="0">
                <a:latin typeface="Arial" charset="0"/>
              </a:rPr>
              <a:t>First </a:t>
            </a:r>
            <a:r>
              <a:rPr lang="de-DE" dirty="0" err="1" smtClean="0">
                <a:latin typeface="Arial" charset="0"/>
              </a:rPr>
              <a:t>scattering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measurements</a:t>
            </a:r>
            <a:endParaRPr lang="en-US" dirty="0"/>
          </a:p>
        </p:txBody>
      </p:sp>
      <p:sp>
        <p:nvSpPr>
          <p:cNvPr id="6" name="Textfeld 5"/>
          <p:cNvSpPr txBox="1"/>
          <p:nvPr/>
        </p:nvSpPr>
        <p:spPr>
          <a:xfrm>
            <a:off x="3851920" y="4393105"/>
            <a:ext cx="605725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de-DE" sz="2200" dirty="0" err="1">
                <a:latin typeface="+mn-lt"/>
              </a:rPr>
              <a:t>m</a:t>
            </a:r>
            <a:r>
              <a:rPr lang="de-DE" sz="2200" dirty="0" err="1" smtClean="0">
                <a:latin typeface="+mn-lt"/>
              </a:rPr>
              <a:t>ore</a:t>
            </a:r>
            <a:r>
              <a:rPr lang="de-DE" sz="2200" dirty="0" smtClean="0">
                <a:latin typeface="+mn-lt"/>
              </a:rPr>
              <a:t> </a:t>
            </a:r>
            <a:r>
              <a:rPr lang="de-DE" sz="2200" dirty="0" err="1" smtClean="0">
                <a:latin typeface="+mn-lt"/>
              </a:rPr>
              <a:t>measurements</a:t>
            </a:r>
            <a:r>
              <a:rPr lang="de-DE" sz="2200" dirty="0" smtClean="0">
                <a:latin typeface="+mn-lt"/>
              </a:rPr>
              <a:t> on </a:t>
            </a:r>
            <a:r>
              <a:rPr lang="de-DE" sz="2200" dirty="0" err="1" smtClean="0">
                <a:latin typeface="+mn-lt"/>
              </a:rPr>
              <a:t>more</a:t>
            </a:r>
            <a:r>
              <a:rPr lang="de-DE" sz="2200" dirty="0" smtClean="0">
                <a:latin typeface="+mn-lt"/>
              </a:rPr>
              <a:t> </a:t>
            </a:r>
            <a:r>
              <a:rPr lang="de-DE" sz="2200" dirty="0" err="1" smtClean="0">
                <a:latin typeface="+mn-lt"/>
              </a:rPr>
              <a:t>samples</a:t>
            </a:r>
            <a:endParaRPr lang="de-DE" sz="2200" dirty="0" smtClean="0">
              <a:latin typeface="+mn-lt"/>
            </a:endParaRPr>
          </a:p>
          <a:p>
            <a:r>
              <a:rPr lang="de-DE" sz="2200" dirty="0" smtClean="0">
                <a:latin typeface="+mn-lt"/>
              </a:rPr>
              <a:t>     </a:t>
            </a:r>
            <a:r>
              <a:rPr lang="de-DE" sz="2200" dirty="0" err="1" smtClean="0">
                <a:latin typeface="+mn-lt"/>
              </a:rPr>
              <a:t>necessary</a:t>
            </a:r>
            <a:endParaRPr lang="de-DE" sz="2200" dirty="0" smtClean="0">
              <a:latin typeface="+mn-lt"/>
            </a:endParaRPr>
          </a:p>
          <a:p>
            <a:r>
              <a:rPr lang="de-DE" sz="2200" dirty="0" smtClean="0">
                <a:latin typeface="+mn-lt"/>
              </a:rPr>
              <a:t>-    TIS </a:t>
            </a:r>
            <a:r>
              <a:rPr lang="de-DE" sz="2200" dirty="0" err="1" smtClean="0">
                <a:latin typeface="+mn-lt"/>
              </a:rPr>
              <a:t>measurement</a:t>
            </a:r>
            <a:r>
              <a:rPr lang="de-DE" sz="2200" dirty="0" smtClean="0">
                <a:latin typeface="+mn-lt"/>
              </a:rPr>
              <a:t> sensible </a:t>
            </a:r>
            <a:r>
              <a:rPr lang="de-DE" sz="2200" dirty="0" err="1" smtClean="0">
                <a:latin typeface="+mn-lt"/>
              </a:rPr>
              <a:t>at</a:t>
            </a:r>
            <a:r>
              <a:rPr lang="de-DE" sz="2200" dirty="0" smtClean="0">
                <a:latin typeface="+mn-lt"/>
              </a:rPr>
              <a:t> all?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85682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FEFDDF-ED17-4058-B886-96E35E932224}" type="slidenum">
              <a:rPr lang="de-DE" smtClean="0"/>
              <a:pPr/>
              <a:t>19</a:t>
            </a:fld>
            <a:endParaRPr lang="de-DE"/>
          </a:p>
        </p:txBody>
      </p:sp>
      <p:sp>
        <p:nvSpPr>
          <p:cNvPr id="3" name="Textfeld 2"/>
          <p:cNvSpPr txBox="1"/>
          <p:nvPr/>
        </p:nvSpPr>
        <p:spPr>
          <a:xfrm>
            <a:off x="287524" y="1186685"/>
            <a:ext cx="87715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 err="1" smtClean="0">
                <a:solidFill>
                  <a:srgbClr val="0070C0"/>
                </a:solidFill>
                <a:latin typeface="+mn-lt"/>
              </a:rPr>
              <a:t>Where</a:t>
            </a:r>
            <a:r>
              <a:rPr lang="de-DE" sz="2400" b="1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de-DE" sz="2400" b="1" dirty="0" err="1" smtClean="0">
                <a:solidFill>
                  <a:srgbClr val="0070C0"/>
                </a:solidFill>
                <a:latin typeface="+mn-lt"/>
              </a:rPr>
              <a:t>does</a:t>
            </a:r>
            <a:r>
              <a:rPr lang="de-DE" sz="2400" b="1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de-DE" sz="2400" b="1" dirty="0" err="1" smtClean="0">
                <a:solidFill>
                  <a:srgbClr val="0070C0"/>
                </a:solidFill>
                <a:latin typeface="+mn-lt"/>
              </a:rPr>
              <a:t>scattered</a:t>
            </a:r>
            <a:r>
              <a:rPr lang="de-DE" sz="2400" b="1" dirty="0" smtClean="0">
                <a:solidFill>
                  <a:srgbClr val="0070C0"/>
                </a:solidFill>
                <a:latin typeface="+mn-lt"/>
              </a:rPr>
              <a:t> light </a:t>
            </a:r>
            <a:r>
              <a:rPr lang="de-DE" sz="2400" b="1" dirty="0" err="1" smtClean="0">
                <a:solidFill>
                  <a:srgbClr val="0070C0"/>
                </a:solidFill>
                <a:latin typeface="+mn-lt"/>
              </a:rPr>
              <a:t>mainly</a:t>
            </a:r>
            <a:r>
              <a:rPr lang="de-DE" sz="2400" b="1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de-DE" sz="2400" b="1" dirty="0" err="1" smtClean="0">
                <a:solidFill>
                  <a:srgbClr val="0070C0"/>
                </a:solidFill>
                <a:latin typeface="+mn-lt"/>
              </a:rPr>
              <a:t>come</a:t>
            </a:r>
            <a:r>
              <a:rPr lang="de-DE" sz="2400" b="1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de-DE" sz="2400" b="1" dirty="0" err="1" smtClean="0">
                <a:solidFill>
                  <a:srgbClr val="0070C0"/>
                </a:solidFill>
                <a:latin typeface="+mn-lt"/>
              </a:rPr>
              <a:t>from</a:t>
            </a:r>
            <a:r>
              <a:rPr lang="de-DE" sz="2400" b="1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de-DE" sz="2400" b="1" dirty="0" err="1" smtClean="0">
                <a:solidFill>
                  <a:srgbClr val="0070C0"/>
                </a:solidFill>
                <a:latin typeface="+mn-lt"/>
              </a:rPr>
              <a:t>inside</a:t>
            </a:r>
            <a:r>
              <a:rPr lang="de-DE" sz="2400" b="1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de-DE" sz="2400" b="1" dirty="0" err="1" smtClean="0">
                <a:solidFill>
                  <a:srgbClr val="0070C0"/>
                </a:solidFill>
                <a:latin typeface="+mn-lt"/>
              </a:rPr>
              <a:t>the</a:t>
            </a:r>
            <a:r>
              <a:rPr lang="de-DE" sz="2400" b="1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de-DE" sz="2400" b="1" dirty="0" err="1" smtClean="0">
                <a:solidFill>
                  <a:srgbClr val="0070C0"/>
                </a:solidFill>
                <a:latin typeface="+mn-lt"/>
              </a:rPr>
              <a:t>structure</a:t>
            </a:r>
            <a:r>
              <a:rPr lang="de-DE" sz="2400" b="1" dirty="0" smtClean="0">
                <a:solidFill>
                  <a:srgbClr val="0070C0"/>
                </a:solidFill>
                <a:latin typeface="+mn-lt"/>
              </a:rPr>
              <a:t>? </a:t>
            </a:r>
            <a:endParaRPr lang="en-US" sz="24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26" name="Titel 1"/>
          <p:cNvSpPr txBox="1">
            <a:spLocks/>
          </p:cNvSpPr>
          <p:nvPr/>
        </p:nvSpPr>
        <p:spPr bwMode="auto">
          <a:xfrm>
            <a:off x="2590800" y="0"/>
            <a:ext cx="5943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bg1"/>
                </a:solidFill>
                <a:latin typeface="Arial"/>
                <a:ea typeface="ＭＳ Ｐゴシック" charset="-128"/>
                <a:cs typeface="Arial"/>
              </a:defRPr>
            </a:lvl1pPr>
            <a:lvl2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de-DE" dirty="0" err="1" smtClean="0">
                <a:latin typeface="Arial" charset="0"/>
              </a:rPr>
              <a:t>Grating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reflectors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for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future</a:t>
            </a:r>
            <a:r>
              <a:rPr lang="de-DE" dirty="0" smtClean="0">
                <a:latin typeface="Arial" charset="0"/>
              </a:rPr>
              <a:t> GWD</a:t>
            </a:r>
          </a:p>
          <a:p>
            <a:r>
              <a:rPr lang="de-DE" dirty="0" smtClean="0">
                <a:latin typeface="Arial" charset="0"/>
              </a:rPr>
              <a:t>Origin </a:t>
            </a:r>
            <a:r>
              <a:rPr lang="de-DE" dirty="0" err="1" smtClean="0">
                <a:latin typeface="Arial" charset="0"/>
              </a:rPr>
              <a:t>of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scattered</a:t>
            </a:r>
            <a:r>
              <a:rPr lang="de-DE" dirty="0" smtClean="0">
                <a:latin typeface="Arial" charset="0"/>
              </a:rPr>
              <a:t> light</a:t>
            </a:r>
            <a:endParaRPr lang="en-US" dirty="0"/>
          </a:p>
        </p:txBody>
      </p:sp>
      <p:pic>
        <p:nvPicPr>
          <p:cNvPr id="27" name="Picture 3"/>
          <p:cNvPicPr>
            <a:picLocks noChangeAspect="1" noChangeArrowheads="1"/>
          </p:cNvPicPr>
          <p:nvPr/>
        </p:nvPicPr>
        <p:blipFill rotWithShape="1">
          <a:blip r:embed="rId2"/>
          <a:srcRect l="75248" t="56690" r="1" b="6596"/>
          <a:stretch/>
        </p:blipFill>
        <p:spPr bwMode="auto">
          <a:xfrm>
            <a:off x="5195061" y="4484116"/>
            <a:ext cx="1717199" cy="178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3">
            <a:lum bright="18000" contrast="40000"/>
          </a:blip>
          <a:srcRect/>
          <a:stretch>
            <a:fillRect/>
          </a:stretch>
        </p:blipFill>
        <p:spPr bwMode="auto">
          <a:xfrm>
            <a:off x="4874458" y="2251868"/>
            <a:ext cx="2397842" cy="178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Textfeld 28"/>
          <p:cNvSpPr txBox="1"/>
          <p:nvPr/>
        </p:nvSpPr>
        <p:spPr>
          <a:xfrm>
            <a:off x="731504" y="2388944"/>
            <a:ext cx="3230243" cy="37240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de-DE" sz="2400" b="1" dirty="0" smtClean="0">
                <a:solidFill>
                  <a:srgbClr val="FF0000"/>
                </a:solidFill>
                <a:latin typeface="+mn-lt"/>
              </a:rPr>
              <a:t>Substrate </a:t>
            </a:r>
            <a:r>
              <a:rPr lang="de-DE" sz="2400" b="1" dirty="0" err="1" smtClean="0">
                <a:solidFill>
                  <a:srgbClr val="FF0000"/>
                </a:solidFill>
                <a:latin typeface="+mn-lt"/>
              </a:rPr>
              <a:t>roughness</a:t>
            </a:r>
            <a:endParaRPr lang="de-DE" sz="2400" b="1" dirty="0" smtClean="0">
              <a:solidFill>
                <a:srgbClr val="FF0000"/>
              </a:solidFill>
              <a:latin typeface="+mn-lt"/>
            </a:endParaRPr>
          </a:p>
          <a:p>
            <a:endParaRPr lang="de-DE" dirty="0" smtClean="0">
              <a:latin typeface="+mn-lt"/>
            </a:endParaRPr>
          </a:p>
          <a:p>
            <a:pPr marL="285750" indent="-285750">
              <a:buFont typeface="Arial" pitchFamily="34" charset="0"/>
              <a:buChar char="•"/>
            </a:pPr>
            <a:endParaRPr lang="de-DE" dirty="0" smtClean="0">
              <a:latin typeface="+mn-lt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de-DE" sz="2400" b="1" dirty="0" err="1" smtClean="0">
                <a:solidFill>
                  <a:srgbClr val="000099"/>
                </a:solidFill>
                <a:latin typeface="+mn-lt"/>
              </a:rPr>
              <a:t>Roughness</a:t>
            </a:r>
            <a:r>
              <a:rPr lang="de-DE" sz="2400" b="1" dirty="0" smtClean="0">
                <a:solidFill>
                  <a:srgbClr val="000099"/>
                </a:solidFill>
                <a:latin typeface="+mn-lt"/>
              </a:rPr>
              <a:t> in </a:t>
            </a:r>
            <a:r>
              <a:rPr lang="de-DE" sz="2400" b="1" dirty="0" err="1" smtClean="0">
                <a:solidFill>
                  <a:srgbClr val="000099"/>
                </a:solidFill>
                <a:latin typeface="+mn-lt"/>
              </a:rPr>
              <a:t>grooves</a:t>
            </a:r>
            <a:endParaRPr lang="de-DE" sz="2400" b="1" dirty="0" smtClean="0">
              <a:solidFill>
                <a:srgbClr val="000099"/>
              </a:solidFill>
              <a:latin typeface="+mn-lt"/>
            </a:endParaRPr>
          </a:p>
          <a:p>
            <a:r>
              <a:rPr lang="de-DE" sz="2000" dirty="0">
                <a:solidFill>
                  <a:srgbClr val="000099"/>
                </a:solidFill>
                <a:latin typeface="+mn-lt"/>
              </a:rPr>
              <a:t> </a:t>
            </a:r>
            <a:r>
              <a:rPr lang="de-DE" sz="2000" dirty="0" smtClean="0">
                <a:solidFill>
                  <a:srgbClr val="000099"/>
                </a:solidFill>
                <a:latin typeface="+mn-lt"/>
              </a:rPr>
              <a:t>   (~3x </a:t>
            </a:r>
            <a:r>
              <a:rPr lang="de-DE" sz="2000" dirty="0" err="1" smtClean="0">
                <a:solidFill>
                  <a:srgbClr val="000099"/>
                </a:solidFill>
                <a:latin typeface="+mn-lt"/>
              </a:rPr>
              <a:t>substrate</a:t>
            </a:r>
            <a:r>
              <a:rPr lang="de-DE" sz="2000" dirty="0" smtClean="0">
                <a:solidFill>
                  <a:srgbClr val="000099"/>
                </a:solidFill>
                <a:latin typeface="+mn-lt"/>
              </a:rPr>
              <a:t> </a:t>
            </a:r>
            <a:r>
              <a:rPr lang="de-DE" sz="2000" dirty="0" err="1" smtClean="0">
                <a:solidFill>
                  <a:srgbClr val="000099"/>
                </a:solidFill>
                <a:latin typeface="+mn-lt"/>
              </a:rPr>
              <a:t>roughness</a:t>
            </a:r>
            <a:r>
              <a:rPr lang="de-DE" sz="2000" dirty="0" smtClean="0">
                <a:solidFill>
                  <a:srgbClr val="000099"/>
                </a:solidFill>
                <a:latin typeface="+mn-lt"/>
              </a:rPr>
              <a:t>)</a:t>
            </a:r>
          </a:p>
          <a:p>
            <a:endParaRPr lang="de-DE" dirty="0" smtClean="0">
              <a:latin typeface="+mn-lt"/>
            </a:endParaRPr>
          </a:p>
          <a:p>
            <a:endParaRPr lang="de-DE" dirty="0">
              <a:latin typeface="+mn-lt"/>
            </a:endParaRPr>
          </a:p>
          <a:p>
            <a:endParaRPr lang="de-DE" dirty="0" smtClean="0">
              <a:latin typeface="+mn-lt"/>
            </a:endParaRPr>
          </a:p>
          <a:p>
            <a:endParaRPr lang="de-DE" dirty="0" smtClean="0">
              <a:latin typeface="+mn-lt"/>
            </a:endParaRPr>
          </a:p>
          <a:p>
            <a:endParaRPr lang="de-DE" dirty="0">
              <a:latin typeface="+mn-lt"/>
            </a:endParaRPr>
          </a:p>
          <a:p>
            <a:endParaRPr lang="de-DE" dirty="0">
              <a:latin typeface="+mn-lt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de-DE" sz="2400" b="1" dirty="0" smtClean="0">
                <a:solidFill>
                  <a:srgbClr val="00B050"/>
                </a:solidFill>
                <a:latin typeface="+mn-lt"/>
              </a:rPr>
              <a:t>Line </a:t>
            </a:r>
            <a:r>
              <a:rPr lang="de-DE" sz="2400" b="1" dirty="0" err="1" smtClean="0">
                <a:solidFill>
                  <a:srgbClr val="00B050"/>
                </a:solidFill>
                <a:latin typeface="+mn-lt"/>
              </a:rPr>
              <a:t>edge</a:t>
            </a:r>
            <a:r>
              <a:rPr lang="de-DE" sz="2400" b="1" dirty="0" smtClean="0">
                <a:solidFill>
                  <a:srgbClr val="00B050"/>
                </a:solidFill>
                <a:latin typeface="+mn-lt"/>
              </a:rPr>
              <a:t> </a:t>
            </a:r>
            <a:r>
              <a:rPr lang="de-DE" sz="2400" b="1" dirty="0" err="1" smtClean="0">
                <a:solidFill>
                  <a:srgbClr val="00B050"/>
                </a:solidFill>
                <a:latin typeface="+mn-lt"/>
              </a:rPr>
              <a:t>roughness</a:t>
            </a:r>
            <a:endParaRPr lang="en-US" sz="2400" b="1" dirty="0">
              <a:solidFill>
                <a:srgbClr val="00B050"/>
              </a:solidFill>
              <a:latin typeface="+mn-lt"/>
            </a:endParaRPr>
          </a:p>
        </p:txBody>
      </p:sp>
      <p:cxnSp>
        <p:nvCxnSpPr>
          <p:cNvPr id="5" name="Gerade Verbindung 4"/>
          <p:cNvCxnSpPr/>
          <p:nvPr/>
        </p:nvCxnSpPr>
        <p:spPr>
          <a:xfrm>
            <a:off x="4911077" y="2556204"/>
            <a:ext cx="2304256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9"/>
          <p:cNvCxnSpPr/>
          <p:nvPr/>
        </p:nvCxnSpPr>
        <p:spPr>
          <a:xfrm>
            <a:off x="5270502" y="3683632"/>
            <a:ext cx="293529" cy="0"/>
          </a:xfrm>
          <a:prstGeom prst="line">
            <a:avLst/>
          </a:prstGeom>
          <a:ln>
            <a:solidFill>
              <a:srgbClr val="0000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11"/>
          <p:cNvCxnSpPr/>
          <p:nvPr/>
        </p:nvCxnSpPr>
        <p:spPr>
          <a:xfrm>
            <a:off x="5702550" y="3683632"/>
            <a:ext cx="293529" cy="0"/>
          </a:xfrm>
          <a:prstGeom prst="line">
            <a:avLst/>
          </a:prstGeom>
          <a:ln>
            <a:solidFill>
              <a:srgbClr val="0000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12"/>
          <p:cNvCxnSpPr/>
          <p:nvPr/>
        </p:nvCxnSpPr>
        <p:spPr>
          <a:xfrm>
            <a:off x="6186345" y="3683632"/>
            <a:ext cx="293529" cy="0"/>
          </a:xfrm>
          <a:prstGeom prst="line">
            <a:avLst/>
          </a:prstGeom>
          <a:ln>
            <a:solidFill>
              <a:srgbClr val="0000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13"/>
          <p:cNvCxnSpPr/>
          <p:nvPr/>
        </p:nvCxnSpPr>
        <p:spPr>
          <a:xfrm>
            <a:off x="6624912" y="3683632"/>
            <a:ext cx="293529" cy="0"/>
          </a:xfrm>
          <a:prstGeom prst="line">
            <a:avLst/>
          </a:prstGeom>
          <a:ln>
            <a:solidFill>
              <a:srgbClr val="0000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4"/>
          <p:cNvCxnSpPr/>
          <p:nvPr/>
        </p:nvCxnSpPr>
        <p:spPr>
          <a:xfrm>
            <a:off x="5682547" y="4500360"/>
            <a:ext cx="0" cy="1734323"/>
          </a:xfrm>
          <a:prstGeom prst="line">
            <a:avLst/>
          </a:prstGeom>
          <a:ln>
            <a:solidFill>
              <a:srgbClr val="00B05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6"/>
          <p:cNvCxnSpPr/>
          <p:nvPr/>
        </p:nvCxnSpPr>
        <p:spPr>
          <a:xfrm>
            <a:off x="5421745" y="4528407"/>
            <a:ext cx="0" cy="1734323"/>
          </a:xfrm>
          <a:prstGeom prst="line">
            <a:avLst/>
          </a:prstGeom>
          <a:ln>
            <a:solidFill>
              <a:srgbClr val="00B05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601137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FEFDDF-ED17-4058-B886-96E35E932224}" type="slidenum">
              <a:rPr lang="de-DE" smtClean="0"/>
              <a:pPr/>
              <a:t>20</a:t>
            </a:fld>
            <a:endParaRPr lang="de-DE"/>
          </a:p>
        </p:txBody>
      </p:sp>
      <p:grpSp>
        <p:nvGrpSpPr>
          <p:cNvPr id="11" name="Gruppieren 10"/>
          <p:cNvGrpSpPr/>
          <p:nvPr/>
        </p:nvGrpSpPr>
        <p:grpSpPr>
          <a:xfrm>
            <a:off x="3779912" y="1929100"/>
            <a:ext cx="5132160" cy="3627072"/>
            <a:chOff x="3660019" y="3078500"/>
            <a:chExt cx="5132160" cy="3627072"/>
          </a:xfrm>
        </p:grpSpPr>
        <p:graphicFrame>
          <p:nvGraphicFramePr>
            <p:cNvPr id="3" name="Objek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2674147409"/>
                </p:ext>
              </p:extLst>
            </p:nvPr>
          </p:nvGraphicFramePr>
          <p:xfrm>
            <a:off x="3660019" y="3078500"/>
            <a:ext cx="5132160" cy="3627072"/>
          </p:xfrm>
          <a:graphic>
            <a:graphicData uri="http://schemas.openxmlformats.org/presentationml/2006/ole">
              <p:oleObj spid="_x0000_s10288" name="Graph" r:id="rId3" imgW="4276800" imgH="3022560" progId="">
                <p:embed/>
              </p:oleObj>
            </a:graphicData>
          </a:graphic>
        </p:graphicFrame>
        <p:cxnSp>
          <p:nvCxnSpPr>
            <p:cNvPr id="4" name="Gerade Verbindung 3"/>
            <p:cNvCxnSpPr/>
            <p:nvPr/>
          </p:nvCxnSpPr>
          <p:spPr>
            <a:xfrm>
              <a:off x="4920161" y="4261738"/>
              <a:ext cx="0" cy="182883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Gerade Verbindung 4"/>
            <p:cNvCxnSpPr/>
            <p:nvPr/>
          </p:nvCxnSpPr>
          <p:spPr>
            <a:xfrm>
              <a:off x="5283301" y="4261068"/>
              <a:ext cx="0" cy="182950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Gerade Verbindung 5"/>
            <p:cNvCxnSpPr/>
            <p:nvPr/>
          </p:nvCxnSpPr>
          <p:spPr>
            <a:xfrm>
              <a:off x="4696992" y="4274751"/>
              <a:ext cx="223167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Gerade Verbindung 6"/>
            <p:cNvCxnSpPr/>
            <p:nvPr/>
          </p:nvCxnSpPr>
          <p:spPr>
            <a:xfrm flipV="1">
              <a:off x="5280199" y="4270048"/>
              <a:ext cx="258363" cy="369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Gerade Verbindung 7"/>
            <p:cNvCxnSpPr/>
            <p:nvPr/>
          </p:nvCxnSpPr>
          <p:spPr>
            <a:xfrm>
              <a:off x="4696992" y="3644677"/>
              <a:ext cx="841570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Gerade Verbindung 8"/>
            <p:cNvCxnSpPr>
              <a:cxnSpLocks noChangeAspect="1"/>
            </p:cNvCxnSpPr>
            <p:nvPr/>
          </p:nvCxnSpPr>
          <p:spPr>
            <a:xfrm flipH="1" flipV="1">
              <a:off x="4704135" y="3642296"/>
              <a:ext cx="788" cy="645079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feld 11"/>
          <p:cNvSpPr txBox="1"/>
          <p:nvPr/>
        </p:nvSpPr>
        <p:spPr>
          <a:xfrm>
            <a:off x="287524" y="1453205"/>
            <a:ext cx="60126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err="1" smtClean="0">
                <a:solidFill>
                  <a:srgbClr val="0070C0"/>
                </a:solidFill>
                <a:latin typeface="+mn-lt"/>
              </a:rPr>
              <a:t>Scattered</a:t>
            </a:r>
            <a:r>
              <a:rPr lang="de-DE" sz="2400" dirty="0" smtClean="0">
                <a:solidFill>
                  <a:srgbClr val="0070C0"/>
                </a:solidFill>
                <a:latin typeface="+mn-lt"/>
              </a:rPr>
              <a:t> light </a:t>
            </a:r>
            <a:r>
              <a:rPr lang="de-DE" sz="2400" dirty="0" err="1" smtClean="0">
                <a:solidFill>
                  <a:srgbClr val="0070C0"/>
                </a:solidFill>
                <a:latin typeface="+mn-lt"/>
              </a:rPr>
              <a:t>dependent</a:t>
            </a:r>
            <a:r>
              <a:rPr lang="de-DE" sz="2400" dirty="0" smtClean="0">
                <a:solidFill>
                  <a:srgbClr val="0070C0"/>
                </a:solidFill>
                <a:latin typeface="+mn-lt"/>
              </a:rPr>
              <a:t> on </a:t>
            </a:r>
            <a:r>
              <a:rPr lang="de-DE" sz="2400" dirty="0" err="1" smtClean="0">
                <a:solidFill>
                  <a:srgbClr val="0070C0"/>
                </a:solidFill>
                <a:latin typeface="+mn-lt"/>
              </a:rPr>
              <a:t>energy</a:t>
            </a:r>
            <a:r>
              <a:rPr lang="de-DE" sz="2400" dirty="0">
                <a:solidFill>
                  <a:srgbClr val="0070C0"/>
                </a:solidFill>
                <a:latin typeface="+mn-lt"/>
              </a:rPr>
              <a:t> </a:t>
            </a:r>
            <a:r>
              <a:rPr lang="de-DE" sz="2400" dirty="0" err="1" smtClean="0">
                <a:solidFill>
                  <a:srgbClr val="0070C0"/>
                </a:solidFill>
                <a:latin typeface="+mn-lt"/>
              </a:rPr>
              <a:t>density</a:t>
            </a:r>
            <a:endParaRPr lang="de-DE" sz="2400" dirty="0">
              <a:solidFill>
                <a:srgbClr val="0070C0"/>
              </a:solidFill>
              <a:latin typeface="+mn-lt"/>
            </a:endParaRPr>
          </a:p>
          <a:p>
            <a:endParaRPr lang="en-US" dirty="0"/>
          </a:p>
        </p:txBody>
      </p:sp>
      <p:sp>
        <p:nvSpPr>
          <p:cNvPr id="13" name="Textfeld 12"/>
          <p:cNvSpPr txBox="1"/>
          <p:nvPr/>
        </p:nvSpPr>
        <p:spPr>
          <a:xfrm>
            <a:off x="287524" y="2942942"/>
            <a:ext cx="398015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de-DE" dirty="0" err="1">
                <a:latin typeface="+mn-lt"/>
              </a:rPr>
              <a:t>n</a:t>
            </a:r>
            <a:r>
              <a:rPr lang="de-DE" dirty="0" err="1" smtClean="0">
                <a:latin typeface="+mn-lt"/>
              </a:rPr>
              <a:t>o</a:t>
            </a:r>
            <a:r>
              <a:rPr lang="de-DE" dirty="0" smtClean="0">
                <a:latin typeface="+mn-lt"/>
              </a:rPr>
              <a:t> </a:t>
            </a:r>
            <a:r>
              <a:rPr lang="de-DE" dirty="0" err="1" smtClean="0">
                <a:latin typeface="+mn-lt"/>
              </a:rPr>
              <a:t>energy</a:t>
            </a:r>
            <a:r>
              <a:rPr lang="de-DE" dirty="0" smtClean="0">
                <a:latin typeface="+mn-lt"/>
              </a:rPr>
              <a:t> in </a:t>
            </a:r>
            <a:r>
              <a:rPr lang="de-DE" dirty="0" err="1" smtClean="0">
                <a:latin typeface="+mn-lt"/>
              </a:rPr>
              <a:t>grooves</a:t>
            </a:r>
            <a:r>
              <a:rPr lang="de-DE" dirty="0" smtClean="0">
                <a:latin typeface="+mn-lt"/>
              </a:rPr>
              <a:t>  . </a:t>
            </a:r>
          </a:p>
          <a:p>
            <a:r>
              <a:rPr lang="de-DE" dirty="0">
                <a:latin typeface="+mn-lt"/>
              </a:rPr>
              <a:t> </a:t>
            </a:r>
            <a:r>
              <a:rPr lang="de-DE" dirty="0" smtClean="0">
                <a:latin typeface="+mn-lt"/>
              </a:rPr>
              <a:t>    </a:t>
            </a:r>
            <a:r>
              <a:rPr lang="de-DE" dirty="0" err="1" smtClean="0">
                <a:latin typeface="+mn-lt"/>
              </a:rPr>
              <a:t>no</a:t>
            </a:r>
            <a:r>
              <a:rPr lang="de-DE" dirty="0" smtClean="0">
                <a:latin typeface="+mn-lt"/>
              </a:rPr>
              <a:t> </a:t>
            </a:r>
            <a:r>
              <a:rPr lang="de-DE" dirty="0" err="1" smtClean="0">
                <a:latin typeface="+mn-lt"/>
              </a:rPr>
              <a:t>scattering</a:t>
            </a:r>
            <a:r>
              <a:rPr lang="de-DE" dirty="0" smtClean="0">
                <a:latin typeface="+mn-lt"/>
              </a:rPr>
              <a:t> </a:t>
            </a:r>
            <a:r>
              <a:rPr lang="de-DE" dirty="0" err="1" smtClean="0">
                <a:latin typeface="+mn-lt"/>
              </a:rPr>
              <a:t>contribution</a:t>
            </a:r>
            <a:endParaRPr lang="de-DE" dirty="0" smtClean="0">
              <a:latin typeface="+mn-lt"/>
            </a:endParaRPr>
          </a:p>
          <a:p>
            <a:endParaRPr lang="de-DE" dirty="0" smtClean="0">
              <a:latin typeface="+mn-lt"/>
            </a:endParaRPr>
          </a:p>
          <a:p>
            <a:pPr marL="285750" indent="-285750">
              <a:buFontTx/>
              <a:buChar char="-"/>
            </a:pPr>
            <a:r>
              <a:rPr lang="de-DE" dirty="0" err="1" smtClean="0">
                <a:latin typeface="+mn-lt"/>
              </a:rPr>
              <a:t>small</a:t>
            </a:r>
            <a:r>
              <a:rPr lang="de-DE" dirty="0" smtClean="0">
                <a:latin typeface="+mn-lt"/>
              </a:rPr>
              <a:t> </a:t>
            </a:r>
            <a:r>
              <a:rPr lang="de-DE" dirty="0" err="1" smtClean="0">
                <a:latin typeface="+mn-lt"/>
              </a:rPr>
              <a:t>field</a:t>
            </a:r>
            <a:r>
              <a:rPr lang="de-DE" dirty="0" smtClean="0">
                <a:latin typeface="+mn-lt"/>
              </a:rPr>
              <a:t> in </a:t>
            </a:r>
            <a:r>
              <a:rPr lang="de-DE" dirty="0" err="1" smtClean="0">
                <a:latin typeface="+mn-lt"/>
              </a:rPr>
              <a:t>upper</a:t>
            </a:r>
            <a:r>
              <a:rPr lang="de-DE" dirty="0" smtClean="0">
                <a:latin typeface="+mn-lt"/>
              </a:rPr>
              <a:t> </a:t>
            </a:r>
            <a:r>
              <a:rPr lang="de-DE" dirty="0" err="1" smtClean="0">
                <a:latin typeface="+mn-lt"/>
              </a:rPr>
              <a:t>parts</a:t>
            </a:r>
            <a:endParaRPr lang="de-DE" dirty="0" smtClean="0">
              <a:latin typeface="+mn-lt"/>
            </a:endParaRPr>
          </a:p>
          <a:p>
            <a:r>
              <a:rPr lang="de-DE" dirty="0">
                <a:latin typeface="+mn-lt"/>
              </a:rPr>
              <a:t> </a:t>
            </a:r>
            <a:r>
              <a:rPr lang="de-DE" dirty="0" smtClean="0">
                <a:latin typeface="+mn-lt"/>
              </a:rPr>
              <a:t>     </a:t>
            </a:r>
            <a:r>
              <a:rPr lang="de-DE" dirty="0" err="1" smtClean="0">
                <a:latin typeface="+mn-lt"/>
              </a:rPr>
              <a:t>very</a:t>
            </a:r>
            <a:r>
              <a:rPr lang="de-DE" dirty="0" smtClean="0">
                <a:latin typeface="+mn-lt"/>
              </a:rPr>
              <a:t> </a:t>
            </a:r>
            <a:r>
              <a:rPr lang="de-DE" dirty="0" err="1" smtClean="0">
                <a:latin typeface="+mn-lt"/>
              </a:rPr>
              <a:t>small</a:t>
            </a:r>
            <a:r>
              <a:rPr lang="de-DE" dirty="0" smtClean="0">
                <a:latin typeface="+mn-lt"/>
              </a:rPr>
              <a:t> </a:t>
            </a:r>
            <a:r>
              <a:rPr lang="de-DE" dirty="0" err="1" smtClean="0">
                <a:latin typeface="+mn-lt"/>
              </a:rPr>
              <a:t>contribution</a:t>
            </a:r>
            <a:r>
              <a:rPr lang="de-DE" dirty="0" smtClean="0">
                <a:latin typeface="+mn-lt"/>
              </a:rPr>
              <a:t> </a:t>
            </a:r>
            <a:r>
              <a:rPr lang="de-DE" dirty="0" err="1" smtClean="0">
                <a:latin typeface="+mn-lt"/>
              </a:rPr>
              <a:t>from</a:t>
            </a:r>
            <a:endParaRPr lang="de-DE" dirty="0" smtClean="0">
              <a:latin typeface="+mn-lt"/>
            </a:endParaRPr>
          </a:p>
          <a:p>
            <a:r>
              <a:rPr lang="de-DE" dirty="0" smtClean="0">
                <a:latin typeface="+mn-lt"/>
              </a:rPr>
              <a:t>      </a:t>
            </a:r>
            <a:r>
              <a:rPr lang="de-DE" dirty="0" err="1" smtClean="0">
                <a:latin typeface="+mn-lt"/>
              </a:rPr>
              <a:t>substrate</a:t>
            </a:r>
            <a:r>
              <a:rPr lang="de-DE" dirty="0" smtClean="0">
                <a:latin typeface="+mn-lt"/>
              </a:rPr>
              <a:t> </a:t>
            </a:r>
            <a:r>
              <a:rPr lang="de-DE" dirty="0" err="1" smtClean="0">
                <a:latin typeface="+mn-lt"/>
              </a:rPr>
              <a:t>roughness</a:t>
            </a:r>
            <a:endParaRPr lang="de-DE" dirty="0" smtClean="0">
              <a:latin typeface="+mn-lt"/>
            </a:endParaRPr>
          </a:p>
          <a:p>
            <a:endParaRPr lang="de-DE" dirty="0" smtClean="0">
              <a:latin typeface="+mn-lt"/>
            </a:endParaRPr>
          </a:p>
          <a:p>
            <a:endParaRPr lang="de-DE" dirty="0" smtClean="0">
              <a:latin typeface="+mn-lt"/>
            </a:endParaRPr>
          </a:p>
          <a:p>
            <a:endParaRPr lang="de-DE" dirty="0">
              <a:latin typeface="+mn-lt"/>
            </a:endParaRPr>
          </a:p>
          <a:p>
            <a:endParaRPr lang="de-DE" dirty="0">
              <a:latin typeface="+mn-lt"/>
            </a:endParaRPr>
          </a:p>
          <a:p>
            <a:r>
              <a:rPr lang="de-DE" b="1" dirty="0" smtClean="0">
                <a:latin typeface="+mn-lt"/>
              </a:rPr>
              <a:t>Main </a:t>
            </a:r>
            <a:r>
              <a:rPr lang="de-DE" b="1" dirty="0" err="1" smtClean="0">
                <a:latin typeface="+mn-lt"/>
              </a:rPr>
              <a:t>contribution</a:t>
            </a:r>
            <a:r>
              <a:rPr lang="de-DE" b="1" dirty="0" smtClean="0">
                <a:latin typeface="+mn-lt"/>
              </a:rPr>
              <a:t>: </a:t>
            </a:r>
            <a:r>
              <a:rPr lang="de-DE" b="1" dirty="0" err="1" smtClean="0">
                <a:latin typeface="+mn-lt"/>
              </a:rPr>
              <a:t>line</a:t>
            </a:r>
            <a:r>
              <a:rPr lang="de-DE" b="1" dirty="0" smtClean="0">
                <a:latin typeface="+mn-lt"/>
              </a:rPr>
              <a:t> </a:t>
            </a:r>
            <a:r>
              <a:rPr lang="de-DE" b="1" dirty="0" err="1" smtClean="0">
                <a:latin typeface="+mn-lt"/>
              </a:rPr>
              <a:t>edge</a:t>
            </a:r>
            <a:r>
              <a:rPr lang="de-DE" b="1" dirty="0" smtClean="0">
                <a:latin typeface="+mn-lt"/>
              </a:rPr>
              <a:t> </a:t>
            </a:r>
            <a:r>
              <a:rPr lang="de-DE" b="1" dirty="0" err="1" smtClean="0">
                <a:latin typeface="+mn-lt"/>
              </a:rPr>
              <a:t>roughness</a:t>
            </a:r>
            <a:r>
              <a:rPr lang="de-DE" b="1" dirty="0" smtClean="0">
                <a:latin typeface="+mn-lt"/>
              </a:rPr>
              <a:t> </a:t>
            </a:r>
            <a:r>
              <a:rPr lang="de-DE" b="1" dirty="0" err="1" smtClean="0">
                <a:latin typeface="+mn-lt"/>
              </a:rPr>
              <a:t>from</a:t>
            </a:r>
            <a:r>
              <a:rPr lang="de-DE" b="1" dirty="0" smtClean="0">
                <a:latin typeface="+mn-lt"/>
              </a:rPr>
              <a:t> </a:t>
            </a:r>
            <a:r>
              <a:rPr lang="de-DE" b="1" dirty="0" err="1" smtClean="0">
                <a:latin typeface="+mn-lt"/>
              </a:rPr>
              <a:t>lower</a:t>
            </a:r>
            <a:r>
              <a:rPr lang="de-DE" b="1" dirty="0" smtClean="0">
                <a:latin typeface="+mn-lt"/>
              </a:rPr>
              <a:t> </a:t>
            </a:r>
            <a:r>
              <a:rPr lang="de-DE" b="1" dirty="0" err="1" smtClean="0">
                <a:latin typeface="+mn-lt"/>
              </a:rPr>
              <a:t>part</a:t>
            </a:r>
            <a:r>
              <a:rPr lang="de-DE" b="1" dirty="0" smtClean="0">
                <a:latin typeface="+mn-lt"/>
              </a:rPr>
              <a:t> </a:t>
            </a:r>
            <a:r>
              <a:rPr lang="de-DE" b="1" dirty="0" err="1" smtClean="0">
                <a:latin typeface="+mn-lt"/>
              </a:rPr>
              <a:t>of</a:t>
            </a:r>
            <a:r>
              <a:rPr lang="de-DE" b="1" dirty="0" smtClean="0">
                <a:latin typeface="+mn-lt"/>
              </a:rPr>
              <a:t> </a:t>
            </a:r>
            <a:r>
              <a:rPr lang="de-DE" b="1" dirty="0" err="1" smtClean="0">
                <a:latin typeface="+mn-lt"/>
              </a:rPr>
              <a:t>optical</a:t>
            </a:r>
            <a:r>
              <a:rPr lang="de-DE" b="1" dirty="0" smtClean="0">
                <a:latin typeface="+mn-lt"/>
              </a:rPr>
              <a:t> </a:t>
            </a:r>
            <a:r>
              <a:rPr lang="de-DE" b="1" dirty="0" err="1" smtClean="0">
                <a:latin typeface="+mn-lt"/>
              </a:rPr>
              <a:t>grating</a:t>
            </a:r>
            <a:endParaRPr lang="de-DE" b="1" dirty="0" smtClean="0">
              <a:latin typeface="+mn-lt"/>
            </a:endParaRPr>
          </a:p>
          <a:p>
            <a:r>
              <a:rPr lang="de-DE" dirty="0">
                <a:latin typeface="+mn-lt"/>
              </a:rPr>
              <a:t> 	</a:t>
            </a:r>
            <a:endParaRPr lang="en-US" dirty="0">
              <a:latin typeface="+mn-lt"/>
            </a:endParaRPr>
          </a:p>
        </p:txBody>
      </p:sp>
      <p:sp>
        <p:nvSpPr>
          <p:cNvPr id="14" name="Titel 1"/>
          <p:cNvSpPr txBox="1">
            <a:spLocks/>
          </p:cNvSpPr>
          <p:nvPr/>
        </p:nvSpPr>
        <p:spPr bwMode="auto">
          <a:xfrm>
            <a:off x="2590800" y="0"/>
            <a:ext cx="5943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bg1"/>
                </a:solidFill>
                <a:latin typeface="Arial"/>
                <a:ea typeface="ＭＳ Ｐゴシック" charset="-128"/>
                <a:cs typeface="Arial"/>
              </a:defRPr>
            </a:lvl1pPr>
            <a:lvl2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de-DE" dirty="0" err="1" smtClean="0">
                <a:latin typeface="Arial" charset="0"/>
              </a:rPr>
              <a:t>Grating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reflectors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for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future</a:t>
            </a:r>
            <a:r>
              <a:rPr lang="de-DE" dirty="0" smtClean="0">
                <a:latin typeface="Arial" charset="0"/>
              </a:rPr>
              <a:t> GWD</a:t>
            </a:r>
          </a:p>
          <a:p>
            <a:r>
              <a:rPr lang="de-DE" dirty="0" smtClean="0">
                <a:latin typeface="Arial" charset="0"/>
              </a:rPr>
              <a:t>Origin </a:t>
            </a:r>
            <a:r>
              <a:rPr lang="de-DE" dirty="0" err="1" smtClean="0">
                <a:latin typeface="Arial" charset="0"/>
              </a:rPr>
              <a:t>of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scattered</a:t>
            </a:r>
            <a:r>
              <a:rPr lang="de-DE" dirty="0" smtClean="0">
                <a:latin typeface="Arial" charset="0"/>
              </a:rPr>
              <a:t> light</a:t>
            </a:r>
            <a:endParaRPr lang="en-US" dirty="0"/>
          </a:p>
        </p:txBody>
      </p:sp>
      <p:cxnSp>
        <p:nvCxnSpPr>
          <p:cNvPr id="15" name="Gerade Verbindung 14"/>
          <p:cNvCxnSpPr>
            <a:cxnSpLocks noChangeAspect="1"/>
          </p:cNvCxnSpPr>
          <p:nvPr/>
        </p:nvCxnSpPr>
        <p:spPr>
          <a:xfrm flipH="1" flipV="1">
            <a:off x="5657667" y="2486042"/>
            <a:ext cx="788" cy="64507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103027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153" name="Picture 2"/>
          <p:cNvPicPr>
            <a:picLocks noChangeAspect="1" noChangeArrowheads="1"/>
          </p:cNvPicPr>
          <p:nvPr/>
        </p:nvPicPr>
        <p:blipFill>
          <a:blip r:embed="rId3"/>
          <a:srcRect t="16832"/>
          <a:stretch>
            <a:fillRect/>
          </a:stretch>
        </p:blipFill>
        <p:spPr bwMode="auto">
          <a:xfrm>
            <a:off x="250825" y="1988654"/>
            <a:ext cx="4502150" cy="280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5154" name="Picture 3"/>
          <p:cNvPicPr>
            <a:picLocks noChangeAspect="1" noChangeArrowheads="1"/>
          </p:cNvPicPr>
          <p:nvPr/>
        </p:nvPicPr>
        <p:blipFill>
          <a:blip r:embed="rId4"/>
          <a:srcRect t="13383"/>
          <a:stretch>
            <a:fillRect/>
          </a:stretch>
        </p:blipFill>
        <p:spPr bwMode="auto">
          <a:xfrm>
            <a:off x="2449513" y="3501541"/>
            <a:ext cx="45085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5155" name="Text Box 4"/>
          <p:cNvSpPr txBox="1">
            <a:spLocks noChangeArrowheads="1"/>
          </p:cNvSpPr>
          <p:nvPr/>
        </p:nvSpPr>
        <p:spPr bwMode="auto">
          <a:xfrm>
            <a:off x="9324528" y="2214454"/>
            <a:ext cx="201048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/>
              <a:t>HSQ </a:t>
            </a:r>
            <a:r>
              <a:rPr lang="en-US" sz="1600" dirty="0" smtClean="0"/>
              <a:t>(1300 µC/cm</a:t>
            </a:r>
            <a:r>
              <a:rPr lang="en-US" sz="1600" baseline="30000" dirty="0" smtClean="0"/>
              <a:t>2</a:t>
            </a:r>
            <a:r>
              <a:rPr lang="en-US" sz="1600" dirty="0"/>
              <a:t>)</a:t>
            </a:r>
          </a:p>
        </p:txBody>
      </p:sp>
      <p:sp>
        <p:nvSpPr>
          <p:cNvPr id="305156" name="Text Box 5"/>
          <p:cNvSpPr txBox="1">
            <a:spLocks noChangeArrowheads="1"/>
          </p:cNvSpPr>
          <p:nvPr/>
        </p:nvSpPr>
        <p:spPr bwMode="auto">
          <a:xfrm>
            <a:off x="7519988" y="4288366"/>
            <a:ext cx="155363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 dirty="0" smtClean="0">
                <a:latin typeface="+mn-lt"/>
              </a:rPr>
              <a:t>high sensitivity</a:t>
            </a:r>
          </a:p>
          <a:p>
            <a:r>
              <a:rPr lang="en-US" sz="1600" dirty="0" smtClean="0">
                <a:latin typeface="+mn-lt"/>
              </a:rPr>
              <a:t>(60 e</a:t>
            </a:r>
            <a:r>
              <a:rPr lang="en-US" sz="2400" baseline="30000" dirty="0" smtClean="0">
                <a:latin typeface="+mn-lt"/>
              </a:rPr>
              <a:t>-</a:t>
            </a:r>
            <a:r>
              <a:rPr lang="en-US" sz="1600" dirty="0" smtClean="0">
                <a:latin typeface="+mn-lt"/>
              </a:rPr>
              <a:t>/100 nm</a:t>
            </a:r>
            <a:r>
              <a:rPr lang="en-US" sz="1600" baseline="30000" dirty="0" smtClean="0">
                <a:latin typeface="+mn-lt"/>
              </a:rPr>
              <a:t>2</a:t>
            </a:r>
            <a:r>
              <a:rPr lang="en-US" sz="1600" dirty="0">
                <a:latin typeface="+mn-lt"/>
              </a:rPr>
              <a:t>) </a:t>
            </a:r>
          </a:p>
        </p:txBody>
      </p:sp>
      <p:sp>
        <p:nvSpPr>
          <p:cNvPr id="305157" name="Text Box 6"/>
          <p:cNvSpPr txBox="1">
            <a:spLocks noChangeArrowheads="1"/>
          </p:cNvSpPr>
          <p:nvPr/>
        </p:nvSpPr>
        <p:spPr bwMode="auto">
          <a:xfrm>
            <a:off x="1187450" y="2277579"/>
            <a:ext cx="350448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100 nm </a:t>
            </a:r>
            <a:r>
              <a:rPr lang="en-US" sz="2000" b="1" dirty="0" smtClean="0">
                <a:solidFill>
                  <a:schemeClr val="bg1"/>
                </a:solidFill>
              </a:rPr>
              <a:t>ridges and grooves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305158" name="Text Box 7"/>
          <p:cNvSpPr txBox="1">
            <a:spLocks noChangeArrowheads="1"/>
          </p:cNvSpPr>
          <p:nvPr/>
        </p:nvSpPr>
        <p:spPr bwMode="auto">
          <a:xfrm>
            <a:off x="87490" y="1032129"/>
            <a:ext cx="87852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 dirty="0" smtClean="0">
                <a:solidFill>
                  <a:srgbClr val="385D8A"/>
                </a:solidFill>
                <a:latin typeface="+mn-lt"/>
              </a:rPr>
              <a:t>Line edge roughness due to particle statistics in the lithographic process</a:t>
            </a:r>
            <a:endParaRPr lang="en-US" sz="2800" b="1" dirty="0">
              <a:solidFill>
                <a:srgbClr val="385D8A"/>
              </a:solidFill>
              <a:latin typeface="+mn-lt"/>
            </a:endParaRPr>
          </a:p>
        </p:txBody>
      </p:sp>
      <p:pic>
        <p:nvPicPr>
          <p:cNvPr id="305159" name="Picture 1208" descr="FEP_D9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50612" b="27359"/>
          <a:stretch>
            <a:fillRect/>
          </a:stretch>
        </p:blipFill>
        <p:spPr bwMode="auto">
          <a:xfrm>
            <a:off x="7596188" y="4941404"/>
            <a:ext cx="1368425" cy="1331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5160" name="Picture 15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3072" t="23625" r="34441" b="26291"/>
          <a:stretch>
            <a:fillRect/>
          </a:stretch>
        </p:blipFill>
        <p:spPr bwMode="auto">
          <a:xfrm>
            <a:off x="7164388" y="1917216"/>
            <a:ext cx="1441450" cy="1389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05161" name="Group 14"/>
          <p:cNvGrpSpPr>
            <a:grpSpLocks/>
          </p:cNvGrpSpPr>
          <p:nvPr/>
        </p:nvGrpSpPr>
        <p:grpSpPr bwMode="auto">
          <a:xfrm>
            <a:off x="6804025" y="2039454"/>
            <a:ext cx="304800" cy="1143000"/>
            <a:chOff x="4286" y="831"/>
            <a:chExt cx="192" cy="720"/>
          </a:xfrm>
        </p:grpSpPr>
        <p:sp>
          <p:nvSpPr>
            <p:cNvPr id="305165" name="Line 18"/>
            <p:cNvSpPr>
              <a:spLocks noChangeShapeType="1"/>
            </p:cNvSpPr>
            <p:nvPr/>
          </p:nvSpPr>
          <p:spPr bwMode="auto">
            <a:xfrm>
              <a:off x="4475" y="831"/>
              <a:ext cx="0" cy="7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305166" name="Text Box 19"/>
            <p:cNvSpPr txBox="1">
              <a:spLocks noChangeArrowheads="1"/>
            </p:cNvSpPr>
            <p:nvPr/>
          </p:nvSpPr>
          <p:spPr bwMode="auto">
            <a:xfrm rot="-5400000">
              <a:off x="4184" y="1108"/>
              <a:ext cx="395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400">
                  <a:latin typeface="Arial" charset="0"/>
                </a:rPr>
                <a:t>10nm</a:t>
              </a:r>
            </a:p>
          </p:txBody>
        </p:sp>
      </p:grpSp>
      <p:grpSp>
        <p:nvGrpSpPr>
          <p:cNvPr id="305162" name="Group 15"/>
          <p:cNvGrpSpPr>
            <a:grpSpLocks/>
          </p:cNvGrpSpPr>
          <p:nvPr/>
        </p:nvGrpSpPr>
        <p:grpSpPr bwMode="auto">
          <a:xfrm>
            <a:off x="7219950" y="5093804"/>
            <a:ext cx="304800" cy="1143000"/>
            <a:chOff x="4286" y="831"/>
            <a:chExt cx="192" cy="720"/>
          </a:xfrm>
        </p:grpSpPr>
        <p:sp>
          <p:nvSpPr>
            <p:cNvPr id="305163" name="Line 18"/>
            <p:cNvSpPr>
              <a:spLocks noChangeShapeType="1"/>
            </p:cNvSpPr>
            <p:nvPr/>
          </p:nvSpPr>
          <p:spPr bwMode="auto">
            <a:xfrm>
              <a:off x="4475" y="831"/>
              <a:ext cx="0" cy="7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305164" name="Text Box 19"/>
            <p:cNvSpPr txBox="1">
              <a:spLocks noChangeArrowheads="1"/>
            </p:cNvSpPr>
            <p:nvPr/>
          </p:nvSpPr>
          <p:spPr bwMode="auto">
            <a:xfrm rot="-5400000">
              <a:off x="4184" y="1108"/>
              <a:ext cx="395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400">
                  <a:latin typeface="Arial" charset="0"/>
                </a:rPr>
                <a:t>10nm</a:t>
              </a:r>
            </a:p>
          </p:txBody>
        </p:sp>
      </p:grpSp>
      <p:sp>
        <p:nvSpPr>
          <p:cNvPr id="6" name="Textfeld 5"/>
          <p:cNvSpPr txBox="1"/>
          <p:nvPr/>
        </p:nvSpPr>
        <p:spPr>
          <a:xfrm>
            <a:off x="7092370" y="1614282"/>
            <a:ext cx="16024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+mn-lt"/>
              </a:rPr>
              <a:t>e</a:t>
            </a:r>
            <a:r>
              <a:rPr lang="en-US" sz="1600" b="1" dirty="0" smtClean="0">
                <a:latin typeface="+mn-lt"/>
              </a:rPr>
              <a:t>lectron impacts</a:t>
            </a:r>
            <a:endParaRPr lang="en-US" sz="1600" b="1" dirty="0">
              <a:latin typeface="+mn-lt"/>
            </a:endParaRPr>
          </a:p>
        </p:txBody>
      </p:sp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4944698" y="2133017"/>
            <a:ext cx="171553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600" b="1" dirty="0" err="1" smtClean="0">
                <a:latin typeface="+mn-lt"/>
              </a:rPr>
              <a:t>low</a:t>
            </a:r>
            <a:r>
              <a:rPr lang="de-DE" sz="1600" b="1" dirty="0" smtClean="0">
                <a:latin typeface="+mn-lt"/>
              </a:rPr>
              <a:t> </a:t>
            </a:r>
            <a:r>
              <a:rPr lang="de-DE" sz="1600" b="1" dirty="0" err="1" smtClean="0">
                <a:latin typeface="+mn-lt"/>
              </a:rPr>
              <a:t>sensitivity</a:t>
            </a:r>
            <a:endParaRPr lang="en-US" sz="1600" dirty="0" smtClean="0">
              <a:latin typeface="+mn-lt"/>
            </a:endParaRPr>
          </a:p>
          <a:p>
            <a:r>
              <a:rPr lang="en-US" sz="1600" dirty="0" smtClean="0">
                <a:latin typeface="+mn-lt"/>
              </a:rPr>
              <a:t>(8000 e</a:t>
            </a:r>
            <a:r>
              <a:rPr lang="en-US" sz="2400" baseline="30000" dirty="0" smtClean="0">
                <a:latin typeface="+mn-lt"/>
              </a:rPr>
              <a:t>-</a:t>
            </a:r>
            <a:r>
              <a:rPr lang="en-US" sz="1600" dirty="0" smtClean="0">
                <a:latin typeface="+mn-lt"/>
              </a:rPr>
              <a:t>/100 nm</a:t>
            </a:r>
            <a:r>
              <a:rPr lang="en-US" sz="1600" baseline="30000" dirty="0" smtClean="0">
                <a:latin typeface="+mn-lt"/>
              </a:rPr>
              <a:t>2</a:t>
            </a:r>
            <a:r>
              <a:rPr lang="en-US" sz="1600" dirty="0">
                <a:latin typeface="+mn-lt"/>
              </a:rPr>
              <a:t>)</a:t>
            </a:r>
          </a:p>
        </p:txBody>
      </p:sp>
      <p:sp>
        <p:nvSpPr>
          <p:cNvPr id="18" name="Text Box 5"/>
          <p:cNvSpPr txBox="1">
            <a:spLocks noChangeArrowheads="1"/>
          </p:cNvSpPr>
          <p:nvPr/>
        </p:nvSpPr>
        <p:spPr bwMode="auto">
          <a:xfrm>
            <a:off x="9212361" y="3914775"/>
            <a:ext cx="19843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/>
              <a:t>FEP 171 </a:t>
            </a:r>
            <a:r>
              <a:rPr lang="en-US" sz="1600" dirty="0" smtClean="0"/>
              <a:t>(9.5 µC/cm</a:t>
            </a:r>
            <a:r>
              <a:rPr lang="en-US" sz="1600" baseline="30000" dirty="0" smtClean="0"/>
              <a:t>2</a:t>
            </a:r>
            <a:r>
              <a:rPr lang="en-US" sz="1600" dirty="0"/>
              <a:t>)</a:t>
            </a:r>
            <a:r>
              <a:rPr lang="en-US" sz="1600" dirty="0">
                <a:latin typeface="Arial" charset="0"/>
              </a:rPr>
              <a:t> </a:t>
            </a:r>
          </a:p>
        </p:txBody>
      </p:sp>
      <p:sp>
        <p:nvSpPr>
          <p:cNvPr id="19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18</a:t>
            </a:r>
            <a:endParaRPr lang="en-US" dirty="0"/>
          </a:p>
        </p:txBody>
      </p:sp>
      <p:sp>
        <p:nvSpPr>
          <p:cNvPr id="2" name="Rechteck 1"/>
          <p:cNvSpPr/>
          <p:nvPr/>
        </p:nvSpPr>
        <p:spPr>
          <a:xfrm>
            <a:off x="7342980" y="2053742"/>
            <a:ext cx="1098000" cy="1098000"/>
          </a:xfrm>
          <a:prstGeom prst="rect">
            <a:avLst/>
          </a:prstGeom>
          <a:noFill/>
          <a:ln>
            <a:solidFill>
              <a:srgbClr val="D9E53F">
                <a:alpha val="37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hteck 20"/>
          <p:cNvSpPr/>
          <p:nvPr/>
        </p:nvSpPr>
        <p:spPr>
          <a:xfrm>
            <a:off x="7751048" y="5081753"/>
            <a:ext cx="1098000" cy="1098000"/>
          </a:xfrm>
          <a:prstGeom prst="rect">
            <a:avLst/>
          </a:prstGeom>
          <a:noFill/>
          <a:ln>
            <a:solidFill>
              <a:srgbClr val="D9E53F">
                <a:alpha val="37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feld 2"/>
          <p:cNvSpPr txBox="1"/>
          <p:nvPr/>
        </p:nvSpPr>
        <p:spPr>
          <a:xfrm>
            <a:off x="6221175" y="6505599"/>
            <a:ext cx="28873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i="1" dirty="0" smtClean="0">
                <a:latin typeface="+mn-lt"/>
              </a:rPr>
              <a:t>M. Heusinger,  </a:t>
            </a:r>
            <a:r>
              <a:rPr lang="de-DE" sz="1400" i="1" dirty="0" err="1" smtClean="0">
                <a:latin typeface="+mn-lt"/>
              </a:rPr>
              <a:t>diploma</a:t>
            </a:r>
            <a:r>
              <a:rPr lang="de-DE" sz="1400" i="1" dirty="0" smtClean="0">
                <a:latin typeface="+mn-lt"/>
              </a:rPr>
              <a:t> </a:t>
            </a:r>
            <a:r>
              <a:rPr lang="de-DE" sz="1400" i="1" dirty="0" err="1" smtClean="0">
                <a:latin typeface="+mn-lt"/>
              </a:rPr>
              <a:t>thesis</a:t>
            </a:r>
            <a:r>
              <a:rPr lang="de-DE" sz="1400" i="1" dirty="0" smtClean="0">
                <a:latin typeface="+mn-lt"/>
              </a:rPr>
              <a:t> (2011)</a:t>
            </a:r>
            <a:endParaRPr lang="en-US" sz="1400" i="1" dirty="0">
              <a:latin typeface="+mn-lt"/>
            </a:endParaRPr>
          </a:p>
        </p:txBody>
      </p:sp>
      <p:sp>
        <p:nvSpPr>
          <p:cNvPr id="23" name="Titel 1"/>
          <p:cNvSpPr txBox="1">
            <a:spLocks/>
          </p:cNvSpPr>
          <p:nvPr/>
        </p:nvSpPr>
        <p:spPr bwMode="auto">
          <a:xfrm>
            <a:off x="2590800" y="0"/>
            <a:ext cx="5943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bg1"/>
                </a:solidFill>
                <a:latin typeface="Arial"/>
                <a:ea typeface="ＭＳ Ｐゴシック" charset="-128"/>
                <a:cs typeface="Arial"/>
              </a:defRPr>
            </a:lvl1pPr>
            <a:lvl2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de-DE" dirty="0" err="1" smtClean="0">
                <a:latin typeface="Arial" charset="0"/>
              </a:rPr>
              <a:t>Coating-reduced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interferometer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optics</a:t>
            </a:r>
            <a:endParaRPr lang="de-DE" dirty="0" smtClean="0">
              <a:latin typeface="Arial" charset="0"/>
            </a:endParaRPr>
          </a:p>
          <a:p>
            <a:r>
              <a:rPr lang="de-DE" dirty="0" smtClean="0">
                <a:latin typeface="Arial" charset="0"/>
              </a:rPr>
              <a:t>Optical </a:t>
            </a:r>
            <a:r>
              <a:rPr lang="de-DE" dirty="0" err="1" smtClean="0">
                <a:latin typeface="Arial" charset="0"/>
              </a:rPr>
              <a:t>losses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98208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FEFDDF-ED17-4058-B886-96E35E932224}" type="slidenum">
              <a:rPr lang="de-DE" smtClean="0"/>
              <a:pPr/>
              <a:t>22</a:t>
            </a:fld>
            <a:endParaRPr lang="de-DE"/>
          </a:p>
        </p:txBody>
      </p:sp>
      <p:sp>
        <p:nvSpPr>
          <p:cNvPr id="3" name="Textfeld 2"/>
          <p:cNvSpPr txBox="1"/>
          <p:nvPr/>
        </p:nvSpPr>
        <p:spPr>
          <a:xfrm>
            <a:off x="332033" y="1700808"/>
            <a:ext cx="8062976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err="1" smtClean="0">
                <a:latin typeface="+mn-lt"/>
              </a:rPr>
              <a:t>What</a:t>
            </a:r>
            <a:r>
              <a:rPr lang="de-DE" sz="2400" dirty="0" smtClean="0">
                <a:latin typeface="+mn-lt"/>
              </a:rPr>
              <a:t> </a:t>
            </a:r>
            <a:r>
              <a:rPr lang="de-DE" sz="2400" dirty="0" err="1" smtClean="0">
                <a:latin typeface="+mn-lt"/>
              </a:rPr>
              <a:t>can</a:t>
            </a:r>
            <a:r>
              <a:rPr lang="de-DE" sz="2400" dirty="0" smtClean="0">
                <a:latin typeface="+mn-lt"/>
              </a:rPr>
              <a:t> </a:t>
            </a:r>
            <a:r>
              <a:rPr lang="de-DE" sz="2400" dirty="0" err="1" smtClean="0">
                <a:latin typeface="+mn-lt"/>
              </a:rPr>
              <a:t>we</a:t>
            </a:r>
            <a:r>
              <a:rPr lang="de-DE" sz="2400" dirty="0" smtClean="0">
                <a:latin typeface="+mn-lt"/>
              </a:rPr>
              <a:t> do </a:t>
            </a:r>
            <a:r>
              <a:rPr lang="de-DE" sz="2400" dirty="0" err="1" smtClean="0">
                <a:latin typeface="+mn-lt"/>
              </a:rPr>
              <a:t>to</a:t>
            </a:r>
            <a:r>
              <a:rPr lang="de-DE" sz="2400" dirty="0" smtClean="0">
                <a:latin typeface="+mn-lt"/>
              </a:rPr>
              <a:t> </a:t>
            </a:r>
            <a:r>
              <a:rPr lang="de-DE" sz="2400" dirty="0" err="1" smtClean="0">
                <a:latin typeface="+mn-lt"/>
              </a:rPr>
              <a:t>fight</a:t>
            </a:r>
            <a:r>
              <a:rPr lang="de-DE" sz="2400" dirty="0" smtClean="0">
                <a:latin typeface="+mn-lt"/>
              </a:rPr>
              <a:t> </a:t>
            </a:r>
            <a:r>
              <a:rPr lang="de-DE" sz="2400" dirty="0" err="1" smtClean="0">
                <a:latin typeface="+mn-lt"/>
              </a:rPr>
              <a:t>scattered</a:t>
            </a:r>
            <a:r>
              <a:rPr lang="de-DE" sz="2400" dirty="0" smtClean="0">
                <a:latin typeface="+mn-lt"/>
              </a:rPr>
              <a:t> light?</a:t>
            </a:r>
          </a:p>
          <a:p>
            <a:endParaRPr lang="de-DE" sz="2400" dirty="0">
              <a:latin typeface="+mn-lt"/>
            </a:endParaRPr>
          </a:p>
          <a:p>
            <a:pPr marL="285750" indent="-285750">
              <a:buFontTx/>
              <a:buChar char="-"/>
            </a:pPr>
            <a:r>
              <a:rPr lang="de-DE" sz="2400" dirty="0">
                <a:latin typeface="+mn-lt"/>
              </a:rPr>
              <a:t>a</a:t>
            </a:r>
            <a:r>
              <a:rPr lang="de-DE" sz="2400" dirty="0" smtClean="0">
                <a:latin typeface="+mn-lt"/>
              </a:rPr>
              <a:t>lternative </a:t>
            </a:r>
            <a:r>
              <a:rPr lang="de-DE" sz="2400" dirty="0" err="1" smtClean="0">
                <a:latin typeface="+mn-lt"/>
              </a:rPr>
              <a:t>writing</a:t>
            </a:r>
            <a:r>
              <a:rPr lang="de-DE" sz="2400" dirty="0" smtClean="0">
                <a:latin typeface="+mn-lt"/>
              </a:rPr>
              <a:t> </a:t>
            </a:r>
            <a:r>
              <a:rPr lang="de-DE" sz="2400" dirty="0" err="1" smtClean="0">
                <a:latin typeface="+mn-lt"/>
              </a:rPr>
              <a:t>strategies</a:t>
            </a:r>
            <a:r>
              <a:rPr lang="de-DE" sz="2400" dirty="0" smtClean="0">
                <a:latin typeface="+mn-lt"/>
              </a:rPr>
              <a:t> </a:t>
            </a:r>
            <a:r>
              <a:rPr lang="de-DE" sz="2400" dirty="0" err="1" smtClean="0">
                <a:latin typeface="+mn-lt"/>
              </a:rPr>
              <a:t>with</a:t>
            </a:r>
            <a:r>
              <a:rPr lang="de-DE" sz="2400" dirty="0" smtClean="0">
                <a:latin typeface="+mn-lt"/>
              </a:rPr>
              <a:t> </a:t>
            </a:r>
            <a:r>
              <a:rPr lang="de-DE" sz="2400" dirty="0" err="1" smtClean="0">
                <a:latin typeface="+mn-lt"/>
              </a:rPr>
              <a:t>electron</a:t>
            </a:r>
            <a:r>
              <a:rPr lang="de-DE" sz="2400" dirty="0" smtClean="0">
                <a:latin typeface="+mn-lt"/>
              </a:rPr>
              <a:t>-beam </a:t>
            </a:r>
            <a:r>
              <a:rPr lang="de-DE" sz="2400" dirty="0" err="1" smtClean="0">
                <a:latin typeface="+mn-lt"/>
              </a:rPr>
              <a:t>lithography</a:t>
            </a:r>
            <a:endParaRPr lang="de-DE" sz="2400" dirty="0" smtClean="0">
              <a:latin typeface="+mn-lt"/>
            </a:endParaRPr>
          </a:p>
          <a:p>
            <a:pPr marL="285750" indent="-285750">
              <a:buFontTx/>
              <a:buChar char="-"/>
            </a:pPr>
            <a:r>
              <a:rPr lang="de-DE" sz="2400" dirty="0" err="1">
                <a:latin typeface="+mn-lt"/>
              </a:rPr>
              <a:t>l</a:t>
            </a:r>
            <a:r>
              <a:rPr lang="de-DE" sz="2400" dirty="0" err="1" smtClean="0">
                <a:latin typeface="+mn-lt"/>
              </a:rPr>
              <a:t>ess</a:t>
            </a:r>
            <a:r>
              <a:rPr lang="de-DE" sz="2400" dirty="0" smtClean="0">
                <a:latin typeface="+mn-lt"/>
              </a:rPr>
              <a:t> sensitive </a:t>
            </a:r>
            <a:r>
              <a:rPr lang="de-DE" sz="2400" dirty="0" err="1" smtClean="0">
                <a:latin typeface="+mn-lt"/>
              </a:rPr>
              <a:t>resists</a:t>
            </a:r>
            <a:endParaRPr lang="de-DE" sz="2400" dirty="0" smtClean="0">
              <a:latin typeface="+mn-lt"/>
            </a:endParaRPr>
          </a:p>
          <a:p>
            <a:pPr marL="285750" indent="-285750">
              <a:buFontTx/>
              <a:buChar char="-"/>
            </a:pPr>
            <a:r>
              <a:rPr lang="de-DE" sz="2400" dirty="0" err="1" smtClean="0">
                <a:latin typeface="+mn-lt"/>
              </a:rPr>
              <a:t>annealing</a:t>
            </a:r>
            <a:r>
              <a:rPr lang="de-DE" sz="2400" dirty="0" smtClean="0">
                <a:latin typeface="+mn-lt"/>
              </a:rPr>
              <a:t> </a:t>
            </a:r>
            <a:r>
              <a:rPr lang="de-DE" sz="2400" dirty="0" err="1" smtClean="0">
                <a:latin typeface="+mn-lt"/>
              </a:rPr>
              <a:t>processes</a:t>
            </a:r>
            <a:r>
              <a:rPr lang="de-DE" sz="2400" dirty="0" smtClean="0">
                <a:latin typeface="+mn-lt"/>
              </a:rPr>
              <a:t> </a:t>
            </a:r>
            <a:r>
              <a:rPr lang="de-DE" sz="2400" dirty="0" err="1" smtClean="0">
                <a:latin typeface="+mn-lt"/>
              </a:rPr>
              <a:t>for</a:t>
            </a:r>
            <a:r>
              <a:rPr lang="de-DE" sz="2400" dirty="0" smtClean="0">
                <a:latin typeface="+mn-lt"/>
              </a:rPr>
              <a:t> </a:t>
            </a:r>
            <a:r>
              <a:rPr lang="de-DE" sz="2400" dirty="0" err="1" smtClean="0">
                <a:latin typeface="+mn-lt"/>
              </a:rPr>
              <a:t>etching</a:t>
            </a:r>
            <a:r>
              <a:rPr lang="de-DE" sz="2400" dirty="0" smtClean="0">
                <a:latin typeface="+mn-lt"/>
              </a:rPr>
              <a:t> </a:t>
            </a:r>
            <a:r>
              <a:rPr lang="de-DE" sz="2400" dirty="0" err="1" smtClean="0">
                <a:latin typeface="+mn-lt"/>
              </a:rPr>
              <a:t>masks</a:t>
            </a:r>
            <a:r>
              <a:rPr lang="de-DE" sz="2400" dirty="0" smtClean="0">
                <a:latin typeface="+mn-lt"/>
              </a:rPr>
              <a:t> (</a:t>
            </a:r>
            <a:r>
              <a:rPr lang="de-DE" sz="2400" dirty="0" err="1" smtClean="0">
                <a:latin typeface="+mn-lt"/>
              </a:rPr>
              <a:t>low</a:t>
            </a:r>
            <a:r>
              <a:rPr lang="de-DE" sz="2400" dirty="0" smtClean="0">
                <a:latin typeface="+mn-lt"/>
              </a:rPr>
              <a:t> pass </a:t>
            </a:r>
            <a:r>
              <a:rPr lang="de-DE" sz="2400" dirty="0" err="1" smtClean="0">
                <a:latin typeface="+mn-lt"/>
              </a:rPr>
              <a:t>for</a:t>
            </a:r>
            <a:r>
              <a:rPr lang="de-DE" sz="2400" dirty="0" smtClean="0">
                <a:latin typeface="+mn-lt"/>
              </a:rPr>
              <a:t> </a:t>
            </a:r>
          </a:p>
          <a:p>
            <a:r>
              <a:rPr lang="de-DE" sz="2400" dirty="0">
                <a:latin typeface="+mn-lt"/>
              </a:rPr>
              <a:t> </a:t>
            </a:r>
            <a:r>
              <a:rPr lang="de-DE" sz="2400" dirty="0" smtClean="0">
                <a:latin typeface="+mn-lt"/>
              </a:rPr>
              <a:t>    </a:t>
            </a:r>
            <a:r>
              <a:rPr lang="de-DE" sz="2400" dirty="0" err="1" smtClean="0">
                <a:latin typeface="+mn-lt"/>
              </a:rPr>
              <a:t>spatial</a:t>
            </a:r>
            <a:r>
              <a:rPr lang="de-DE" sz="2400" dirty="0" smtClean="0">
                <a:latin typeface="+mn-lt"/>
              </a:rPr>
              <a:t> </a:t>
            </a:r>
            <a:r>
              <a:rPr lang="de-DE" sz="2400" dirty="0" err="1" smtClean="0">
                <a:latin typeface="+mn-lt"/>
              </a:rPr>
              <a:t>frequencies</a:t>
            </a:r>
            <a:r>
              <a:rPr lang="de-DE" sz="2400" dirty="0" smtClean="0">
                <a:latin typeface="+mn-lt"/>
              </a:rPr>
              <a:t>)</a:t>
            </a:r>
          </a:p>
          <a:p>
            <a:endParaRPr lang="de-DE" sz="2400" dirty="0" smtClean="0">
              <a:latin typeface="+mn-lt"/>
            </a:endParaRPr>
          </a:p>
          <a:p>
            <a:endParaRPr lang="de-DE" sz="2400" dirty="0" smtClean="0">
              <a:latin typeface="+mn-lt"/>
            </a:endParaRPr>
          </a:p>
          <a:p>
            <a:pPr marL="285750" indent="-285750">
              <a:buFontTx/>
              <a:buChar char="-"/>
            </a:pPr>
            <a:r>
              <a:rPr lang="de-DE" sz="2400" dirty="0" err="1" smtClean="0">
                <a:latin typeface="+mn-lt"/>
              </a:rPr>
              <a:t>revision</a:t>
            </a:r>
            <a:r>
              <a:rPr lang="de-DE" sz="2400" dirty="0" smtClean="0">
                <a:latin typeface="+mn-lt"/>
              </a:rPr>
              <a:t> </a:t>
            </a:r>
            <a:r>
              <a:rPr lang="de-DE" sz="2400" dirty="0" err="1" smtClean="0">
                <a:latin typeface="+mn-lt"/>
              </a:rPr>
              <a:t>of</a:t>
            </a:r>
            <a:r>
              <a:rPr lang="de-DE" sz="2400" dirty="0" smtClean="0">
                <a:latin typeface="+mn-lt"/>
              </a:rPr>
              <a:t> </a:t>
            </a:r>
            <a:r>
              <a:rPr lang="de-DE" sz="2400" dirty="0" err="1" smtClean="0">
                <a:latin typeface="+mn-lt"/>
              </a:rPr>
              <a:t>grating</a:t>
            </a:r>
            <a:r>
              <a:rPr lang="de-DE" sz="2400" dirty="0" smtClean="0">
                <a:latin typeface="+mn-lt"/>
              </a:rPr>
              <a:t> </a:t>
            </a:r>
            <a:r>
              <a:rPr lang="de-DE" sz="2400" dirty="0" err="1" smtClean="0">
                <a:latin typeface="+mn-lt"/>
              </a:rPr>
              <a:t>topology</a:t>
            </a:r>
            <a:r>
              <a:rPr lang="de-DE" sz="2400" dirty="0">
                <a:latin typeface="+mn-lt"/>
              </a:rPr>
              <a:t>:</a:t>
            </a:r>
            <a:r>
              <a:rPr lang="de-DE" sz="2400" dirty="0" smtClean="0">
                <a:latin typeface="+mn-lt"/>
              </a:rPr>
              <a:t> </a:t>
            </a:r>
            <a:r>
              <a:rPr lang="de-DE" sz="2400" dirty="0" err="1" smtClean="0">
                <a:latin typeface="+mn-lt"/>
              </a:rPr>
              <a:t>roughness</a:t>
            </a:r>
            <a:r>
              <a:rPr lang="de-DE" sz="2400" dirty="0" smtClean="0">
                <a:latin typeface="+mn-lt"/>
              </a:rPr>
              <a:t> &lt;-&gt; </a:t>
            </a:r>
            <a:r>
              <a:rPr lang="de-DE" sz="2400" dirty="0" err="1" smtClean="0">
                <a:latin typeface="+mn-lt"/>
              </a:rPr>
              <a:t>energy</a:t>
            </a:r>
            <a:r>
              <a:rPr lang="de-DE" sz="2400" dirty="0" smtClean="0">
                <a:latin typeface="+mn-lt"/>
              </a:rPr>
              <a:t> </a:t>
            </a:r>
            <a:r>
              <a:rPr lang="de-DE" sz="2400" dirty="0" err="1" smtClean="0">
                <a:latin typeface="+mn-lt"/>
              </a:rPr>
              <a:t>density</a:t>
            </a:r>
            <a:endParaRPr lang="de-DE" sz="2400" dirty="0" smtClean="0">
              <a:latin typeface="+mn-lt"/>
            </a:endParaRPr>
          </a:p>
          <a:p>
            <a:r>
              <a:rPr lang="de-DE" sz="2400" dirty="0">
                <a:latin typeface="+mn-lt"/>
              </a:rPr>
              <a:t> </a:t>
            </a:r>
            <a:r>
              <a:rPr lang="de-DE" sz="2400" dirty="0" smtClean="0">
                <a:latin typeface="+mn-lt"/>
              </a:rPr>
              <a:t>  </a:t>
            </a:r>
            <a:endParaRPr lang="en-US" sz="2400" dirty="0">
              <a:latin typeface="+mn-lt"/>
            </a:endParaRPr>
          </a:p>
        </p:txBody>
      </p:sp>
      <p:sp>
        <p:nvSpPr>
          <p:cNvPr id="4" name="Titel 1"/>
          <p:cNvSpPr txBox="1">
            <a:spLocks/>
          </p:cNvSpPr>
          <p:nvPr/>
        </p:nvSpPr>
        <p:spPr bwMode="auto">
          <a:xfrm>
            <a:off x="2590800" y="0"/>
            <a:ext cx="5943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bg1"/>
                </a:solidFill>
                <a:latin typeface="Arial"/>
                <a:ea typeface="ＭＳ Ｐゴシック" charset="-128"/>
                <a:cs typeface="Arial"/>
              </a:defRPr>
            </a:lvl1pPr>
            <a:lvl2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de-DE" dirty="0" err="1" smtClean="0">
                <a:latin typeface="Arial" charset="0"/>
              </a:rPr>
              <a:t>Grating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reflectors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for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future</a:t>
            </a:r>
            <a:r>
              <a:rPr lang="de-DE" dirty="0" smtClean="0">
                <a:latin typeface="Arial" charset="0"/>
              </a:rPr>
              <a:t> GWD</a:t>
            </a:r>
          </a:p>
          <a:p>
            <a:r>
              <a:rPr lang="de-DE" dirty="0" err="1" smtClean="0">
                <a:latin typeface="Arial" charset="0"/>
              </a:rPr>
              <a:t>Possiblity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for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scattering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reduction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78607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FEFDDF-ED17-4058-B886-96E35E932224}" type="slidenum">
              <a:rPr lang="de-DE" smtClean="0"/>
              <a:pPr/>
              <a:t>23</a:t>
            </a:fld>
            <a:endParaRPr lang="de-DE"/>
          </a:p>
        </p:txBody>
      </p:sp>
      <p:grpSp>
        <p:nvGrpSpPr>
          <p:cNvPr id="10" name="Gruppieren 9"/>
          <p:cNvGrpSpPr/>
          <p:nvPr/>
        </p:nvGrpSpPr>
        <p:grpSpPr>
          <a:xfrm>
            <a:off x="539552" y="3392996"/>
            <a:ext cx="2857500" cy="2857500"/>
            <a:chOff x="4634436" y="2504306"/>
            <a:chExt cx="2857500" cy="2857500"/>
          </a:xfrm>
        </p:grpSpPr>
        <p:pic>
          <p:nvPicPr>
            <p:cNvPr id="11" name="Picture 2" descr="http://www.alltop10list.com/wp-content/uploads/2012/01/University-of-Tokyo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34436" y="2504306"/>
              <a:ext cx="2857500" cy="2857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feld 11"/>
            <p:cNvSpPr txBox="1"/>
            <p:nvPr/>
          </p:nvSpPr>
          <p:spPr>
            <a:xfrm>
              <a:off x="5148064" y="3933055"/>
              <a:ext cx="1830245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de-DE" sz="2400" b="1" dirty="0" smtClean="0">
                <a:solidFill>
                  <a:srgbClr val="FF0000"/>
                </a:solidFill>
                <a:latin typeface="+mn-lt"/>
              </a:endParaRPr>
            </a:p>
            <a:p>
              <a:r>
                <a:rPr lang="de-DE" sz="2400" dirty="0">
                  <a:solidFill>
                    <a:srgbClr val="385D8A"/>
                  </a:solidFill>
                  <a:latin typeface="+mj-lt"/>
                </a:rPr>
                <a:t>K. </a:t>
              </a:r>
              <a:r>
                <a:rPr lang="de-DE" sz="2400" dirty="0" smtClean="0">
                  <a:solidFill>
                    <a:srgbClr val="385D8A"/>
                  </a:solidFill>
                  <a:latin typeface="+mj-lt"/>
                </a:rPr>
                <a:t>Yamamoto</a:t>
              </a:r>
            </a:p>
            <a:p>
              <a:r>
                <a:rPr lang="de-DE" sz="2400" dirty="0" smtClean="0">
                  <a:solidFill>
                    <a:srgbClr val="385D8A"/>
                  </a:solidFill>
                  <a:latin typeface="+mn-lt"/>
                </a:rPr>
                <a:t>D. Friedrich</a:t>
              </a:r>
            </a:p>
          </p:txBody>
        </p:sp>
      </p:grpSp>
      <p:grpSp>
        <p:nvGrpSpPr>
          <p:cNvPr id="13" name="Gruppieren 12"/>
          <p:cNvGrpSpPr/>
          <p:nvPr/>
        </p:nvGrpSpPr>
        <p:grpSpPr>
          <a:xfrm>
            <a:off x="5514341" y="1683113"/>
            <a:ext cx="1852815" cy="1603799"/>
            <a:chOff x="522941" y="2044130"/>
            <a:chExt cx="1852815" cy="1603799"/>
          </a:xfrm>
        </p:grpSpPr>
        <p:pic>
          <p:nvPicPr>
            <p:cNvPr id="14" name="Picture 2" descr="https://encrypted-tbn1.google.com/images?q=tbn:ANd9GcRFDFucNvl25KL2KAEx9UvGBZSzd9z1y21O1LCzpHCt09f6f2pa0A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0202" y="2044130"/>
              <a:ext cx="1706880" cy="13134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feld 14"/>
            <p:cNvSpPr txBox="1"/>
            <p:nvPr/>
          </p:nvSpPr>
          <p:spPr>
            <a:xfrm>
              <a:off x="522941" y="2816932"/>
              <a:ext cx="185281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de-DE" sz="2400" b="1" dirty="0" smtClean="0">
                <a:solidFill>
                  <a:srgbClr val="FF0000"/>
                </a:solidFill>
                <a:latin typeface="+mn-lt"/>
              </a:endParaRPr>
            </a:p>
            <a:p>
              <a:r>
                <a:rPr lang="de-DE" sz="2400" dirty="0" smtClean="0">
                  <a:solidFill>
                    <a:srgbClr val="385D8A"/>
                  </a:solidFill>
                  <a:latin typeface="+mn-lt"/>
                </a:rPr>
                <a:t>S. </a:t>
              </a:r>
              <a:r>
                <a:rPr lang="de-DE" sz="2400" dirty="0" err="1" smtClean="0">
                  <a:solidFill>
                    <a:srgbClr val="385D8A"/>
                  </a:solidFill>
                  <a:latin typeface="+mn-lt"/>
                </a:rPr>
                <a:t>Vyatchanin</a:t>
              </a:r>
              <a:endParaRPr lang="en-US" sz="2400" dirty="0">
                <a:solidFill>
                  <a:srgbClr val="385D8A"/>
                </a:solidFill>
                <a:latin typeface="+mn-lt"/>
              </a:endParaRPr>
            </a:p>
          </p:txBody>
        </p:sp>
      </p:grpSp>
      <p:grpSp>
        <p:nvGrpSpPr>
          <p:cNvPr id="16" name="Gruppieren 15"/>
          <p:cNvGrpSpPr/>
          <p:nvPr/>
        </p:nvGrpSpPr>
        <p:grpSpPr>
          <a:xfrm>
            <a:off x="5825743" y="4520869"/>
            <a:ext cx="1776290" cy="1397067"/>
            <a:chOff x="3317991" y="2044130"/>
            <a:chExt cx="1776290" cy="1397067"/>
          </a:xfrm>
        </p:grpSpPr>
        <p:sp>
          <p:nvSpPr>
            <p:cNvPr id="17" name="Textfeld 16"/>
            <p:cNvSpPr txBox="1"/>
            <p:nvPr/>
          </p:nvSpPr>
          <p:spPr>
            <a:xfrm>
              <a:off x="3722670" y="2240868"/>
              <a:ext cx="1329210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de-DE" sz="2400" b="1" dirty="0" smtClean="0">
                <a:solidFill>
                  <a:srgbClr val="FF0000"/>
                </a:solidFill>
                <a:latin typeface="+mn-lt"/>
              </a:endParaRPr>
            </a:p>
            <a:p>
              <a:r>
                <a:rPr lang="de-DE" sz="2400" dirty="0" smtClean="0">
                  <a:solidFill>
                    <a:srgbClr val="385D8A"/>
                  </a:solidFill>
                  <a:latin typeface="+mn-lt"/>
                </a:rPr>
                <a:t>S. Hild</a:t>
              </a:r>
            </a:p>
            <a:p>
              <a:r>
                <a:rPr lang="de-DE" sz="2400" dirty="0" smtClean="0">
                  <a:solidFill>
                    <a:srgbClr val="385D8A"/>
                  </a:solidFill>
                  <a:latin typeface="+mn-lt"/>
                </a:rPr>
                <a:t>I.  Martin</a:t>
              </a:r>
            </a:p>
          </p:txBody>
        </p:sp>
        <p:pic>
          <p:nvPicPr>
            <p:cNvPr id="18" name="Picture 6" descr="http://www.pycomall.com/images/P/p-18559.jp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1819" t="32801" r="10478" b="40417"/>
            <a:stretch/>
          </p:blipFill>
          <p:spPr bwMode="auto">
            <a:xfrm>
              <a:off x="3317991" y="2044130"/>
              <a:ext cx="1776290" cy="6122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9" name="Gruppieren 18"/>
          <p:cNvGrpSpPr/>
          <p:nvPr/>
        </p:nvGrpSpPr>
        <p:grpSpPr>
          <a:xfrm>
            <a:off x="238452" y="1660016"/>
            <a:ext cx="3048000" cy="1994504"/>
            <a:chOff x="2771800" y="2909626"/>
            <a:chExt cx="3048000" cy="1994504"/>
          </a:xfrm>
        </p:grpSpPr>
        <p:sp>
          <p:nvSpPr>
            <p:cNvPr id="20" name="Textfeld 19"/>
            <p:cNvSpPr txBox="1"/>
            <p:nvPr/>
          </p:nvSpPr>
          <p:spPr>
            <a:xfrm>
              <a:off x="3502948" y="3703801"/>
              <a:ext cx="1591333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2400" b="1" dirty="0" smtClean="0">
                  <a:solidFill>
                    <a:srgbClr val="385D8A"/>
                  </a:solidFill>
                  <a:latin typeface="+mn-lt"/>
                </a:rPr>
                <a:t>D. </a:t>
              </a:r>
              <a:r>
                <a:rPr lang="de-DE" sz="2400" b="1" dirty="0" err="1" smtClean="0">
                  <a:solidFill>
                    <a:srgbClr val="385D8A"/>
                  </a:solidFill>
                  <a:latin typeface="+mn-lt"/>
                </a:rPr>
                <a:t>Heinert</a:t>
              </a:r>
              <a:endParaRPr lang="de-DE" sz="2400" b="1" dirty="0" smtClean="0">
                <a:solidFill>
                  <a:srgbClr val="385D8A"/>
                </a:solidFill>
                <a:latin typeface="+mn-lt"/>
              </a:endParaRPr>
            </a:p>
            <a:p>
              <a:r>
                <a:rPr lang="de-DE" sz="2400" dirty="0" smtClean="0">
                  <a:solidFill>
                    <a:srgbClr val="385D8A"/>
                  </a:solidFill>
                  <a:latin typeface="+mn-lt"/>
                </a:rPr>
                <a:t>S. Kroker</a:t>
              </a:r>
            </a:p>
            <a:p>
              <a:r>
                <a:rPr lang="de-DE" sz="2400" dirty="0">
                  <a:solidFill>
                    <a:srgbClr val="385D8A"/>
                  </a:solidFill>
                  <a:latin typeface="+mn-lt"/>
                </a:rPr>
                <a:t>R. Nawrodt</a:t>
              </a:r>
            </a:p>
          </p:txBody>
        </p:sp>
        <p:pic>
          <p:nvPicPr>
            <p:cNvPr id="21" name="Picture 2" descr="http://www.godyo.com/godyo-2005-logo_fsu_jena-140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71800" y="2909626"/>
              <a:ext cx="3048000" cy="8534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Textfeld 7"/>
          <p:cNvSpPr txBox="1"/>
          <p:nvPr/>
        </p:nvSpPr>
        <p:spPr>
          <a:xfrm>
            <a:off x="262803" y="1007994"/>
            <a:ext cx="75626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j-lt"/>
              </a:rPr>
              <a:t>Collaboration to evaluate thermal noise of gratings</a:t>
            </a:r>
            <a:endParaRPr lang="en-US" sz="2800" dirty="0">
              <a:latin typeface="+mj-lt"/>
            </a:endParaRPr>
          </a:p>
        </p:txBody>
      </p:sp>
      <p:sp>
        <p:nvSpPr>
          <p:cNvPr id="22" name="Titel 1"/>
          <p:cNvSpPr txBox="1">
            <a:spLocks/>
          </p:cNvSpPr>
          <p:nvPr/>
        </p:nvSpPr>
        <p:spPr bwMode="auto">
          <a:xfrm>
            <a:off x="2590800" y="0"/>
            <a:ext cx="5943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bg1"/>
                </a:solidFill>
                <a:latin typeface="Arial"/>
                <a:ea typeface="ＭＳ Ｐゴシック" charset="-128"/>
                <a:cs typeface="Arial"/>
              </a:defRPr>
            </a:lvl1pPr>
            <a:lvl2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de-DE" dirty="0" err="1" smtClean="0">
                <a:latin typeface="Arial" charset="0"/>
              </a:rPr>
              <a:t>Grating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reflectors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for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future</a:t>
            </a:r>
            <a:r>
              <a:rPr lang="de-DE" dirty="0" smtClean="0">
                <a:latin typeface="Arial" charset="0"/>
              </a:rPr>
              <a:t> GWD</a:t>
            </a:r>
          </a:p>
          <a:p>
            <a:r>
              <a:rPr lang="de-DE" dirty="0" smtClean="0">
                <a:latin typeface="Arial" charset="0"/>
              </a:rPr>
              <a:t>Thermal </a:t>
            </a:r>
            <a:r>
              <a:rPr lang="de-DE" dirty="0" err="1" smtClean="0">
                <a:latin typeface="Arial" charset="0"/>
              </a:rPr>
              <a:t>noise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of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grating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reflectors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87633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FEFDDF-ED17-4058-B886-96E35E932224}" type="slidenum">
              <a:rPr lang="de-DE" smtClean="0"/>
              <a:pPr/>
              <a:t>24</a:t>
            </a:fld>
            <a:endParaRPr lang="de-DE"/>
          </a:p>
        </p:txBody>
      </p:sp>
      <p:sp>
        <p:nvSpPr>
          <p:cNvPr id="3" name="Textfeld 2"/>
          <p:cNvSpPr txBox="1"/>
          <p:nvPr/>
        </p:nvSpPr>
        <p:spPr>
          <a:xfrm>
            <a:off x="287524" y="1125560"/>
            <a:ext cx="67163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 err="1" smtClean="0">
                <a:solidFill>
                  <a:srgbClr val="0070C0"/>
                </a:solidFill>
                <a:latin typeface="+mn-lt"/>
              </a:rPr>
              <a:t>Using</a:t>
            </a:r>
            <a:r>
              <a:rPr lang="de-DE" sz="2400" b="1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de-DE" sz="2400" b="1" dirty="0" err="1" smtClean="0">
                <a:solidFill>
                  <a:srgbClr val="0070C0"/>
                </a:solidFill>
                <a:latin typeface="+mn-lt"/>
              </a:rPr>
              <a:t>Levin‘s</a:t>
            </a:r>
            <a:r>
              <a:rPr lang="de-DE" sz="2400" b="1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de-DE" sz="2400" b="1" dirty="0" err="1" smtClean="0">
                <a:solidFill>
                  <a:srgbClr val="0070C0"/>
                </a:solidFill>
                <a:latin typeface="+mn-lt"/>
              </a:rPr>
              <a:t>scheme</a:t>
            </a:r>
            <a:r>
              <a:rPr lang="de-DE" sz="2400" b="1" dirty="0" smtClean="0">
                <a:solidFill>
                  <a:srgbClr val="0070C0"/>
                </a:solidFill>
                <a:latin typeface="+mn-lt"/>
              </a:rPr>
              <a:t> – </a:t>
            </a:r>
            <a:r>
              <a:rPr lang="de-DE" sz="2400" b="1" dirty="0" err="1" smtClean="0">
                <a:solidFill>
                  <a:srgbClr val="0070C0"/>
                </a:solidFill>
                <a:latin typeface="+mn-lt"/>
              </a:rPr>
              <a:t>how</a:t>
            </a:r>
            <a:r>
              <a:rPr lang="de-DE" sz="2400" b="1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de-DE" sz="2400" b="1" dirty="0" err="1" smtClean="0">
                <a:solidFill>
                  <a:srgbClr val="0070C0"/>
                </a:solidFill>
                <a:latin typeface="+mn-lt"/>
              </a:rPr>
              <a:t>to</a:t>
            </a:r>
            <a:r>
              <a:rPr lang="de-DE" sz="2400" b="1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de-DE" sz="2400" b="1" dirty="0" err="1" smtClean="0">
                <a:solidFill>
                  <a:srgbClr val="0070C0"/>
                </a:solidFill>
                <a:latin typeface="+mn-lt"/>
              </a:rPr>
              <a:t>apply</a:t>
            </a:r>
            <a:r>
              <a:rPr lang="de-DE" sz="2400" b="1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de-DE" sz="2400" b="1" dirty="0" err="1" smtClean="0">
                <a:solidFill>
                  <a:srgbClr val="0070C0"/>
                </a:solidFill>
                <a:latin typeface="+mn-lt"/>
              </a:rPr>
              <a:t>virtual</a:t>
            </a:r>
            <a:r>
              <a:rPr lang="de-DE" sz="2400" b="1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de-DE" sz="2400" b="1" dirty="0" err="1" smtClean="0">
                <a:solidFill>
                  <a:srgbClr val="0070C0"/>
                </a:solidFill>
                <a:latin typeface="+mn-lt"/>
              </a:rPr>
              <a:t>forces</a:t>
            </a:r>
            <a:r>
              <a:rPr lang="de-DE" sz="2400" b="1" dirty="0" smtClean="0">
                <a:solidFill>
                  <a:srgbClr val="0070C0"/>
                </a:solidFill>
                <a:latin typeface="+mn-lt"/>
              </a:rPr>
              <a:t>?</a:t>
            </a:r>
            <a:endParaRPr lang="en-US" sz="24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5933813" y="2000721"/>
            <a:ext cx="22631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err="1">
                <a:latin typeface="+mj-lt"/>
              </a:rPr>
              <a:t>g</a:t>
            </a:r>
            <a:r>
              <a:rPr lang="de-DE" sz="2400" dirty="0" err="1" smtClean="0">
                <a:latin typeface="+mj-lt"/>
              </a:rPr>
              <a:t>rating</a:t>
            </a:r>
            <a:r>
              <a:rPr lang="de-DE" sz="2400" dirty="0" smtClean="0">
                <a:latin typeface="+mj-lt"/>
              </a:rPr>
              <a:t> </a:t>
            </a:r>
            <a:r>
              <a:rPr lang="de-DE" sz="2400" dirty="0" err="1" smtClean="0">
                <a:latin typeface="+mj-lt"/>
              </a:rPr>
              <a:t>structure</a:t>
            </a:r>
            <a:endParaRPr lang="en-US" sz="2400" dirty="0">
              <a:latin typeface="+mj-lt"/>
            </a:endParaRPr>
          </a:p>
        </p:txBody>
      </p:sp>
      <p:sp>
        <p:nvSpPr>
          <p:cNvPr id="11" name="Titel 1"/>
          <p:cNvSpPr txBox="1">
            <a:spLocks/>
          </p:cNvSpPr>
          <p:nvPr/>
        </p:nvSpPr>
        <p:spPr bwMode="auto">
          <a:xfrm>
            <a:off x="2590800" y="0"/>
            <a:ext cx="5943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bg1"/>
                </a:solidFill>
                <a:latin typeface="Arial"/>
                <a:ea typeface="ＭＳ Ｐゴシック" charset="-128"/>
                <a:cs typeface="Arial"/>
              </a:defRPr>
            </a:lvl1pPr>
            <a:lvl2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de-DE" dirty="0" err="1" smtClean="0">
                <a:latin typeface="Arial" charset="0"/>
              </a:rPr>
              <a:t>Grating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reflectors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for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future</a:t>
            </a:r>
            <a:r>
              <a:rPr lang="de-DE" dirty="0" smtClean="0">
                <a:latin typeface="Arial" charset="0"/>
              </a:rPr>
              <a:t> GWD</a:t>
            </a:r>
          </a:p>
          <a:p>
            <a:r>
              <a:rPr lang="de-DE" dirty="0" smtClean="0">
                <a:latin typeface="Arial" charset="0"/>
              </a:rPr>
              <a:t>Thermal </a:t>
            </a:r>
            <a:r>
              <a:rPr lang="de-DE" dirty="0" err="1" smtClean="0">
                <a:latin typeface="Arial" charset="0"/>
              </a:rPr>
              <a:t>noise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of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grating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reflectors</a:t>
            </a:r>
            <a:endParaRPr lang="en-US" dirty="0"/>
          </a:p>
        </p:txBody>
      </p:sp>
      <p:sp>
        <p:nvSpPr>
          <p:cNvPr id="45" name="Textfeld 44"/>
          <p:cNvSpPr txBox="1"/>
          <p:nvPr/>
        </p:nvSpPr>
        <p:spPr>
          <a:xfrm>
            <a:off x="287524" y="2001471"/>
            <a:ext cx="41712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err="1" smtClean="0">
                <a:latin typeface="+mj-lt"/>
              </a:rPr>
              <a:t>One</a:t>
            </a:r>
            <a:r>
              <a:rPr lang="de-DE" sz="2400" dirty="0" smtClean="0">
                <a:latin typeface="+mj-lt"/>
              </a:rPr>
              <a:t> </a:t>
            </a:r>
            <a:r>
              <a:rPr lang="de-DE" sz="2400" dirty="0" err="1" smtClean="0">
                <a:latin typeface="+mj-lt"/>
              </a:rPr>
              <a:t>single</a:t>
            </a:r>
            <a:r>
              <a:rPr lang="de-DE" sz="2400" dirty="0" smtClean="0">
                <a:latin typeface="+mj-lt"/>
              </a:rPr>
              <a:t> </a:t>
            </a:r>
            <a:r>
              <a:rPr lang="de-DE" sz="2400" dirty="0" err="1" smtClean="0">
                <a:latin typeface="+mj-lt"/>
              </a:rPr>
              <a:t>interface</a:t>
            </a:r>
            <a:r>
              <a:rPr lang="de-DE" sz="2400" dirty="0" smtClean="0">
                <a:latin typeface="+mj-lt"/>
              </a:rPr>
              <a:t>/ </a:t>
            </a:r>
            <a:r>
              <a:rPr lang="de-DE" sz="2400" dirty="0" err="1" smtClean="0">
                <a:latin typeface="+mj-lt"/>
              </a:rPr>
              <a:t>layer</a:t>
            </a:r>
            <a:r>
              <a:rPr lang="de-DE" sz="2400" dirty="0" smtClean="0">
                <a:latin typeface="+mj-lt"/>
              </a:rPr>
              <a:t> </a:t>
            </a:r>
            <a:r>
              <a:rPr lang="de-DE" sz="2400" dirty="0" err="1" smtClean="0">
                <a:latin typeface="+mj-lt"/>
              </a:rPr>
              <a:t>stack</a:t>
            </a:r>
            <a:endParaRPr lang="de-DE" sz="2400" dirty="0" smtClean="0">
              <a:latin typeface="+mj-lt"/>
            </a:endParaRPr>
          </a:p>
        </p:txBody>
      </p:sp>
      <p:pic>
        <p:nvPicPr>
          <p:cNvPr id="22" name="Grafik 2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051" r="20625"/>
          <a:stretch/>
        </p:blipFill>
        <p:spPr>
          <a:xfrm>
            <a:off x="2368482" y="3083609"/>
            <a:ext cx="1627454" cy="2059993"/>
          </a:xfrm>
          <a:prstGeom prst="rect">
            <a:avLst/>
          </a:prstGeom>
        </p:spPr>
      </p:pic>
      <p:pic>
        <p:nvPicPr>
          <p:cNvPr id="25" name="Grafik 24"/>
          <p:cNvPicPr preferRelativeResize="0">
            <a:picLocks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250" t="26771" r="30781" b="46458"/>
          <a:stretch/>
        </p:blipFill>
        <p:spPr>
          <a:xfrm>
            <a:off x="278874" y="4287559"/>
            <a:ext cx="1964543" cy="917978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323528" y="2370803"/>
            <a:ext cx="1693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i="1" dirty="0" smtClean="0">
                <a:latin typeface="+mn-lt"/>
              </a:rPr>
              <a:t>Levin, PRD 1998</a:t>
            </a:r>
            <a:endParaRPr lang="en-US" i="1" dirty="0">
              <a:latin typeface="+mn-lt"/>
            </a:endParaRPr>
          </a:p>
        </p:txBody>
      </p:sp>
      <p:pic>
        <p:nvPicPr>
          <p:cNvPr id="30" name="Grafik 2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286" t="28341" r="26245" b="29367"/>
          <a:stretch/>
        </p:blipFill>
        <p:spPr>
          <a:xfrm>
            <a:off x="5976156" y="3634991"/>
            <a:ext cx="2307443" cy="1450193"/>
          </a:xfrm>
          <a:prstGeom prst="rect">
            <a:avLst/>
          </a:prstGeom>
        </p:spPr>
      </p:pic>
      <p:sp>
        <p:nvSpPr>
          <p:cNvPr id="31" name="Textfeld 30"/>
          <p:cNvSpPr txBox="1"/>
          <p:nvPr/>
        </p:nvSpPr>
        <p:spPr>
          <a:xfrm>
            <a:off x="5812850" y="5205537"/>
            <a:ext cx="24125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>
                <a:latin typeface="+mn-lt"/>
              </a:rPr>
              <a:t>s</a:t>
            </a:r>
            <a:r>
              <a:rPr lang="de-DE" dirty="0" err="1" smtClean="0">
                <a:latin typeface="+mn-lt"/>
              </a:rPr>
              <a:t>everal</a:t>
            </a:r>
            <a:r>
              <a:rPr lang="de-DE" dirty="0" smtClean="0">
                <a:latin typeface="+mn-lt"/>
              </a:rPr>
              <a:t> </a:t>
            </a:r>
            <a:r>
              <a:rPr lang="de-DE" dirty="0" err="1" smtClean="0">
                <a:latin typeface="+mn-lt"/>
              </a:rPr>
              <a:t>interfaces</a:t>
            </a:r>
            <a:r>
              <a:rPr lang="de-DE" dirty="0" smtClean="0">
                <a:latin typeface="+mn-lt"/>
              </a:rPr>
              <a:t> </a:t>
            </a:r>
            <a:r>
              <a:rPr lang="de-DE" dirty="0" err="1" smtClean="0">
                <a:latin typeface="+mn-lt"/>
              </a:rPr>
              <a:t>to</a:t>
            </a:r>
            <a:r>
              <a:rPr lang="de-DE" dirty="0" smtClean="0">
                <a:latin typeface="+mn-lt"/>
              </a:rPr>
              <a:t> </a:t>
            </a:r>
            <a:r>
              <a:rPr lang="de-DE" dirty="0" err="1" smtClean="0">
                <a:latin typeface="+mn-lt"/>
              </a:rPr>
              <a:t>be</a:t>
            </a:r>
            <a:r>
              <a:rPr lang="de-DE" dirty="0" smtClean="0">
                <a:latin typeface="+mn-lt"/>
              </a:rPr>
              <a:t> </a:t>
            </a:r>
          </a:p>
          <a:p>
            <a:r>
              <a:rPr lang="de-DE" dirty="0" err="1" smtClean="0">
                <a:latin typeface="+mn-lt"/>
              </a:rPr>
              <a:t>considered</a:t>
            </a:r>
            <a:endParaRPr lang="de-DE" dirty="0" smtClean="0">
              <a:latin typeface="+mn-lt"/>
            </a:endParaRPr>
          </a:p>
        </p:txBody>
      </p:sp>
      <p:sp>
        <p:nvSpPr>
          <p:cNvPr id="9" name="Pfeil nach unten 8"/>
          <p:cNvSpPr/>
          <p:nvPr/>
        </p:nvSpPr>
        <p:spPr>
          <a:xfrm>
            <a:off x="1170298" y="3802425"/>
            <a:ext cx="430535" cy="652568"/>
          </a:xfrm>
          <a:prstGeom prst="downArrow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Pfeil nach unten 45"/>
          <p:cNvSpPr/>
          <p:nvPr/>
        </p:nvSpPr>
        <p:spPr>
          <a:xfrm>
            <a:off x="2910193" y="2627185"/>
            <a:ext cx="430535" cy="652568"/>
          </a:xfrm>
          <a:prstGeom prst="downArrow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Pfeil nach unten 46"/>
          <p:cNvSpPr>
            <a:spLocks noChangeAspect="1"/>
          </p:cNvSpPr>
          <p:nvPr/>
        </p:nvSpPr>
        <p:spPr>
          <a:xfrm>
            <a:off x="2996300" y="3355241"/>
            <a:ext cx="258321" cy="391541"/>
          </a:xfrm>
          <a:prstGeom prst="downArrow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Pfeil nach unten 47"/>
          <p:cNvSpPr>
            <a:spLocks noChangeAspect="1"/>
          </p:cNvSpPr>
          <p:nvPr/>
        </p:nvSpPr>
        <p:spPr>
          <a:xfrm>
            <a:off x="3043598" y="3824657"/>
            <a:ext cx="154993" cy="234925"/>
          </a:xfrm>
          <a:prstGeom prst="downArrow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55667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FEFDDF-ED17-4058-B886-96E35E932224}" type="slidenum">
              <a:rPr lang="de-DE" smtClean="0"/>
              <a:pPr/>
              <a:t>25</a:t>
            </a:fld>
            <a:endParaRPr lang="de-DE"/>
          </a:p>
        </p:txBody>
      </p:sp>
      <p:graphicFrame>
        <p:nvGraphicFramePr>
          <p:cNvPr id="3" name="Tabel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60421664"/>
              </p:ext>
            </p:extLst>
          </p:nvPr>
        </p:nvGraphicFramePr>
        <p:xfrm>
          <a:off x="5940152" y="1448780"/>
          <a:ext cx="3068660" cy="42987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6"/>
                <a:gridCol w="1124444"/>
              </a:tblGrid>
              <a:tr h="411280">
                <a:tc gridSpan="2">
                  <a:txBody>
                    <a:bodyPr/>
                    <a:lstStyle/>
                    <a:p>
                      <a:r>
                        <a:rPr lang="de-DE" dirty="0" smtClean="0"/>
                        <a:t>General </a:t>
                      </a:r>
                      <a:r>
                        <a:rPr lang="de-DE" dirty="0" err="1" smtClean="0"/>
                        <a:t>properties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0988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err="1" smtClean="0"/>
                        <a:t>grating</a:t>
                      </a:r>
                      <a:r>
                        <a:rPr lang="de-DE" baseline="0" dirty="0" smtClean="0"/>
                        <a:t> </a:t>
                      </a:r>
                      <a:r>
                        <a:rPr lang="de-DE" baseline="0" dirty="0" err="1" smtClean="0"/>
                        <a:t>period</a:t>
                      </a:r>
                      <a:r>
                        <a:rPr lang="en-US" baseline="0" dirty="0" smtClean="0"/>
                        <a:t> </a:t>
                      </a:r>
                      <a:r>
                        <a:rPr lang="de-DE" i="1" dirty="0" smtClean="0"/>
                        <a:t>p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688 </a:t>
                      </a:r>
                      <a:r>
                        <a:rPr lang="de-DE" dirty="0" err="1" smtClean="0"/>
                        <a:t>nm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</a:tr>
              <a:tr h="70988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err="1" smtClean="0"/>
                        <a:t>Refractive</a:t>
                      </a:r>
                      <a:r>
                        <a:rPr lang="de-DE" dirty="0" smtClean="0"/>
                        <a:t> </a:t>
                      </a:r>
                      <a:r>
                        <a:rPr lang="de-DE" dirty="0" err="1" smtClean="0"/>
                        <a:t>index</a:t>
                      </a:r>
                      <a:r>
                        <a:rPr lang="de-DE" dirty="0" smtClean="0"/>
                        <a:t> </a:t>
                      </a:r>
                      <a:r>
                        <a:rPr lang="de-DE" i="1" dirty="0" err="1" smtClean="0"/>
                        <a:t>n</a:t>
                      </a:r>
                      <a:r>
                        <a:rPr lang="de-DE" i="1" baseline="-25000" dirty="0" err="1" smtClean="0"/>
                        <a:t>Si</a:t>
                      </a:r>
                      <a:endParaRPr lang="en-US" i="1" baseline="-25000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3.48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</a:tr>
              <a:tr h="411280">
                <a:tc gridSpan="2">
                  <a:txBody>
                    <a:bodyPr/>
                    <a:lstStyle/>
                    <a:p>
                      <a:r>
                        <a:rPr lang="de-DE" b="1" dirty="0" err="1" smtClean="0">
                          <a:solidFill>
                            <a:schemeClr val="bg1"/>
                          </a:solidFill>
                        </a:rPr>
                        <a:t>Reflective</a:t>
                      </a:r>
                      <a:r>
                        <a:rPr lang="de-DE" b="1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de-DE" b="1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de-DE" b="1" baseline="0" dirty="0" err="1" smtClean="0">
                          <a:solidFill>
                            <a:schemeClr val="bg1"/>
                          </a:solidFill>
                        </a:rPr>
                        <a:t>grating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11280">
                <a:tc>
                  <a:txBody>
                    <a:bodyPr/>
                    <a:lstStyle/>
                    <a:p>
                      <a:r>
                        <a:rPr lang="de-DE" dirty="0" err="1" smtClean="0"/>
                        <a:t>depth</a:t>
                      </a:r>
                      <a:r>
                        <a:rPr lang="de-DE" dirty="0" smtClean="0"/>
                        <a:t>  </a:t>
                      </a:r>
                      <a:r>
                        <a:rPr lang="de-DE" i="1" dirty="0" smtClean="0"/>
                        <a:t>h</a:t>
                      </a:r>
                      <a:r>
                        <a:rPr lang="de-DE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350 </a:t>
                      </a:r>
                      <a:r>
                        <a:rPr lang="de-DE" dirty="0" err="1" smtClean="0"/>
                        <a:t>nm</a:t>
                      </a:r>
                      <a:endParaRPr lang="en-US" dirty="0"/>
                    </a:p>
                  </a:txBody>
                  <a:tcPr/>
                </a:tc>
              </a:tr>
              <a:tr h="411280">
                <a:tc>
                  <a:txBody>
                    <a:bodyPr/>
                    <a:lstStyle/>
                    <a:p>
                      <a:r>
                        <a:rPr lang="de-DE" dirty="0" err="1" smtClean="0"/>
                        <a:t>fill</a:t>
                      </a:r>
                      <a:r>
                        <a:rPr lang="de-DE" dirty="0" smtClean="0"/>
                        <a:t> </a:t>
                      </a:r>
                      <a:r>
                        <a:rPr lang="de-DE" dirty="0" err="1" smtClean="0"/>
                        <a:t>factor</a:t>
                      </a:r>
                      <a:r>
                        <a:rPr lang="de-DE" dirty="0" smtClean="0"/>
                        <a:t> </a:t>
                      </a:r>
                      <a:r>
                        <a:rPr lang="de-DE" i="1" dirty="0" smtClean="0"/>
                        <a:t>f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0.5643</a:t>
                      </a:r>
                      <a:endParaRPr lang="en-US" dirty="0"/>
                    </a:p>
                  </a:txBody>
                  <a:tcPr/>
                </a:tc>
              </a:tr>
              <a:tr h="411280">
                <a:tc grid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b="1" dirty="0" err="1" smtClean="0">
                          <a:solidFill>
                            <a:schemeClr val="bg1"/>
                          </a:solidFill>
                        </a:rPr>
                        <a:t>Supporting</a:t>
                      </a:r>
                      <a:r>
                        <a:rPr lang="de-DE" b="1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de-DE" b="1" baseline="0" dirty="0" err="1" smtClean="0">
                          <a:solidFill>
                            <a:schemeClr val="bg1"/>
                          </a:solidFill>
                        </a:rPr>
                        <a:t>Structure</a:t>
                      </a:r>
                      <a:endParaRPr lang="de-DE" b="1" baseline="0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11280">
                <a:tc>
                  <a:txBody>
                    <a:bodyPr/>
                    <a:lstStyle/>
                    <a:p>
                      <a:r>
                        <a:rPr lang="de-DE" dirty="0" err="1" smtClean="0"/>
                        <a:t>depth</a:t>
                      </a:r>
                      <a:r>
                        <a:rPr lang="de-DE" dirty="0" smtClean="0"/>
                        <a:t> </a:t>
                      </a:r>
                      <a:r>
                        <a:rPr lang="de-DE" i="1" dirty="0" err="1" smtClean="0"/>
                        <a:t>h</a:t>
                      </a:r>
                      <a:r>
                        <a:rPr lang="de-DE" i="1" baseline="-25000" dirty="0" err="1" smtClean="0"/>
                        <a:t>s</a:t>
                      </a:r>
                      <a:endParaRPr lang="en-US" i="1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800 </a:t>
                      </a:r>
                      <a:r>
                        <a:rPr lang="de-DE" dirty="0" err="1" smtClean="0"/>
                        <a:t>nm</a:t>
                      </a:r>
                      <a:endParaRPr lang="en-US" dirty="0"/>
                    </a:p>
                  </a:txBody>
                  <a:tcPr/>
                </a:tc>
              </a:tr>
              <a:tr h="411280">
                <a:tc>
                  <a:txBody>
                    <a:bodyPr/>
                    <a:lstStyle/>
                    <a:p>
                      <a:r>
                        <a:rPr lang="de-DE" dirty="0" err="1" smtClean="0"/>
                        <a:t>fill</a:t>
                      </a:r>
                      <a:r>
                        <a:rPr lang="de-DE" baseline="0" dirty="0" smtClean="0"/>
                        <a:t> </a:t>
                      </a:r>
                      <a:r>
                        <a:rPr lang="de-DE" baseline="0" dirty="0" err="1" smtClean="0"/>
                        <a:t>factor</a:t>
                      </a:r>
                      <a:r>
                        <a:rPr lang="de-DE" baseline="0" dirty="0" smtClean="0"/>
                        <a:t> </a:t>
                      </a:r>
                      <a:r>
                        <a:rPr lang="de-DE" i="1" baseline="0" dirty="0" err="1" smtClean="0"/>
                        <a:t>f</a:t>
                      </a:r>
                      <a:r>
                        <a:rPr lang="de-DE" i="1" baseline="-25000" dirty="0" err="1" smtClean="0"/>
                        <a:t>s</a:t>
                      </a:r>
                      <a:endParaRPr lang="en-US" i="1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0.25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61" name="Gruppieren 60"/>
          <p:cNvGrpSpPr/>
          <p:nvPr/>
        </p:nvGrpSpPr>
        <p:grpSpPr>
          <a:xfrm>
            <a:off x="359809" y="3769498"/>
            <a:ext cx="2123959" cy="2611830"/>
            <a:chOff x="539552" y="3183900"/>
            <a:chExt cx="2123959" cy="2611830"/>
          </a:xfrm>
        </p:grpSpPr>
        <p:grpSp>
          <p:nvGrpSpPr>
            <p:cNvPr id="25" name="Gruppieren 24"/>
            <p:cNvGrpSpPr>
              <a:grpSpLocks noChangeAspect="1"/>
            </p:cNvGrpSpPr>
            <p:nvPr/>
          </p:nvGrpSpPr>
          <p:grpSpPr>
            <a:xfrm>
              <a:off x="946878" y="3706502"/>
              <a:ext cx="941070" cy="2089228"/>
              <a:chOff x="382824" y="4653169"/>
              <a:chExt cx="470535" cy="1044614"/>
            </a:xfrm>
            <a:solidFill>
              <a:schemeClr val="accent1"/>
            </a:solidFill>
          </p:grpSpPr>
          <p:sp>
            <p:nvSpPr>
              <p:cNvPr id="34" name="Rectangle 12"/>
              <p:cNvSpPr>
                <a:spLocks noChangeArrowheads="1"/>
              </p:cNvSpPr>
              <p:nvPr/>
            </p:nvSpPr>
            <p:spPr bwMode="auto">
              <a:xfrm>
                <a:off x="528887" y="4670961"/>
                <a:ext cx="180000" cy="1026822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" name="Rectangle 12"/>
              <p:cNvSpPr>
                <a:spLocks noChangeArrowheads="1"/>
              </p:cNvSpPr>
              <p:nvPr/>
            </p:nvSpPr>
            <p:spPr bwMode="auto">
              <a:xfrm>
                <a:off x="382824" y="4653169"/>
                <a:ext cx="470535" cy="53996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cxnSp>
          <p:nvCxnSpPr>
            <p:cNvPr id="39" name="Gerade Verbindung 38"/>
            <p:cNvCxnSpPr/>
            <p:nvPr/>
          </p:nvCxnSpPr>
          <p:spPr>
            <a:xfrm>
              <a:off x="859829" y="3679326"/>
              <a:ext cx="0" cy="1089582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Gerade Verbindung 40"/>
            <p:cNvCxnSpPr/>
            <p:nvPr/>
          </p:nvCxnSpPr>
          <p:spPr>
            <a:xfrm>
              <a:off x="1935205" y="3696854"/>
              <a:ext cx="0" cy="1089582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Gerade Verbindung 41"/>
            <p:cNvCxnSpPr/>
            <p:nvPr/>
          </p:nvCxnSpPr>
          <p:spPr>
            <a:xfrm flipH="1">
              <a:off x="928069" y="3639862"/>
              <a:ext cx="97200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Gerade Verbindung 43"/>
            <p:cNvCxnSpPr/>
            <p:nvPr/>
          </p:nvCxnSpPr>
          <p:spPr>
            <a:xfrm flipH="1">
              <a:off x="1658024" y="4843500"/>
              <a:ext cx="21600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Gerade Verbindung 44"/>
            <p:cNvCxnSpPr/>
            <p:nvPr/>
          </p:nvCxnSpPr>
          <p:spPr>
            <a:xfrm flipH="1">
              <a:off x="946878" y="4843500"/>
              <a:ext cx="21600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Pfeil nach oben 45"/>
            <p:cNvSpPr>
              <a:spLocks noChangeAspect="1"/>
            </p:cNvSpPr>
            <p:nvPr/>
          </p:nvSpPr>
          <p:spPr>
            <a:xfrm>
              <a:off x="1259632" y="3391214"/>
              <a:ext cx="237159" cy="162018"/>
            </a:xfrm>
            <a:prstGeom prst="up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Pfeil nach oben 47"/>
            <p:cNvSpPr>
              <a:spLocks noChangeAspect="1"/>
            </p:cNvSpPr>
            <p:nvPr/>
          </p:nvSpPr>
          <p:spPr>
            <a:xfrm rot="5400000">
              <a:off x="1985918" y="4164808"/>
              <a:ext cx="316212" cy="216024"/>
            </a:xfrm>
            <a:prstGeom prst="up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Pfeil nach oben 48"/>
            <p:cNvSpPr>
              <a:spLocks noChangeAspect="1"/>
            </p:cNvSpPr>
            <p:nvPr/>
          </p:nvSpPr>
          <p:spPr>
            <a:xfrm rot="-5400000">
              <a:off x="489458" y="4164808"/>
              <a:ext cx="316212" cy="216024"/>
            </a:xfrm>
            <a:prstGeom prst="up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Pfeil nach oben 49"/>
            <p:cNvSpPr>
              <a:spLocks noChangeAspect="1"/>
            </p:cNvSpPr>
            <p:nvPr/>
          </p:nvSpPr>
          <p:spPr>
            <a:xfrm rot="10800000">
              <a:off x="1242158" y="4833156"/>
              <a:ext cx="341509" cy="495570"/>
            </a:xfrm>
            <a:prstGeom prst="up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Eine Ecke des Rechtecks abrunden 46"/>
            <p:cNvSpPr>
              <a:spLocks noChangeAspect="1"/>
            </p:cNvSpPr>
            <p:nvPr/>
          </p:nvSpPr>
          <p:spPr>
            <a:xfrm>
              <a:off x="1645838" y="4968000"/>
              <a:ext cx="267534" cy="649935"/>
            </a:xfrm>
            <a:custGeom>
              <a:avLst/>
              <a:gdLst>
                <a:gd name="connsiteX0" fmla="*/ 0 w 608309"/>
                <a:gd name="connsiteY0" fmla="*/ 0 h 1248610"/>
                <a:gd name="connsiteX1" fmla="*/ 506922 w 608309"/>
                <a:gd name="connsiteY1" fmla="*/ 0 h 1248610"/>
                <a:gd name="connsiteX2" fmla="*/ 608309 w 608309"/>
                <a:gd name="connsiteY2" fmla="*/ 101387 h 1248610"/>
                <a:gd name="connsiteX3" fmla="*/ 608309 w 608309"/>
                <a:gd name="connsiteY3" fmla="*/ 1248610 h 1248610"/>
                <a:gd name="connsiteX4" fmla="*/ 0 w 608309"/>
                <a:gd name="connsiteY4" fmla="*/ 1248610 h 1248610"/>
                <a:gd name="connsiteX5" fmla="*/ 0 w 608309"/>
                <a:gd name="connsiteY5" fmla="*/ 0 h 1248610"/>
                <a:gd name="connsiteX0" fmla="*/ 0 w 608309"/>
                <a:gd name="connsiteY0" fmla="*/ 0 h 1248610"/>
                <a:gd name="connsiteX1" fmla="*/ 506922 w 608309"/>
                <a:gd name="connsiteY1" fmla="*/ 0 h 1248610"/>
                <a:gd name="connsiteX2" fmla="*/ 280763 w 608309"/>
                <a:gd name="connsiteY2" fmla="*/ 824719 h 1248610"/>
                <a:gd name="connsiteX3" fmla="*/ 608309 w 608309"/>
                <a:gd name="connsiteY3" fmla="*/ 1248610 h 1248610"/>
                <a:gd name="connsiteX4" fmla="*/ 0 w 608309"/>
                <a:gd name="connsiteY4" fmla="*/ 1248610 h 1248610"/>
                <a:gd name="connsiteX5" fmla="*/ 0 w 608309"/>
                <a:gd name="connsiteY5" fmla="*/ 0 h 1248610"/>
                <a:gd name="connsiteX0" fmla="*/ 19488 w 533763"/>
                <a:gd name="connsiteY0" fmla="*/ 0 h 1289553"/>
                <a:gd name="connsiteX1" fmla="*/ 526410 w 533763"/>
                <a:gd name="connsiteY1" fmla="*/ 0 h 1289553"/>
                <a:gd name="connsiteX2" fmla="*/ 300251 w 533763"/>
                <a:gd name="connsiteY2" fmla="*/ 824719 h 1289553"/>
                <a:gd name="connsiteX3" fmla="*/ 0 w 533763"/>
                <a:gd name="connsiteY3" fmla="*/ 1289553 h 1289553"/>
                <a:gd name="connsiteX4" fmla="*/ 19488 w 533763"/>
                <a:gd name="connsiteY4" fmla="*/ 1248610 h 1289553"/>
                <a:gd name="connsiteX5" fmla="*/ 19488 w 533763"/>
                <a:gd name="connsiteY5" fmla="*/ 0 h 1289553"/>
                <a:gd name="connsiteX0" fmla="*/ 19488 w 531892"/>
                <a:gd name="connsiteY0" fmla="*/ 0 h 1289553"/>
                <a:gd name="connsiteX1" fmla="*/ 526410 w 531892"/>
                <a:gd name="connsiteY1" fmla="*/ 0 h 1289553"/>
                <a:gd name="connsiteX2" fmla="*/ 191069 w 531892"/>
                <a:gd name="connsiteY2" fmla="*/ 401639 h 1289553"/>
                <a:gd name="connsiteX3" fmla="*/ 0 w 531892"/>
                <a:gd name="connsiteY3" fmla="*/ 1289553 h 1289553"/>
                <a:gd name="connsiteX4" fmla="*/ 19488 w 531892"/>
                <a:gd name="connsiteY4" fmla="*/ 1248610 h 1289553"/>
                <a:gd name="connsiteX5" fmla="*/ 19488 w 531892"/>
                <a:gd name="connsiteY5" fmla="*/ 0 h 1289553"/>
                <a:gd name="connsiteX0" fmla="*/ 19488 w 532471"/>
                <a:gd name="connsiteY0" fmla="*/ 0 h 1289553"/>
                <a:gd name="connsiteX1" fmla="*/ 526410 w 532471"/>
                <a:gd name="connsiteY1" fmla="*/ 0 h 1289553"/>
                <a:gd name="connsiteX2" fmla="*/ 232012 w 532471"/>
                <a:gd name="connsiteY2" fmla="*/ 401639 h 1289553"/>
                <a:gd name="connsiteX3" fmla="*/ 0 w 532471"/>
                <a:gd name="connsiteY3" fmla="*/ 1289553 h 1289553"/>
                <a:gd name="connsiteX4" fmla="*/ 19488 w 532471"/>
                <a:gd name="connsiteY4" fmla="*/ 1248610 h 1289553"/>
                <a:gd name="connsiteX5" fmla="*/ 19488 w 532471"/>
                <a:gd name="connsiteY5" fmla="*/ 0 h 1289553"/>
                <a:gd name="connsiteX0" fmla="*/ 19488 w 530012"/>
                <a:gd name="connsiteY0" fmla="*/ 0 h 1289553"/>
                <a:gd name="connsiteX1" fmla="*/ 526410 w 530012"/>
                <a:gd name="connsiteY1" fmla="*/ 0 h 1289553"/>
                <a:gd name="connsiteX2" fmla="*/ 245640 w 530012"/>
                <a:gd name="connsiteY2" fmla="*/ 304497 h 1289553"/>
                <a:gd name="connsiteX3" fmla="*/ 232012 w 530012"/>
                <a:gd name="connsiteY3" fmla="*/ 401639 h 1289553"/>
                <a:gd name="connsiteX4" fmla="*/ 0 w 530012"/>
                <a:gd name="connsiteY4" fmla="*/ 1289553 h 1289553"/>
                <a:gd name="connsiteX5" fmla="*/ 19488 w 530012"/>
                <a:gd name="connsiteY5" fmla="*/ 1248610 h 1289553"/>
                <a:gd name="connsiteX6" fmla="*/ 19488 w 530012"/>
                <a:gd name="connsiteY6" fmla="*/ 0 h 1289553"/>
                <a:gd name="connsiteX0" fmla="*/ 19488 w 530012"/>
                <a:gd name="connsiteY0" fmla="*/ 0 h 1289553"/>
                <a:gd name="connsiteX1" fmla="*/ 526410 w 530012"/>
                <a:gd name="connsiteY1" fmla="*/ 0 h 1289553"/>
                <a:gd name="connsiteX2" fmla="*/ 245640 w 530012"/>
                <a:gd name="connsiteY2" fmla="*/ 304497 h 1289553"/>
                <a:gd name="connsiteX3" fmla="*/ 177421 w 530012"/>
                <a:gd name="connsiteY3" fmla="*/ 497174 h 1289553"/>
                <a:gd name="connsiteX4" fmla="*/ 0 w 530012"/>
                <a:gd name="connsiteY4" fmla="*/ 1289553 h 1289553"/>
                <a:gd name="connsiteX5" fmla="*/ 19488 w 530012"/>
                <a:gd name="connsiteY5" fmla="*/ 1248610 h 1289553"/>
                <a:gd name="connsiteX6" fmla="*/ 19488 w 530012"/>
                <a:gd name="connsiteY6" fmla="*/ 0 h 1289553"/>
                <a:gd name="connsiteX0" fmla="*/ 19488 w 530822"/>
                <a:gd name="connsiteY0" fmla="*/ 0 h 1289553"/>
                <a:gd name="connsiteX1" fmla="*/ 526410 w 530822"/>
                <a:gd name="connsiteY1" fmla="*/ 0 h 1289553"/>
                <a:gd name="connsiteX2" fmla="*/ 300231 w 530822"/>
                <a:gd name="connsiteY2" fmla="*/ 236258 h 1289553"/>
                <a:gd name="connsiteX3" fmla="*/ 177421 w 530822"/>
                <a:gd name="connsiteY3" fmla="*/ 497174 h 1289553"/>
                <a:gd name="connsiteX4" fmla="*/ 0 w 530822"/>
                <a:gd name="connsiteY4" fmla="*/ 1289553 h 1289553"/>
                <a:gd name="connsiteX5" fmla="*/ 19488 w 530822"/>
                <a:gd name="connsiteY5" fmla="*/ 1248610 h 1289553"/>
                <a:gd name="connsiteX6" fmla="*/ 19488 w 530822"/>
                <a:gd name="connsiteY6" fmla="*/ 0 h 1289553"/>
                <a:gd name="connsiteX0" fmla="*/ 19488 w 530822"/>
                <a:gd name="connsiteY0" fmla="*/ 0 h 1289553"/>
                <a:gd name="connsiteX1" fmla="*/ 526410 w 530822"/>
                <a:gd name="connsiteY1" fmla="*/ 0 h 1289553"/>
                <a:gd name="connsiteX2" fmla="*/ 300231 w 530822"/>
                <a:gd name="connsiteY2" fmla="*/ 236258 h 1289553"/>
                <a:gd name="connsiteX3" fmla="*/ 150125 w 530822"/>
                <a:gd name="connsiteY3" fmla="*/ 538118 h 1289553"/>
                <a:gd name="connsiteX4" fmla="*/ 0 w 530822"/>
                <a:gd name="connsiteY4" fmla="*/ 1289553 h 1289553"/>
                <a:gd name="connsiteX5" fmla="*/ 19488 w 530822"/>
                <a:gd name="connsiteY5" fmla="*/ 1248610 h 1289553"/>
                <a:gd name="connsiteX6" fmla="*/ 19488 w 530822"/>
                <a:gd name="connsiteY6" fmla="*/ 0 h 1289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0822" h="1289553">
                  <a:moveTo>
                    <a:pt x="19488" y="0"/>
                  </a:moveTo>
                  <a:lnTo>
                    <a:pt x="526410" y="0"/>
                  </a:lnTo>
                  <a:cubicBezTo>
                    <a:pt x="564102" y="50749"/>
                    <a:pt x="349297" y="169318"/>
                    <a:pt x="300231" y="236258"/>
                  </a:cubicBezTo>
                  <a:cubicBezTo>
                    <a:pt x="251165" y="303198"/>
                    <a:pt x="191065" y="373942"/>
                    <a:pt x="150125" y="538118"/>
                  </a:cubicBezTo>
                  <a:lnTo>
                    <a:pt x="0" y="1289553"/>
                  </a:lnTo>
                  <a:lnTo>
                    <a:pt x="19488" y="1248610"/>
                  </a:lnTo>
                  <a:lnTo>
                    <a:pt x="19488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Eine Ecke des Rechtecks abrunden 46"/>
            <p:cNvSpPr>
              <a:spLocks noChangeAspect="1"/>
            </p:cNvSpPr>
            <p:nvPr/>
          </p:nvSpPr>
          <p:spPr>
            <a:xfrm flipH="1">
              <a:off x="921111" y="4968913"/>
              <a:ext cx="267534" cy="649935"/>
            </a:xfrm>
            <a:custGeom>
              <a:avLst/>
              <a:gdLst>
                <a:gd name="connsiteX0" fmla="*/ 0 w 608309"/>
                <a:gd name="connsiteY0" fmla="*/ 0 h 1248610"/>
                <a:gd name="connsiteX1" fmla="*/ 506922 w 608309"/>
                <a:gd name="connsiteY1" fmla="*/ 0 h 1248610"/>
                <a:gd name="connsiteX2" fmla="*/ 608309 w 608309"/>
                <a:gd name="connsiteY2" fmla="*/ 101387 h 1248610"/>
                <a:gd name="connsiteX3" fmla="*/ 608309 w 608309"/>
                <a:gd name="connsiteY3" fmla="*/ 1248610 h 1248610"/>
                <a:gd name="connsiteX4" fmla="*/ 0 w 608309"/>
                <a:gd name="connsiteY4" fmla="*/ 1248610 h 1248610"/>
                <a:gd name="connsiteX5" fmla="*/ 0 w 608309"/>
                <a:gd name="connsiteY5" fmla="*/ 0 h 1248610"/>
                <a:gd name="connsiteX0" fmla="*/ 0 w 608309"/>
                <a:gd name="connsiteY0" fmla="*/ 0 h 1248610"/>
                <a:gd name="connsiteX1" fmla="*/ 506922 w 608309"/>
                <a:gd name="connsiteY1" fmla="*/ 0 h 1248610"/>
                <a:gd name="connsiteX2" fmla="*/ 280763 w 608309"/>
                <a:gd name="connsiteY2" fmla="*/ 824719 h 1248610"/>
                <a:gd name="connsiteX3" fmla="*/ 608309 w 608309"/>
                <a:gd name="connsiteY3" fmla="*/ 1248610 h 1248610"/>
                <a:gd name="connsiteX4" fmla="*/ 0 w 608309"/>
                <a:gd name="connsiteY4" fmla="*/ 1248610 h 1248610"/>
                <a:gd name="connsiteX5" fmla="*/ 0 w 608309"/>
                <a:gd name="connsiteY5" fmla="*/ 0 h 1248610"/>
                <a:gd name="connsiteX0" fmla="*/ 19488 w 533763"/>
                <a:gd name="connsiteY0" fmla="*/ 0 h 1289553"/>
                <a:gd name="connsiteX1" fmla="*/ 526410 w 533763"/>
                <a:gd name="connsiteY1" fmla="*/ 0 h 1289553"/>
                <a:gd name="connsiteX2" fmla="*/ 300251 w 533763"/>
                <a:gd name="connsiteY2" fmla="*/ 824719 h 1289553"/>
                <a:gd name="connsiteX3" fmla="*/ 0 w 533763"/>
                <a:gd name="connsiteY3" fmla="*/ 1289553 h 1289553"/>
                <a:gd name="connsiteX4" fmla="*/ 19488 w 533763"/>
                <a:gd name="connsiteY4" fmla="*/ 1248610 h 1289553"/>
                <a:gd name="connsiteX5" fmla="*/ 19488 w 533763"/>
                <a:gd name="connsiteY5" fmla="*/ 0 h 1289553"/>
                <a:gd name="connsiteX0" fmla="*/ 19488 w 531892"/>
                <a:gd name="connsiteY0" fmla="*/ 0 h 1289553"/>
                <a:gd name="connsiteX1" fmla="*/ 526410 w 531892"/>
                <a:gd name="connsiteY1" fmla="*/ 0 h 1289553"/>
                <a:gd name="connsiteX2" fmla="*/ 191069 w 531892"/>
                <a:gd name="connsiteY2" fmla="*/ 401639 h 1289553"/>
                <a:gd name="connsiteX3" fmla="*/ 0 w 531892"/>
                <a:gd name="connsiteY3" fmla="*/ 1289553 h 1289553"/>
                <a:gd name="connsiteX4" fmla="*/ 19488 w 531892"/>
                <a:gd name="connsiteY4" fmla="*/ 1248610 h 1289553"/>
                <a:gd name="connsiteX5" fmla="*/ 19488 w 531892"/>
                <a:gd name="connsiteY5" fmla="*/ 0 h 1289553"/>
                <a:gd name="connsiteX0" fmla="*/ 19488 w 532471"/>
                <a:gd name="connsiteY0" fmla="*/ 0 h 1289553"/>
                <a:gd name="connsiteX1" fmla="*/ 526410 w 532471"/>
                <a:gd name="connsiteY1" fmla="*/ 0 h 1289553"/>
                <a:gd name="connsiteX2" fmla="*/ 232012 w 532471"/>
                <a:gd name="connsiteY2" fmla="*/ 401639 h 1289553"/>
                <a:gd name="connsiteX3" fmla="*/ 0 w 532471"/>
                <a:gd name="connsiteY3" fmla="*/ 1289553 h 1289553"/>
                <a:gd name="connsiteX4" fmla="*/ 19488 w 532471"/>
                <a:gd name="connsiteY4" fmla="*/ 1248610 h 1289553"/>
                <a:gd name="connsiteX5" fmla="*/ 19488 w 532471"/>
                <a:gd name="connsiteY5" fmla="*/ 0 h 1289553"/>
                <a:gd name="connsiteX0" fmla="*/ 19488 w 530012"/>
                <a:gd name="connsiteY0" fmla="*/ 0 h 1289553"/>
                <a:gd name="connsiteX1" fmla="*/ 526410 w 530012"/>
                <a:gd name="connsiteY1" fmla="*/ 0 h 1289553"/>
                <a:gd name="connsiteX2" fmla="*/ 245640 w 530012"/>
                <a:gd name="connsiteY2" fmla="*/ 304497 h 1289553"/>
                <a:gd name="connsiteX3" fmla="*/ 232012 w 530012"/>
                <a:gd name="connsiteY3" fmla="*/ 401639 h 1289553"/>
                <a:gd name="connsiteX4" fmla="*/ 0 w 530012"/>
                <a:gd name="connsiteY4" fmla="*/ 1289553 h 1289553"/>
                <a:gd name="connsiteX5" fmla="*/ 19488 w 530012"/>
                <a:gd name="connsiteY5" fmla="*/ 1248610 h 1289553"/>
                <a:gd name="connsiteX6" fmla="*/ 19488 w 530012"/>
                <a:gd name="connsiteY6" fmla="*/ 0 h 1289553"/>
                <a:gd name="connsiteX0" fmla="*/ 19488 w 530012"/>
                <a:gd name="connsiteY0" fmla="*/ 0 h 1289553"/>
                <a:gd name="connsiteX1" fmla="*/ 526410 w 530012"/>
                <a:gd name="connsiteY1" fmla="*/ 0 h 1289553"/>
                <a:gd name="connsiteX2" fmla="*/ 245640 w 530012"/>
                <a:gd name="connsiteY2" fmla="*/ 304497 h 1289553"/>
                <a:gd name="connsiteX3" fmla="*/ 177421 w 530012"/>
                <a:gd name="connsiteY3" fmla="*/ 497174 h 1289553"/>
                <a:gd name="connsiteX4" fmla="*/ 0 w 530012"/>
                <a:gd name="connsiteY4" fmla="*/ 1289553 h 1289553"/>
                <a:gd name="connsiteX5" fmla="*/ 19488 w 530012"/>
                <a:gd name="connsiteY5" fmla="*/ 1248610 h 1289553"/>
                <a:gd name="connsiteX6" fmla="*/ 19488 w 530012"/>
                <a:gd name="connsiteY6" fmla="*/ 0 h 1289553"/>
                <a:gd name="connsiteX0" fmla="*/ 19488 w 530822"/>
                <a:gd name="connsiteY0" fmla="*/ 0 h 1289553"/>
                <a:gd name="connsiteX1" fmla="*/ 526410 w 530822"/>
                <a:gd name="connsiteY1" fmla="*/ 0 h 1289553"/>
                <a:gd name="connsiteX2" fmla="*/ 300231 w 530822"/>
                <a:gd name="connsiteY2" fmla="*/ 236258 h 1289553"/>
                <a:gd name="connsiteX3" fmla="*/ 177421 w 530822"/>
                <a:gd name="connsiteY3" fmla="*/ 497174 h 1289553"/>
                <a:gd name="connsiteX4" fmla="*/ 0 w 530822"/>
                <a:gd name="connsiteY4" fmla="*/ 1289553 h 1289553"/>
                <a:gd name="connsiteX5" fmla="*/ 19488 w 530822"/>
                <a:gd name="connsiteY5" fmla="*/ 1248610 h 1289553"/>
                <a:gd name="connsiteX6" fmla="*/ 19488 w 530822"/>
                <a:gd name="connsiteY6" fmla="*/ 0 h 1289553"/>
                <a:gd name="connsiteX0" fmla="*/ 19488 w 530822"/>
                <a:gd name="connsiteY0" fmla="*/ 0 h 1289553"/>
                <a:gd name="connsiteX1" fmla="*/ 526410 w 530822"/>
                <a:gd name="connsiteY1" fmla="*/ 0 h 1289553"/>
                <a:gd name="connsiteX2" fmla="*/ 300231 w 530822"/>
                <a:gd name="connsiteY2" fmla="*/ 236258 h 1289553"/>
                <a:gd name="connsiteX3" fmla="*/ 150125 w 530822"/>
                <a:gd name="connsiteY3" fmla="*/ 538118 h 1289553"/>
                <a:gd name="connsiteX4" fmla="*/ 0 w 530822"/>
                <a:gd name="connsiteY4" fmla="*/ 1289553 h 1289553"/>
                <a:gd name="connsiteX5" fmla="*/ 19488 w 530822"/>
                <a:gd name="connsiteY5" fmla="*/ 1248610 h 1289553"/>
                <a:gd name="connsiteX6" fmla="*/ 19488 w 530822"/>
                <a:gd name="connsiteY6" fmla="*/ 0 h 1289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0822" h="1289553">
                  <a:moveTo>
                    <a:pt x="19488" y="0"/>
                  </a:moveTo>
                  <a:lnTo>
                    <a:pt x="526410" y="0"/>
                  </a:lnTo>
                  <a:cubicBezTo>
                    <a:pt x="564102" y="50749"/>
                    <a:pt x="349297" y="169318"/>
                    <a:pt x="300231" y="236258"/>
                  </a:cubicBezTo>
                  <a:cubicBezTo>
                    <a:pt x="251165" y="303198"/>
                    <a:pt x="191065" y="373942"/>
                    <a:pt x="150125" y="538118"/>
                  </a:cubicBezTo>
                  <a:lnTo>
                    <a:pt x="0" y="1289553"/>
                  </a:lnTo>
                  <a:lnTo>
                    <a:pt x="19488" y="1248610"/>
                  </a:lnTo>
                  <a:lnTo>
                    <a:pt x="19488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Textfeld 51"/>
            <p:cNvSpPr txBox="1"/>
            <p:nvPr/>
          </p:nvSpPr>
          <p:spPr>
            <a:xfrm>
              <a:off x="1545546" y="3183900"/>
              <a:ext cx="6014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b="1" dirty="0">
                  <a:latin typeface="+mn-lt"/>
                </a:rPr>
                <a:t>e</a:t>
              </a:r>
              <a:r>
                <a:rPr lang="de-DE" b="1" baseline="-25000" dirty="0" smtClean="0">
                  <a:latin typeface="+mn-lt"/>
                </a:rPr>
                <a:t>1</a:t>
              </a:r>
              <a:r>
                <a:rPr lang="de-DE" b="1" dirty="0" smtClean="0">
                  <a:latin typeface="+mn-lt"/>
                </a:rPr>
                <a:t>/b</a:t>
              </a:r>
              <a:endParaRPr lang="en-US" b="1" dirty="0">
                <a:latin typeface="+mn-lt"/>
              </a:endParaRPr>
            </a:p>
          </p:txBody>
        </p:sp>
        <p:sp>
          <p:nvSpPr>
            <p:cNvPr id="55" name="Textfeld 54"/>
            <p:cNvSpPr txBox="1"/>
            <p:nvPr/>
          </p:nvSpPr>
          <p:spPr>
            <a:xfrm>
              <a:off x="2062064" y="3775510"/>
              <a:ext cx="6014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b="1" dirty="0" smtClean="0">
                  <a:latin typeface="+mn-lt"/>
                </a:rPr>
                <a:t>e</a:t>
              </a:r>
              <a:r>
                <a:rPr lang="de-DE" b="1" baseline="-25000" dirty="0" smtClean="0">
                  <a:latin typeface="+mn-lt"/>
                </a:rPr>
                <a:t>1</a:t>
              </a:r>
              <a:r>
                <a:rPr lang="de-DE" b="1" dirty="0" smtClean="0">
                  <a:latin typeface="+mn-lt"/>
                </a:rPr>
                <a:t>/h</a:t>
              </a:r>
              <a:endParaRPr lang="en-US" b="1" dirty="0">
                <a:latin typeface="+mn-lt"/>
              </a:endParaRPr>
            </a:p>
          </p:txBody>
        </p:sp>
        <p:sp>
          <p:nvSpPr>
            <p:cNvPr id="56" name="Textfeld 55"/>
            <p:cNvSpPr txBox="1"/>
            <p:nvPr/>
          </p:nvSpPr>
          <p:spPr>
            <a:xfrm>
              <a:off x="2155895" y="5319021"/>
              <a:ext cx="360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b="1" dirty="0" smtClean="0">
                  <a:latin typeface="+mn-lt"/>
                </a:rPr>
                <a:t>e</a:t>
              </a:r>
              <a:r>
                <a:rPr lang="de-DE" b="1" baseline="-25000" dirty="0" smtClean="0">
                  <a:latin typeface="+mn-lt"/>
                </a:rPr>
                <a:t>s</a:t>
              </a:r>
              <a:endParaRPr lang="en-US" b="1" dirty="0">
                <a:latin typeface="+mn-lt"/>
              </a:endParaRPr>
            </a:p>
          </p:txBody>
        </p:sp>
        <p:sp>
          <p:nvSpPr>
            <p:cNvPr id="57" name="Pfeil nach oben 56"/>
            <p:cNvSpPr>
              <a:spLocks noChangeAspect="1"/>
            </p:cNvSpPr>
            <p:nvPr/>
          </p:nvSpPr>
          <p:spPr>
            <a:xfrm rot="5400000">
              <a:off x="1795946" y="5343061"/>
              <a:ext cx="316212" cy="216024"/>
            </a:xfrm>
            <a:prstGeom prst="up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Pfeil nach oben 57"/>
            <p:cNvSpPr>
              <a:spLocks noChangeAspect="1"/>
            </p:cNvSpPr>
            <p:nvPr/>
          </p:nvSpPr>
          <p:spPr>
            <a:xfrm rot="-5400000">
              <a:off x="654993" y="5369115"/>
              <a:ext cx="316212" cy="216024"/>
            </a:xfrm>
            <a:prstGeom prst="up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Textfeld 58"/>
            <p:cNvSpPr txBox="1"/>
            <p:nvPr/>
          </p:nvSpPr>
          <p:spPr>
            <a:xfrm>
              <a:off x="924098" y="4435785"/>
              <a:ext cx="10122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b="1" dirty="0" smtClean="0">
                  <a:latin typeface="+mn-lt"/>
                </a:rPr>
                <a:t>e</a:t>
              </a:r>
              <a:r>
                <a:rPr lang="de-DE" b="1" baseline="-25000" dirty="0">
                  <a:latin typeface="+mn-lt"/>
                </a:rPr>
                <a:t>2</a:t>
              </a:r>
              <a:r>
                <a:rPr lang="de-DE" b="1" dirty="0" smtClean="0">
                  <a:latin typeface="+mn-lt"/>
                </a:rPr>
                <a:t>/(b-</a:t>
              </a:r>
              <a:r>
                <a:rPr lang="de-DE" b="1" dirty="0" err="1" smtClean="0">
                  <a:latin typeface="+mn-lt"/>
                </a:rPr>
                <a:t>b</a:t>
              </a:r>
              <a:r>
                <a:rPr lang="de-DE" b="1" baseline="-25000" dirty="0" err="1" smtClean="0">
                  <a:latin typeface="+mn-lt"/>
                </a:rPr>
                <a:t>s</a:t>
              </a:r>
              <a:r>
                <a:rPr lang="de-DE" b="1" dirty="0" smtClean="0">
                  <a:latin typeface="+mn-lt"/>
                </a:rPr>
                <a:t>)</a:t>
              </a:r>
              <a:endParaRPr lang="en-US" b="1" dirty="0">
                <a:latin typeface="+mn-lt"/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60" name="Textfeld 59"/>
              <p:cNvSpPr txBox="1"/>
              <p:nvPr/>
            </p:nvSpPr>
            <p:spPr>
              <a:xfrm>
                <a:off x="3340260" y="4934497"/>
                <a:ext cx="161698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de-DE" sz="2000" b="0" i="1" smtClean="0">
                              <a:latin typeface="Cambria Math"/>
                            </a:rPr>
                            <m:t>𝑒</m:t>
                          </m:r>
                          <m:r>
                            <a:rPr lang="de-DE" sz="2000" b="0" i="1" baseline="-25000" smtClean="0">
                              <a:latin typeface="Cambria Math"/>
                            </a:rPr>
                            <m:t>1</m:t>
                          </m:r>
                          <m:r>
                            <a:rPr lang="de-DE" sz="2000" b="0" i="1" smtClean="0">
                              <a:latin typeface="Cambria Math"/>
                            </a:rPr>
                            <m:t>=0.019</m:t>
                          </m:r>
                        </m:e>
                        <m:sub/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60" name="Textfeld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0260" y="4934497"/>
                <a:ext cx="1616981" cy="400110"/>
              </a:xfrm>
              <a:prstGeom prst="rect">
                <a:avLst/>
              </a:prstGeom>
              <a:blipFill rotWithShape="1">
                <a:blip r:embed="rId2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198" name="Gruppieren 8197"/>
          <p:cNvGrpSpPr>
            <a:grpSpLocks noChangeAspect="1"/>
          </p:cNvGrpSpPr>
          <p:nvPr/>
        </p:nvGrpSpPr>
        <p:grpSpPr>
          <a:xfrm>
            <a:off x="539552" y="1124744"/>
            <a:ext cx="4148131" cy="2167404"/>
            <a:chOff x="727827" y="811948"/>
            <a:chExt cx="4148131" cy="2167404"/>
          </a:xfrm>
        </p:grpSpPr>
        <p:grpSp>
          <p:nvGrpSpPr>
            <p:cNvPr id="5" name="Gruppieren 4"/>
            <p:cNvGrpSpPr/>
            <p:nvPr/>
          </p:nvGrpSpPr>
          <p:grpSpPr>
            <a:xfrm>
              <a:off x="1023635" y="1440451"/>
              <a:ext cx="2711313" cy="1538901"/>
              <a:chOff x="107504" y="4905224"/>
              <a:chExt cx="2711313" cy="1538901"/>
            </a:xfrm>
            <a:solidFill>
              <a:schemeClr val="accent1"/>
            </a:solidFill>
          </p:grpSpPr>
          <p:grpSp>
            <p:nvGrpSpPr>
              <p:cNvPr id="19" name="Gruppieren 18"/>
              <p:cNvGrpSpPr/>
              <p:nvPr/>
            </p:nvGrpSpPr>
            <p:grpSpPr>
              <a:xfrm>
                <a:off x="260811" y="4922964"/>
                <a:ext cx="2342480" cy="1390226"/>
                <a:chOff x="2254553" y="2079740"/>
                <a:chExt cx="4504770" cy="2673513"/>
              </a:xfrm>
              <a:grpFill/>
            </p:grpSpPr>
            <p:sp>
              <p:nvSpPr>
                <p:cNvPr id="20" name="Rectangle 12"/>
                <p:cNvSpPr>
                  <a:spLocks noChangeArrowheads="1"/>
                </p:cNvSpPr>
                <p:nvPr/>
              </p:nvSpPr>
              <p:spPr bwMode="auto">
                <a:xfrm>
                  <a:off x="2254553" y="2079903"/>
                  <a:ext cx="346154" cy="2673350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" name="Rectangle 12"/>
                <p:cNvSpPr>
                  <a:spLocks noChangeArrowheads="1"/>
                </p:cNvSpPr>
                <p:nvPr/>
              </p:nvSpPr>
              <p:spPr bwMode="auto">
                <a:xfrm>
                  <a:off x="3667328" y="2079740"/>
                  <a:ext cx="346154" cy="2673350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" name="Rectangle 12"/>
                <p:cNvSpPr>
                  <a:spLocks noChangeArrowheads="1"/>
                </p:cNvSpPr>
                <p:nvPr/>
              </p:nvSpPr>
              <p:spPr bwMode="auto">
                <a:xfrm>
                  <a:off x="5038575" y="2079740"/>
                  <a:ext cx="346154" cy="2673330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3" name="Rectangle 12"/>
                <p:cNvSpPr>
                  <a:spLocks noChangeArrowheads="1"/>
                </p:cNvSpPr>
                <p:nvPr/>
              </p:nvSpPr>
              <p:spPr bwMode="auto">
                <a:xfrm>
                  <a:off x="6413169" y="2079740"/>
                  <a:ext cx="346154" cy="2673330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24" name="Rectangle 12"/>
              <p:cNvSpPr>
                <a:spLocks noChangeArrowheads="1"/>
              </p:cNvSpPr>
              <p:nvPr/>
            </p:nvSpPr>
            <p:spPr bwMode="auto">
              <a:xfrm>
                <a:off x="131658" y="6210390"/>
                <a:ext cx="2687159" cy="233735"/>
              </a:xfrm>
              <a:prstGeom prst="rect">
                <a:avLst/>
              </a:prstGeom>
              <a:grpFill/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6" name="Gruppieren 5"/>
              <p:cNvGrpSpPr/>
              <p:nvPr/>
            </p:nvGrpSpPr>
            <p:grpSpPr>
              <a:xfrm>
                <a:off x="107504" y="4905224"/>
                <a:ext cx="2633015" cy="540000"/>
                <a:chOff x="2146337" y="2620800"/>
                <a:chExt cx="5063491" cy="2673513"/>
              </a:xfrm>
              <a:grpFill/>
            </p:grpSpPr>
            <p:sp>
              <p:nvSpPr>
                <p:cNvPr id="7" name="Rectangle 12"/>
                <p:cNvSpPr>
                  <a:spLocks noChangeArrowheads="1"/>
                </p:cNvSpPr>
                <p:nvPr/>
              </p:nvSpPr>
              <p:spPr bwMode="auto">
                <a:xfrm>
                  <a:off x="2146337" y="2620963"/>
                  <a:ext cx="904875" cy="2673350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" name="Rectangle 12"/>
                <p:cNvSpPr>
                  <a:spLocks noChangeArrowheads="1"/>
                </p:cNvSpPr>
                <p:nvPr/>
              </p:nvSpPr>
              <p:spPr bwMode="auto">
                <a:xfrm>
                  <a:off x="3559113" y="2620800"/>
                  <a:ext cx="904875" cy="2673350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" name="Rectangle 12"/>
                <p:cNvSpPr>
                  <a:spLocks noChangeArrowheads="1"/>
                </p:cNvSpPr>
                <p:nvPr/>
              </p:nvSpPr>
              <p:spPr bwMode="auto">
                <a:xfrm>
                  <a:off x="4930358" y="2620800"/>
                  <a:ext cx="904875" cy="2673350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" name="Rectangle 12"/>
                <p:cNvSpPr>
                  <a:spLocks noChangeArrowheads="1"/>
                </p:cNvSpPr>
                <p:nvPr/>
              </p:nvSpPr>
              <p:spPr bwMode="auto">
                <a:xfrm>
                  <a:off x="6304953" y="2620800"/>
                  <a:ext cx="904875" cy="2673350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cxnSp>
          <p:nvCxnSpPr>
            <p:cNvPr id="8193" name="Gerade Verbindung 8192"/>
            <p:cNvCxnSpPr/>
            <p:nvPr/>
          </p:nvCxnSpPr>
          <p:spPr>
            <a:xfrm>
              <a:off x="3656372" y="1452044"/>
              <a:ext cx="360000" cy="33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Gerade Verbindung 66"/>
            <p:cNvCxnSpPr/>
            <p:nvPr/>
          </p:nvCxnSpPr>
          <p:spPr>
            <a:xfrm>
              <a:off x="3658292" y="1967375"/>
              <a:ext cx="360000" cy="33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Gerade Verbindung 67"/>
            <p:cNvCxnSpPr/>
            <p:nvPr/>
          </p:nvCxnSpPr>
          <p:spPr>
            <a:xfrm rot="5400000">
              <a:off x="3091135" y="1332468"/>
              <a:ext cx="216000" cy="33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Gerade Verbindung 68"/>
            <p:cNvCxnSpPr/>
            <p:nvPr/>
          </p:nvCxnSpPr>
          <p:spPr>
            <a:xfrm rot="5400000">
              <a:off x="3535055" y="1332469"/>
              <a:ext cx="216000" cy="33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96" name="Gerade Verbindung mit Pfeil 8195"/>
            <p:cNvCxnSpPr/>
            <p:nvPr/>
          </p:nvCxnSpPr>
          <p:spPr>
            <a:xfrm>
              <a:off x="2891033" y="1232756"/>
              <a:ext cx="295082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Gerade Verbindung mit Pfeil 71"/>
            <p:cNvCxnSpPr/>
            <p:nvPr/>
          </p:nvCxnSpPr>
          <p:spPr>
            <a:xfrm rot="10800000">
              <a:off x="3658292" y="1232756"/>
              <a:ext cx="295082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Gerade Verbindung mit Pfeil 72"/>
            <p:cNvCxnSpPr/>
            <p:nvPr/>
          </p:nvCxnSpPr>
          <p:spPr>
            <a:xfrm rot="5400000">
              <a:off x="3857919" y="1292910"/>
              <a:ext cx="295082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Gerade Verbindung mit Pfeil 73"/>
            <p:cNvCxnSpPr/>
            <p:nvPr/>
          </p:nvCxnSpPr>
          <p:spPr>
            <a:xfrm rot="-5400000">
              <a:off x="3860300" y="2127959"/>
              <a:ext cx="295082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197" name="Textfeld 8196"/>
            <p:cNvSpPr txBox="1"/>
            <p:nvPr/>
          </p:nvSpPr>
          <p:spPr>
            <a:xfrm>
              <a:off x="4005460" y="1490035"/>
              <a:ext cx="66351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2200" i="1" dirty="0" smtClean="0">
                  <a:latin typeface="+mn-lt"/>
                </a:rPr>
                <a:t>h</a:t>
              </a:r>
              <a:endParaRPr lang="en-US" sz="2200" i="1" dirty="0">
                <a:latin typeface="+mn-lt"/>
              </a:endParaRPr>
            </a:p>
          </p:txBody>
        </p:sp>
        <p:sp>
          <p:nvSpPr>
            <p:cNvPr id="76" name="Textfeld 75"/>
            <p:cNvSpPr txBox="1"/>
            <p:nvPr/>
          </p:nvSpPr>
          <p:spPr>
            <a:xfrm>
              <a:off x="2957249" y="811948"/>
              <a:ext cx="95906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2200" i="1" dirty="0" smtClean="0">
                  <a:latin typeface="+mn-lt"/>
                </a:rPr>
                <a:t>b=f x p</a:t>
              </a:r>
              <a:endParaRPr lang="en-US" sz="2200" i="1" dirty="0">
                <a:latin typeface="+mn-lt"/>
              </a:endParaRPr>
            </a:p>
          </p:txBody>
        </p:sp>
        <p:cxnSp>
          <p:nvCxnSpPr>
            <p:cNvPr id="77" name="Gerade Verbindung 76"/>
            <p:cNvCxnSpPr/>
            <p:nvPr/>
          </p:nvCxnSpPr>
          <p:spPr>
            <a:xfrm rot="5400000">
              <a:off x="3216787" y="2636328"/>
              <a:ext cx="216000" cy="33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Gerade Verbindung 77"/>
            <p:cNvCxnSpPr/>
            <p:nvPr/>
          </p:nvCxnSpPr>
          <p:spPr>
            <a:xfrm rot="5400000">
              <a:off x="3422607" y="2636329"/>
              <a:ext cx="216000" cy="33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Gerade Verbindung mit Pfeil 78"/>
            <p:cNvCxnSpPr/>
            <p:nvPr/>
          </p:nvCxnSpPr>
          <p:spPr>
            <a:xfrm>
              <a:off x="3016685" y="2536616"/>
              <a:ext cx="295082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Gerade Verbindung mit Pfeil 79"/>
            <p:cNvCxnSpPr/>
            <p:nvPr/>
          </p:nvCxnSpPr>
          <p:spPr>
            <a:xfrm rot="10800000">
              <a:off x="3545844" y="2536616"/>
              <a:ext cx="295082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Textfeld 80"/>
            <p:cNvSpPr txBox="1"/>
            <p:nvPr/>
          </p:nvSpPr>
          <p:spPr>
            <a:xfrm>
              <a:off x="3770052" y="2326548"/>
              <a:ext cx="110590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2200" i="1" dirty="0" err="1" smtClean="0">
                  <a:latin typeface="+mn-lt"/>
                </a:rPr>
                <a:t>b</a:t>
              </a:r>
              <a:r>
                <a:rPr lang="de-DE" sz="2200" i="1" baseline="-25000" dirty="0" err="1" smtClean="0">
                  <a:latin typeface="+mn-lt"/>
                </a:rPr>
                <a:t>s</a:t>
              </a:r>
              <a:r>
                <a:rPr lang="de-DE" sz="2200" i="1" dirty="0" smtClean="0">
                  <a:latin typeface="+mn-lt"/>
                </a:rPr>
                <a:t>=</a:t>
              </a:r>
              <a:r>
                <a:rPr lang="de-DE" sz="2200" i="1" dirty="0" err="1" smtClean="0">
                  <a:latin typeface="+mn-lt"/>
                </a:rPr>
                <a:t>f</a:t>
              </a:r>
              <a:r>
                <a:rPr lang="de-DE" sz="2200" i="1" baseline="-25000" dirty="0" err="1" smtClean="0">
                  <a:latin typeface="+mn-lt"/>
                </a:rPr>
                <a:t>s</a:t>
              </a:r>
              <a:r>
                <a:rPr lang="de-DE" sz="2200" i="1" dirty="0" smtClean="0">
                  <a:latin typeface="+mn-lt"/>
                </a:rPr>
                <a:t> x p</a:t>
              </a:r>
              <a:endParaRPr lang="en-US" sz="2200" i="1" dirty="0">
                <a:latin typeface="+mn-lt"/>
              </a:endParaRPr>
            </a:p>
          </p:txBody>
        </p:sp>
        <p:cxnSp>
          <p:nvCxnSpPr>
            <p:cNvPr id="82" name="Gerade Verbindung 81"/>
            <p:cNvCxnSpPr/>
            <p:nvPr/>
          </p:nvCxnSpPr>
          <p:spPr>
            <a:xfrm rot="5400000">
              <a:off x="927929" y="1331505"/>
              <a:ext cx="216000" cy="33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Gerade Verbindung 82"/>
            <p:cNvCxnSpPr/>
            <p:nvPr/>
          </p:nvCxnSpPr>
          <p:spPr>
            <a:xfrm rot="5400000">
              <a:off x="1662331" y="1331506"/>
              <a:ext cx="216000" cy="33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Gerade Verbindung mit Pfeil 83"/>
            <p:cNvCxnSpPr/>
            <p:nvPr/>
          </p:nvCxnSpPr>
          <p:spPr>
            <a:xfrm>
              <a:off x="727827" y="1231793"/>
              <a:ext cx="295082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Gerade Verbindung mit Pfeil 84"/>
            <p:cNvCxnSpPr/>
            <p:nvPr/>
          </p:nvCxnSpPr>
          <p:spPr>
            <a:xfrm rot="10800000">
              <a:off x="1785568" y="1231793"/>
              <a:ext cx="295082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Textfeld 85"/>
            <p:cNvSpPr txBox="1"/>
            <p:nvPr/>
          </p:nvSpPr>
          <p:spPr>
            <a:xfrm>
              <a:off x="1280198" y="813600"/>
              <a:ext cx="66351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2200" i="1" dirty="0">
                  <a:latin typeface="+mn-lt"/>
                </a:rPr>
                <a:t>p</a:t>
              </a:r>
              <a:endParaRPr lang="en-US" sz="2200" i="1" dirty="0">
                <a:latin typeface="+mn-lt"/>
              </a:endParaRPr>
            </a:p>
          </p:txBody>
        </p:sp>
      </p:grpSp>
      <p:sp>
        <p:nvSpPr>
          <p:cNvPr id="88" name="Titel 1"/>
          <p:cNvSpPr txBox="1">
            <a:spLocks/>
          </p:cNvSpPr>
          <p:nvPr/>
        </p:nvSpPr>
        <p:spPr bwMode="auto">
          <a:xfrm>
            <a:off x="2590800" y="0"/>
            <a:ext cx="5943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bg1"/>
                </a:solidFill>
                <a:latin typeface="Arial"/>
                <a:ea typeface="ＭＳ Ｐゴシック" charset="-128"/>
                <a:cs typeface="Arial"/>
              </a:defRPr>
            </a:lvl1pPr>
            <a:lvl2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de-DE" dirty="0" err="1" smtClean="0">
                <a:latin typeface="Arial" charset="0"/>
              </a:rPr>
              <a:t>Grating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reflectors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for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future</a:t>
            </a:r>
            <a:r>
              <a:rPr lang="de-DE" dirty="0" smtClean="0">
                <a:latin typeface="Arial" charset="0"/>
              </a:rPr>
              <a:t> GWD</a:t>
            </a:r>
          </a:p>
          <a:p>
            <a:r>
              <a:rPr lang="de-DE" dirty="0" smtClean="0">
                <a:latin typeface="Arial" charset="0"/>
              </a:rPr>
              <a:t>Virtual </a:t>
            </a:r>
            <a:r>
              <a:rPr lang="de-DE" dirty="0" err="1" smtClean="0">
                <a:latin typeface="Arial" charset="0"/>
              </a:rPr>
              <a:t>forces</a:t>
            </a:r>
            <a:r>
              <a:rPr lang="de-DE" dirty="0" smtClean="0">
                <a:latin typeface="Arial" charset="0"/>
              </a:rPr>
              <a:t> on </a:t>
            </a:r>
            <a:r>
              <a:rPr lang="de-DE" dirty="0" err="1" smtClean="0">
                <a:latin typeface="Arial" charset="0"/>
              </a:rPr>
              <a:t>monolithic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gratings</a:t>
            </a:r>
            <a:endParaRPr lang="en-US" dirty="0"/>
          </a:p>
        </p:txBody>
      </p:sp>
      <p:sp>
        <p:nvSpPr>
          <p:cNvPr id="8199" name="Textfeld 8198"/>
          <p:cNvSpPr txBox="1"/>
          <p:nvPr/>
        </p:nvSpPr>
        <p:spPr>
          <a:xfrm>
            <a:off x="2735796" y="4103500"/>
            <a:ext cx="28597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 smtClean="0">
                <a:latin typeface="+mj-lt"/>
              </a:rPr>
              <a:t>Rigorous</a:t>
            </a:r>
            <a:r>
              <a:rPr lang="de-DE" b="1" dirty="0" smtClean="0">
                <a:latin typeface="+mj-lt"/>
              </a:rPr>
              <a:t>-</a:t>
            </a:r>
            <a:r>
              <a:rPr lang="de-DE" b="1" dirty="0" err="1" smtClean="0">
                <a:latin typeface="+mj-lt"/>
              </a:rPr>
              <a:t>Coupled</a:t>
            </a:r>
            <a:r>
              <a:rPr lang="de-DE" b="1" dirty="0" smtClean="0">
                <a:latin typeface="+mj-lt"/>
              </a:rPr>
              <a:t>-Wave Analysis (RCWA) </a:t>
            </a:r>
            <a:r>
              <a:rPr lang="de-DE" b="1" dirty="0" err="1" smtClean="0">
                <a:latin typeface="+mj-lt"/>
              </a:rPr>
              <a:t>results</a:t>
            </a:r>
            <a:r>
              <a:rPr lang="de-DE" b="1" dirty="0" smtClean="0">
                <a:latin typeface="+mj-lt"/>
              </a:rPr>
              <a:t>:</a:t>
            </a:r>
            <a:endParaRPr lang="en-US" b="1" dirty="0">
              <a:latin typeface="+mj-lt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1" name="Textfeld 90"/>
              <p:cNvSpPr txBox="1"/>
              <p:nvPr/>
            </p:nvSpPr>
            <p:spPr>
              <a:xfrm>
                <a:off x="3340260" y="5471411"/>
                <a:ext cx="18093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de-DE" sz="2000" b="0" i="1" smtClean="0">
                              <a:latin typeface="Cambria Math"/>
                            </a:rPr>
                            <m:t>𝑒</m:t>
                          </m:r>
                          <m:r>
                            <a:rPr lang="de-DE" sz="2000" b="0" i="1" baseline="-25000" smtClean="0">
                              <a:latin typeface="Cambria Math"/>
                            </a:rPr>
                            <m:t>2</m:t>
                          </m:r>
                          <m:r>
                            <a:rPr lang="de-DE" sz="2000" b="0" i="1" smtClean="0">
                              <a:latin typeface="Cambria Math"/>
                            </a:rPr>
                            <m:t>=−1.019</m:t>
                          </m:r>
                        </m:e>
                        <m:sub/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91" name="Textfeld 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0260" y="5471411"/>
                <a:ext cx="1809341" cy="400110"/>
              </a:xfrm>
              <a:prstGeom prst="rect">
                <a:avLst/>
              </a:prstGeom>
              <a:blipFill rotWithShape="1">
                <a:blip r:embed="rId3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92" name="Textfeld 91"/>
              <p:cNvSpPr txBox="1"/>
              <p:nvPr/>
            </p:nvSpPr>
            <p:spPr>
              <a:xfrm>
                <a:off x="3355514" y="5981218"/>
                <a:ext cx="147450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de-DE" sz="2000" b="0" i="1" smtClean="0">
                              <a:latin typeface="Cambria Math"/>
                            </a:rPr>
                            <m:t>𝑒</m:t>
                          </m:r>
                          <m:r>
                            <a:rPr lang="de-DE" sz="2000" b="0" i="1" baseline="-25000" smtClean="0">
                              <a:latin typeface="Cambria Math"/>
                            </a:rPr>
                            <m:t>𝑆</m:t>
                          </m:r>
                          <m:r>
                            <a:rPr lang="de-DE" sz="2000" b="0" i="1" smtClean="0">
                              <a:latin typeface="Cambria Math"/>
                            </a:rPr>
                            <m:t>=0.63</m:t>
                          </m:r>
                        </m:e>
                        <m:sub/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92" name="Textfeld 9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5514" y="5981218"/>
                <a:ext cx="1474506" cy="400110"/>
              </a:xfrm>
              <a:prstGeom prst="rect">
                <a:avLst/>
              </a:prstGeom>
              <a:blipFill rotWithShape="1">
                <a:blip r:embed="rId4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405692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8199" grpId="0"/>
      <p:bldP spid="91" grpId="0" animBg="1"/>
      <p:bldP spid="9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FEFDDF-ED17-4058-B886-96E35E932224}" type="slidenum">
              <a:rPr lang="de-DE" smtClean="0"/>
              <a:pPr/>
              <a:t>26</a:t>
            </a:fld>
            <a:endParaRPr lang="de-DE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08520" y="1423332"/>
            <a:ext cx="5760732" cy="4508001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251520" y="1020028"/>
            <a:ext cx="57202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latin typeface="+mj-lt"/>
              </a:rPr>
              <a:t>Thermal </a:t>
            </a:r>
            <a:r>
              <a:rPr lang="de-DE" sz="2400" dirty="0" err="1" smtClean="0">
                <a:latin typeface="+mj-lt"/>
              </a:rPr>
              <a:t>noise</a:t>
            </a:r>
            <a:r>
              <a:rPr lang="de-DE" sz="2400" dirty="0" smtClean="0">
                <a:latin typeface="+mj-lt"/>
              </a:rPr>
              <a:t>  </a:t>
            </a:r>
            <a:r>
              <a:rPr lang="de-DE" sz="2400" dirty="0" err="1" smtClean="0">
                <a:latin typeface="+mj-lt"/>
              </a:rPr>
              <a:t>of</a:t>
            </a:r>
            <a:r>
              <a:rPr lang="de-DE" sz="2400" dirty="0" smtClean="0">
                <a:latin typeface="+mj-lt"/>
              </a:rPr>
              <a:t>  </a:t>
            </a:r>
            <a:r>
              <a:rPr lang="de-DE" sz="2400" dirty="0" err="1" smtClean="0">
                <a:latin typeface="+mj-lt"/>
              </a:rPr>
              <a:t>monolithic</a:t>
            </a:r>
            <a:r>
              <a:rPr lang="de-DE" sz="2400" dirty="0" smtClean="0">
                <a:latin typeface="+mj-lt"/>
              </a:rPr>
              <a:t> </a:t>
            </a:r>
            <a:r>
              <a:rPr lang="de-DE" sz="2400" dirty="0" err="1" smtClean="0">
                <a:latin typeface="+mj-lt"/>
              </a:rPr>
              <a:t>grating</a:t>
            </a:r>
            <a:r>
              <a:rPr lang="de-DE" sz="2400" dirty="0" smtClean="0">
                <a:latin typeface="+mj-lt"/>
              </a:rPr>
              <a:t> @ 10 K</a:t>
            </a:r>
            <a:endParaRPr lang="en-US" sz="2400" dirty="0">
              <a:latin typeface="+mj-lt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392160" y="5949300"/>
            <a:ext cx="43672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 smtClean="0">
                <a:latin typeface="+mn-lt"/>
              </a:rPr>
              <a:t>Substrate/Beam </a:t>
            </a:r>
            <a:r>
              <a:rPr lang="de-DE" sz="2000" dirty="0" err="1" smtClean="0">
                <a:latin typeface="+mn-lt"/>
              </a:rPr>
              <a:t>sizes</a:t>
            </a:r>
            <a:r>
              <a:rPr lang="de-DE" sz="2000" dirty="0" smtClean="0">
                <a:latin typeface="+mn-lt"/>
              </a:rPr>
              <a:t> </a:t>
            </a:r>
            <a:r>
              <a:rPr lang="de-DE" sz="2000" dirty="0" err="1" smtClean="0">
                <a:latin typeface="+mn-lt"/>
              </a:rPr>
              <a:t>according</a:t>
            </a:r>
            <a:r>
              <a:rPr lang="de-DE" sz="2000" dirty="0" smtClean="0">
                <a:latin typeface="+mn-lt"/>
              </a:rPr>
              <a:t> </a:t>
            </a:r>
            <a:r>
              <a:rPr lang="de-DE" sz="2000" dirty="0" err="1" smtClean="0">
                <a:latin typeface="+mn-lt"/>
              </a:rPr>
              <a:t>to</a:t>
            </a:r>
            <a:r>
              <a:rPr lang="de-DE" sz="2000" dirty="0" smtClean="0">
                <a:latin typeface="+mn-lt"/>
              </a:rPr>
              <a:t> ET-LF</a:t>
            </a:r>
            <a:endParaRPr lang="en-US" sz="2000" dirty="0">
              <a:latin typeface="+mn-lt"/>
            </a:endParaRPr>
          </a:p>
        </p:txBody>
      </p:sp>
      <p:sp>
        <p:nvSpPr>
          <p:cNvPr id="7" name="Titel 1"/>
          <p:cNvSpPr txBox="1">
            <a:spLocks/>
          </p:cNvSpPr>
          <p:nvPr/>
        </p:nvSpPr>
        <p:spPr bwMode="auto">
          <a:xfrm>
            <a:off x="2590800" y="0"/>
            <a:ext cx="5943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bg1"/>
                </a:solidFill>
                <a:latin typeface="Arial"/>
                <a:ea typeface="ＭＳ Ｐゴシック" charset="-128"/>
                <a:cs typeface="Arial"/>
              </a:defRPr>
            </a:lvl1pPr>
            <a:lvl2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de-DE" dirty="0" err="1" smtClean="0">
                <a:latin typeface="Arial" charset="0"/>
              </a:rPr>
              <a:t>Grating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reflectors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for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future</a:t>
            </a:r>
            <a:r>
              <a:rPr lang="de-DE" dirty="0" smtClean="0">
                <a:latin typeface="Arial" charset="0"/>
              </a:rPr>
              <a:t> GWD</a:t>
            </a:r>
          </a:p>
          <a:p>
            <a:r>
              <a:rPr lang="de-DE" dirty="0" smtClean="0">
                <a:latin typeface="Arial" charset="0"/>
              </a:rPr>
              <a:t>Thermal </a:t>
            </a:r>
            <a:r>
              <a:rPr lang="de-DE" dirty="0" err="1" smtClean="0">
                <a:latin typeface="Arial" charset="0"/>
              </a:rPr>
              <a:t>noise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of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monolithic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gratings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graphicFrame>
            <p:nvGraphicFramePr>
              <p:cNvPr id="5" name="Tabel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2201569"/>
                  </p:ext>
                </p:extLst>
              </p:nvPr>
            </p:nvGraphicFramePr>
            <p:xfrm>
              <a:off x="5508104" y="3356992"/>
              <a:ext cx="3456384" cy="29616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20180"/>
                    <a:gridCol w="1836204"/>
                  </a:tblGrid>
                  <a:tr h="349301">
                    <a:tc gridSpan="2">
                      <a:txBody>
                        <a:bodyPr/>
                        <a:lstStyle/>
                        <a:p>
                          <a:r>
                            <a:rPr lang="de-DE" dirty="0" smtClean="0"/>
                            <a:t>Material </a:t>
                          </a:r>
                          <a:r>
                            <a:rPr lang="de-DE" dirty="0" err="1" smtClean="0"/>
                            <a:t>properties</a:t>
                          </a:r>
                          <a:r>
                            <a:rPr lang="de-DE" dirty="0" smtClean="0"/>
                            <a:t> </a:t>
                          </a:r>
                          <a:r>
                            <a:rPr lang="de-DE" dirty="0" err="1" smtClean="0"/>
                            <a:t>silicon</a:t>
                          </a:r>
                          <a:r>
                            <a:rPr lang="de-DE" dirty="0" smtClean="0"/>
                            <a:t> @ 10 K</a:t>
                          </a:r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de-DE" sz="1600" b="0" i="1" smtClean="0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  <m:r>
                                <a:rPr lang="de-DE" sz="1600" b="0" i="1" smtClean="0">
                                  <a:latin typeface="Cambria Math"/>
                                </a:rPr>
                                <m:t> (</m:t>
                              </m:r>
                              <m:sSup>
                                <m:sSupPr>
                                  <m:ctrlPr>
                                    <a:rPr lang="de-DE" sz="1600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de-DE" sz="1600" b="0" i="1" smtClean="0">
                                      <a:latin typeface="Cambria Math"/>
                                    </a:rPr>
                                    <m:t>𝐾</m:t>
                                  </m:r>
                                </m:e>
                                <m:sup>
                                  <m:r>
                                    <a:rPr lang="de-DE" sz="1600" b="0" i="1" smtClean="0">
                                      <a:latin typeface="Cambria Math"/>
                                    </a:rPr>
                                    <m:t>−1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sz="1600" dirty="0" smtClean="0"/>
                            <a:t>)</a:t>
                          </a:r>
                          <a:endParaRPr 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600" b="0" i="1" smtClean="0">
                                    <a:latin typeface="Cambria Math"/>
                                  </a:rPr>
                                  <m:t>8.8</m:t>
                                </m:r>
                                <m:r>
                                  <a:rPr lang="de-DE" sz="1600" b="0" i="1" smtClean="0">
                                    <a:latin typeface="Cambria Math"/>
                                    <a:ea typeface="Cambria Math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de-DE" sz="1600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de-DE" sz="1600" b="0" i="1" smtClean="0">
                                        <a:latin typeface="Cambria Math"/>
                                        <a:ea typeface="Cambria Math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de-DE" sz="1600" b="0" i="1" smtClean="0">
                                        <a:latin typeface="Cambria Math"/>
                                        <a:ea typeface="Cambria Math"/>
                                      </a:rPr>
                                      <m:t>−10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de-DE" sz="1600" b="0" i="1" smtClean="0">
                                  <a:latin typeface="Cambria Math"/>
                                  <a:ea typeface="Cambria Math"/>
                                </a:rPr>
                                <m:t>𝛽</m:t>
                              </m:r>
                              <m:r>
                                <a:rPr lang="de-DE" sz="1600" b="0" i="1" smtClean="0">
                                  <a:latin typeface="Cambria Math"/>
                                  <a:ea typeface="Cambria Math"/>
                                </a:rPr>
                                <m:t> (</m:t>
                              </m:r>
                              <m:sSup>
                                <m:sSupPr>
                                  <m:ctrlPr>
                                    <a:rPr lang="de-DE" sz="1600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de-DE" sz="1600" b="0" i="1" smtClean="0">
                                      <a:latin typeface="Cambria Math"/>
                                    </a:rPr>
                                    <m:t>𝐾</m:t>
                                  </m:r>
                                </m:e>
                                <m:sup>
                                  <m:r>
                                    <a:rPr lang="de-DE" sz="1600" b="0" i="1" smtClean="0">
                                      <a:latin typeface="Cambria Math"/>
                                    </a:rPr>
                                    <m:t>−1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sz="1600" dirty="0" smtClean="0"/>
                            <a:t>)</a:t>
                          </a:r>
                          <a:endParaRPr 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600" b="0" i="1" smtClean="0">
                                    <a:latin typeface="Cambria Math"/>
                                  </a:rPr>
                                  <m:t>1</m:t>
                                </m:r>
                                <m:r>
                                  <a:rPr lang="de-DE" sz="1600" b="0" i="1" smtClean="0">
                                    <a:latin typeface="Cambria Math"/>
                                    <a:ea typeface="Cambria Math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de-DE" sz="1600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de-DE" sz="1600" b="0" i="1" smtClean="0">
                                        <a:latin typeface="Cambria Math"/>
                                        <a:ea typeface="Cambria Math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de-DE" sz="1600" b="0" i="1" smtClean="0">
                                        <a:latin typeface="Cambria Math"/>
                                        <a:ea typeface="Cambria Math"/>
                                      </a:rPr>
                                      <m:t>−7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sz="1600" dirty="0" smtClean="0"/>
                            <a:t>C  (J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de-DE" sz="1600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de-DE" sz="1600" b="0" i="1" smtClean="0">
                                      <a:latin typeface="Cambria Math"/>
                                    </a:rPr>
                                    <m:t>𝑘𝑔</m:t>
                                  </m:r>
                                </m:e>
                                <m:sup>
                                  <m:r>
                                    <a:rPr lang="de-DE" sz="1600" b="0" i="1" smtClean="0">
                                      <a:latin typeface="Cambria Math"/>
                                    </a:rPr>
                                    <m:t>−1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de-DE" sz="1600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de-DE" sz="1600" b="0" i="1" smtClean="0">
                                      <a:latin typeface="Cambria Math"/>
                                    </a:rPr>
                                    <m:t>𝐾</m:t>
                                  </m:r>
                                </m:e>
                                <m:sup>
                                  <m:r>
                                    <a:rPr lang="de-DE" sz="1600" b="0" i="1" smtClean="0">
                                      <a:latin typeface="Cambria Math"/>
                                    </a:rPr>
                                    <m:t>−1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sz="1600" dirty="0" smtClean="0"/>
                            <a:t>)</a:t>
                          </a:r>
                          <a:endParaRPr 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sz="1600" dirty="0" smtClean="0"/>
                            <a:t>0.276</a:t>
                          </a:r>
                          <a:endParaRPr lang="en-US" sz="160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de-DE" sz="1600" b="0" i="1" smtClean="0">
                                  <a:latin typeface="Cambria Math"/>
                                  <a:ea typeface="Cambria Math"/>
                                </a:rPr>
                                <m:t>𝜅</m:t>
                              </m:r>
                              <m:r>
                                <a:rPr lang="de-DE" sz="1600" b="0" i="1" smtClean="0">
                                  <a:latin typeface="Cambria Math"/>
                                  <a:ea typeface="Cambria Math"/>
                                </a:rPr>
                                <m:t> (</m:t>
                              </m:r>
                              <m:r>
                                <m:rPr>
                                  <m:sty m:val="p"/>
                                </m:rPr>
                                <a:rPr lang="de-DE" sz="1600" b="0" i="0" smtClean="0">
                                  <a:latin typeface="Cambria Math"/>
                                </a:rPr>
                                <m:t>W</m:t>
                              </m:r>
                              <m:sSup>
                                <m:sSupPr>
                                  <m:ctrlPr>
                                    <a:rPr lang="de-DE" sz="1600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de-DE" sz="1600" b="0" i="1" smtClean="0">
                                      <a:latin typeface="Cambria Math"/>
                                    </a:rPr>
                                    <m:t>𝑘𝑔</m:t>
                                  </m:r>
                                </m:e>
                                <m:sup>
                                  <m:r>
                                    <a:rPr lang="de-DE" sz="1600" b="0" i="1" smtClean="0">
                                      <a:latin typeface="Cambria Math"/>
                                    </a:rPr>
                                    <m:t>−1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de-DE" sz="1600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de-DE" sz="1600" b="0" i="1" smtClean="0">
                                      <a:latin typeface="Cambria Math"/>
                                    </a:rPr>
                                    <m:t>𝐾</m:t>
                                  </m:r>
                                </m:e>
                                <m:sup>
                                  <m:r>
                                    <a:rPr lang="de-DE" sz="1600" b="0" i="1" smtClean="0">
                                      <a:latin typeface="Cambria Math"/>
                                    </a:rPr>
                                    <m:t>−1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sz="1600" dirty="0" smtClean="0"/>
                            <a:t>)</a:t>
                          </a:r>
                          <a:endParaRPr 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sz="1600" dirty="0" smtClean="0"/>
                            <a:t>2110</a:t>
                          </a:r>
                          <a:endParaRPr lang="en-US" sz="160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de-DE" sz="1600" b="0" i="1" smtClean="0">
                                  <a:latin typeface="Cambria Math"/>
                                  <a:ea typeface="Cambria Math"/>
                                </a:rPr>
                                <m:t>𝜌</m:t>
                              </m:r>
                              <m:r>
                                <a:rPr lang="de-DE" sz="1600" b="0" i="1" smtClean="0">
                                  <a:latin typeface="Cambria Math"/>
                                  <a:ea typeface="Cambria Math"/>
                                </a:rPr>
                                <m:t> </m:t>
                              </m:r>
                            </m:oMath>
                          </a14:m>
                          <a:r>
                            <a:rPr lang="en-US" sz="1600" dirty="0" smtClean="0"/>
                            <a:t>(</a:t>
                          </a:r>
                          <a14:m>
                            <m:oMath xmlns:m="http://schemas.openxmlformats.org/officeDocument/2006/math">
                              <m:r>
                                <a:rPr lang="de-DE" sz="1600" b="0" i="1" smtClean="0">
                                  <a:latin typeface="Cambria Math"/>
                                </a:rPr>
                                <m:t>𝑘𝑔</m:t>
                              </m:r>
                              <m:r>
                                <a:rPr lang="de-DE" sz="1600" b="0" i="1" smtClean="0">
                                  <a:latin typeface="Cambria Math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de-DE" sz="1600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de-DE" sz="1600" b="0" i="1" smtClean="0">
                                      <a:latin typeface="Cambria Math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lang="de-DE" sz="1600" b="0" i="1" smtClean="0">
                                      <a:latin typeface="Cambria Math"/>
                                    </a:rPr>
                                    <m:t>−3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sz="1600" dirty="0" smtClean="0"/>
                            <a:t>)</a:t>
                          </a:r>
                          <a:endParaRPr 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sz="1600" dirty="0" smtClean="0"/>
                            <a:t>2331</a:t>
                          </a:r>
                          <a:endParaRPr lang="en-US" sz="160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de-DE" sz="1600" b="0" i="1" smtClean="0">
                                        <a:latin typeface="Cambria Math"/>
                                        <a:ea typeface="Cambria Math"/>
                                      </a:rPr>
                                      <m:t>𝜙</m:t>
                                    </m:r>
                                  </m:e>
                                  <m:sub>
                                    <m:r>
                                      <a:rPr lang="de-DE" sz="1600" b="0" i="1" smtClean="0">
                                        <a:latin typeface="Cambria Math"/>
                                      </a:rPr>
                                      <m:t>𝑔𝑟𝑎𝑡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600" b="0" i="1" smtClean="0">
                                    <a:latin typeface="Cambria Math"/>
                                  </a:rPr>
                                  <m:t>1</m:t>
                                </m:r>
                                <m:r>
                                  <a:rPr lang="de-DE" sz="1600" b="0" i="1" smtClean="0">
                                    <a:latin typeface="Cambria Math"/>
                                    <a:ea typeface="Cambria Math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de-DE" sz="1600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de-DE" sz="1600" b="0" i="1" smtClean="0">
                                        <a:latin typeface="Cambria Math"/>
                                        <a:ea typeface="Cambria Math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de-DE" sz="1600" b="0" i="1" smtClean="0">
                                        <a:latin typeface="Cambria Math"/>
                                        <a:ea typeface="Cambria Math"/>
                                      </a:rPr>
                                      <m:t>−5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de-DE" sz="1600" b="0" i="1" smtClean="0">
                                        <a:latin typeface="Cambria Math"/>
                                        <a:ea typeface="Cambria Math"/>
                                      </a:rPr>
                                      <m:t>𝜙</m:t>
                                    </m:r>
                                  </m:e>
                                  <m:sub>
                                    <m:r>
                                      <a:rPr lang="de-DE" sz="1600" b="0" i="1" smtClean="0">
                                        <a:latin typeface="Cambria Math"/>
                                      </a:rPr>
                                      <m:t>𝑏𝑢𝑙𝑘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600" b="0" i="1" smtClean="0">
                                    <a:latin typeface="Cambria Math"/>
                                    <a:ea typeface="+mn-ea"/>
                                  </a:rPr>
                                  <m:t>5</m:t>
                                </m:r>
                                <m:r>
                                  <a:rPr lang="de-DE" sz="1600" b="0" i="1" smtClean="0">
                                    <a:latin typeface="Cambria Math"/>
                                    <a:ea typeface="Cambria Math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de-DE" sz="1600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de-DE" sz="1600" b="0" i="1" smtClean="0">
                                        <a:latin typeface="Cambria Math"/>
                                        <a:ea typeface="Cambria Math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de-DE" sz="1600" b="0" i="1" smtClean="0">
                                        <a:latin typeface="Cambria Math"/>
                                        <a:ea typeface="Cambria Math"/>
                                      </a:rPr>
                                      <m:t>−10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5" name="Tabel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xmlns="" xmlns:a14="http://schemas.microsoft.com/office/drawing/2010/main" val="302201569"/>
                  </p:ext>
                </p:extLst>
              </p:nvPr>
            </p:nvGraphicFramePr>
            <p:xfrm>
              <a:off x="5508104" y="3356992"/>
              <a:ext cx="3456384" cy="29616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20180"/>
                    <a:gridCol w="1836204"/>
                  </a:tblGrid>
                  <a:tr h="365760">
                    <a:tc gridSpan="2">
                      <a:txBody>
                        <a:bodyPr/>
                        <a:lstStyle/>
                        <a:p>
                          <a:r>
                            <a:rPr lang="de-DE" dirty="0" smtClean="0"/>
                            <a:t>Material </a:t>
                          </a:r>
                          <a:r>
                            <a:rPr lang="de-DE" dirty="0" err="1" smtClean="0"/>
                            <a:t>properties</a:t>
                          </a:r>
                          <a:r>
                            <a:rPr lang="de-DE" dirty="0" smtClean="0"/>
                            <a:t> </a:t>
                          </a:r>
                          <a:r>
                            <a:rPr lang="de-DE" dirty="0" err="1" smtClean="0"/>
                            <a:t>silicon</a:t>
                          </a:r>
                          <a:r>
                            <a:rPr lang="de-DE" dirty="0" smtClean="0"/>
                            <a:t> @ 10 K</a:t>
                          </a:r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376" t="-106557" r="-113158" b="-5983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88704" t="-106557" b="-598361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376" t="-206557" r="-113158" b="-4983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88704" t="-206557" b="-498361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376" t="-306557" r="-113158" b="-3983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sz="1600" dirty="0" smtClean="0"/>
                            <a:t>0.276</a:t>
                          </a:r>
                          <a:endParaRPr lang="en-US" sz="160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376" t="-413333" r="-113158" b="-30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sz="1600" dirty="0" smtClean="0"/>
                            <a:t>2110</a:t>
                          </a:r>
                          <a:endParaRPr lang="en-US" sz="160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376" t="-504918" r="-113158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sz="1600" dirty="0" smtClean="0"/>
                            <a:t>2331</a:t>
                          </a:r>
                          <a:endParaRPr lang="en-US" sz="160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376" t="-604918" r="-113158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88704" t="-604918" b="-100000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376" t="-704918" r="-1131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88704" t="-704918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8" name="Textfeld 7"/>
          <p:cNvSpPr txBox="1"/>
          <p:nvPr/>
        </p:nvSpPr>
        <p:spPr>
          <a:xfrm>
            <a:off x="5508104" y="2072810"/>
            <a:ext cx="3262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- thermo-</a:t>
            </a:r>
            <a:r>
              <a:rPr lang="de-DE" dirty="0" err="1" smtClean="0"/>
              <a:t>optic</a:t>
            </a:r>
            <a:r>
              <a:rPr lang="de-DE" dirty="0" smtClean="0"/>
              <a:t> </a:t>
            </a:r>
            <a:r>
              <a:rPr lang="de-DE" dirty="0" err="1" smtClean="0"/>
              <a:t>noise</a:t>
            </a:r>
            <a:r>
              <a:rPr lang="de-DE" dirty="0" smtClean="0"/>
              <a:t> </a:t>
            </a:r>
            <a:r>
              <a:rPr lang="de-DE" dirty="0" err="1" smtClean="0"/>
              <a:t>negligible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65913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FEFDDF-ED17-4058-B886-96E35E932224}" type="slidenum">
              <a:rPr lang="de-DE" smtClean="0"/>
              <a:pPr/>
              <a:t>27</a:t>
            </a:fld>
            <a:endParaRPr lang="de-DE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13982" y="1988840"/>
            <a:ext cx="5766102" cy="4512204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395536" y="1232756"/>
            <a:ext cx="66523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latin typeface="+mn-lt"/>
              </a:rPr>
              <a:t>Thermal </a:t>
            </a:r>
            <a:r>
              <a:rPr lang="de-DE" sz="2400" dirty="0" err="1" smtClean="0">
                <a:latin typeface="+mn-lt"/>
              </a:rPr>
              <a:t>noise</a:t>
            </a:r>
            <a:r>
              <a:rPr lang="de-DE" sz="2400" dirty="0" smtClean="0">
                <a:latin typeface="+mn-lt"/>
              </a:rPr>
              <a:t>  </a:t>
            </a:r>
            <a:r>
              <a:rPr lang="de-DE" sz="2400" dirty="0" err="1" smtClean="0">
                <a:latin typeface="+mn-lt"/>
              </a:rPr>
              <a:t>of</a:t>
            </a:r>
            <a:r>
              <a:rPr lang="de-DE" sz="2400" dirty="0" smtClean="0">
                <a:latin typeface="+mn-lt"/>
              </a:rPr>
              <a:t>  </a:t>
            </a:r>
            <a:r>
              <a:rPr lang="de-DE" sz="2400" dirty="0" err="1" smtClean="0">
                <a:latin typeface="+mn-lt"/>
              </a:rPr>
              <a:t>tantala</a:t>
            </a:r>
            <a:r>
              <a:rPr lang="de-DE" sz="2400" dirty="0" smtClean="0">
                <a:latin typeface="+mn-lt"/>
              </a:rPr>
              <a:t> </a:t>
            </a:r>
            <a:r>
              <a:rPr lang="de-DE" sz="2400" dirty="0" err="1" smtClean="0">
                <a:latin typeface="+mn-lt"/>
              </a:rPr>
              <a:t>grating</a:t>
            </a:r>
            <a:r>
              <a:rPr lang="de-DE" sz="2400" dirty="0" smtClean="0">
                <a:latin typeface="+mn-lt"/>
              </a:rPr>
              <a:t> @ 300 K, 1064 </a:t>
            </a:r>
            <a:r>
              <a:rPr lang="de-DE" sz="2400" dirty="0" err="1" smtClean="0">
                <a:latin typeface="+mn-lt"/>
              </a:rPr>
              <a:t>nm</a:t>
            </a:r>
            <a:endParaRPr lang="en-US" sz="2400" dirty="0">
              <a:latin typeface="+mn-lt"/>
            </a:endParaRPr>
          </a:p>
        </p:txBody>
      </p:sp>
      <p:sp>
        <p:nvSpPr>
          <p:cNvPr id="6" name="Titel 1"/>
          <p:cNvSpPr txBox="1">
            <a:spLocks/>
          </p:cNvSpPr>
          <p:nvPr/>
        </p:nvSpPr>
        <p:spPr bwMode="auto">
          <a:xfrm>
            <a:off x="2590800" y="0"/>
            <a:ext cx="5943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bg1"/>
                </a:solidFill>
                <a:latin typeface="Arial"/>
                <a:ea typeface="ＭＳ Ｐゴシック" charset="-128"/>
                <a:cs typeface="Arial"/>
              </a:defRPr>
            </a:lvl1pPr>
            <a:lvl2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de-DE" dirty="0" err="1" smtClean="0">
                <a:latin typeface="Arial" charset="0"/>
              </a:rPr>
              <a:t>Grating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reflectors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for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future</a:t>
            </a:r>
            <a:r>
              <a:rPr lang="de-DE" dirty="0" smtClean="0">
                <a:latin typeface="Arial" charset="0"/>
              </a:rPr>
              <a:t> GWD</a:t>
            </a:r>
          </a:p>
          <a:p>
            <a:r>
              <a:rPr lang="de-DE" dirty="0" smtClean="0">
                <a:latin typeface="Arial" charset="0"/>
              </a:rPr>
              <a:t>Thermal </a:t>
            </a:r>
            <a:r>
              <a:rPr lang="de-DE" dirty="0" err="1" smtClean="0">
                <a:latin typeface="Arial" charset="0"/>
              </a:rPr>
              <a:t>noise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of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tantala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gratings</a:t>
            </a:r>
            <a:endParaRPr lang="en-US" dirty="0"/>
          </a:p>
        </p:txBody>
      </p:sp>
      <p:grpSp>
        <p:nvGrpSpPr>
          <p:cNvPr id="5" name="Gruppieren 4"/>
          <p:cNvGrpSpPr/>
          <p:nvPr/>
        </p:nvGrpSpPr>
        <p:grpSpPr>
          <a:xfrm>
            <a:off x="6995280" y="1392434"/>
            <a:ext cx="1897200" cy="1088540"/>
            <a:chOff x="7078196" y="945012"/>
            <a:chExt cx="1897200" cy="1088540"/>
          </a:xfrm>
        </p:grpSpPr>
        <p:sp>
          <p:nvSpPr>
            <p:cNvPr id="7" name="Rechteck 6"/>
            <p:cNvSpPr/>
            <p:nvPr/>
          </p:nvSpPr>
          <p:spPr>
            <a:xfrm>
              <a:off x="7078196" y="1543898"/>
              <a:ext cx="1897200" cy="489654"/>
            </a:xfrm>
            <a:prstGeom prst="rect">
              <a:avLst/>
            </a:prstGeom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hteck 8"/>
            <p:cNvSpPr/>
            <p:nvPr/>
          </p:nvSpPr>
          <p:spPr>
            <a:xfrm>
              <a:off x="7160065" y="945012"/>
              <a:ext cx="336637" cy="612068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hteck 9"/>
            <p:cNvSpPr/>
            <p:nvPr/>
          </p:nvSpPr>
          <p:spPr>
            <a:xfrm>
              <a:off x="7843616" y="945012"/>
              <a:ext cx="336637" cy="612068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hteck 10"/>
            <p:cNvSpPr/>
            <p:nvPr/>
          </p:nvSpPr>
          <p:spPr>
            <a:xfrm>
              <a:off x="8562304" y="945012"/>
              <a:ext cx="336637" cy="612068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feld 11"/>
            <p:cNvSpPr txBox="1"/>
            <p:nvPr/>
          </p:nvSpPr>
          <p:spPr>
            <a:xfrm>
              <a:off x="7707530" y="1551573"/>
              <a:ext cx="82687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2400" dirty="0" smtClean="0">
                  <a:latin typeface="+mn-lt"/>
                </a:rPr>
                <a:t>SiO</a:t>
              </a:r>
              <a:r>
                <a:rPr lang="de-DE" sz="2400" baseline="-25000" dirty="0" smtClean="0">
                  <a:latin typeface="+mn-lt"/>
                </a:rPr>
                <a:t>2</a:t>
              </a:r>
              <a:endParaRPr lang="en-US" sz="2400" baseline="-25000" dirty="0">
                <a:latin typeface="+mn-lt"/>
              </a:endParaRPr>
            </a:p>
          </p:txBody>
        </p:sp>
        <p:sp>
          <p:nvSpPr>
            <p:cNvPr id="13" name="Textfeld 12"/>
            <p:cNvSpPr txBox="1"/>
            <p:nvPr/>
          </p:nvSpPr>
          <p:spPr>
            <a:xfrm>
              <a:off x="7647418" y="1054838"/>
              <a:ext cx="893552" cy="39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2400" dirty="0" smtClean="0">
                  <a:latin typeface="+mn-lt"/>
                </a:rPr>
                <a:t>Ta</a:t>
              </a:r>
              <a:r>
                <a:rPr lang="de-DE" sz="2400" baseline="-25000" dirty="0" smtClean="0">
                  <a:latin typeface="+mn-lt"/>
                </a:rPr>
                <a:t>2</a:t>
              </a:r>
              <a:r>
                <a:rPr lang="de-DE" sz="2400" dirty="0" smtClean="0">
                  <a:latin typeface="+mn-lt"/>
                </a:rPr>
                <a:t>O</a:t>
              </a:r>
              <a:r>
                <a:rPr lang="de-DE" sz="2400" baseline="-25000" dirty="0" smtClean="0">
                  <a:latin typeface="+mn-lt"/>
                </a:rPr>
                <a:t>5</a:t>
              </a:r>
              <a:endParaRPr lang="en-US" sz="2400" baseline="-25000" dirty="0">
                <a:latin typeface="+mn-lt"/>
              </a:endParaRPr>
            </a:p>
          </p:txBody>
        </p:sp>
      </p:grpSp>
      <p:sp>
        <p:nvSpPr>
          <p:cNvPr id="15" name="Textfeld 14"/>
          <p:cNvSpPr txBox="1"/>
          <p:nvPr/>
        </p:nvSpPr>
        <p:spPr>
          <a:xfrm>
            <a:off x="5837904" y="5322403"/>
            <a:ext cx="306673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200" dirty="0" err="1" smtClean="0">
                <a:latin typeface="+mn-lt"/>
              </a:rPr>
              <a:t>For</a:t>
            </a:r>
            <a:r>
              <a:rPr lang="de-DE" sz="2200" dirty="0" smtClean="0">
                <a:latin typeface="+mn-lt"/>
              </a:rPr>
              <a:t> </a:t>
            </a:r>
            <a:r>
              <a:rPr lang="de-DE" sz="2200" b="1" dirty="0" err="1" smtClean="0">
                <a:solidFill>
                  <a:srgbClr val="FF0000"/>
                </a:solidFill>
                <a:latin typeface="+mn-lt"/>
              </a:rPr>
              <a:t>considered</a:t>
            </a:r>
            <a:r>
              <a:rPr lang="de-DE" sz="2200" dirty="0" smtClean="0">
                <a:latin typeface="+mn-lt"/>
              </a:rPr>
              <a:t> </a:t>
            </a:r>
            <a:r>
              <a:rPr lang="de-DE" sz="2200" dirty="0" err="1" smtClean="0">
                <a:latin typeface="+mn-lt"/>
              </a:rPr>
              <a:t>grating</a:t>
            </a:r>
            <a:endParaRPr lang="de-DE" sz="2200" dirty="0" smtClean="0">
              <a:latin typeface="+mn-lt"/>
            </a:endParaRPr>
          </a:p>
          <a:p>
            <a:r>
              <a:rPr lang="de-DE" sz="2200" dirty="0" err="1" smtClean="0">
                <a:latin typeface="+mn-lt"/>
              </a:rPr>
              <a:t>configuration</a:t>
            </a:r>
            <a:r>
              <a:rPr lang="de-DE" sz="2200" dirty="0" smtClean="0">
                <a:latin typeface="+mn-lt"/>
              </a:rPr>
              <a:t> </a:t>
            </a:r>
            <a:r>
              <a:rPr lang="de-DE" sz="2200" dirty="0" err="1" smtClean="0">
                <a:latin typeface="+mn-lt"/>
              </a:rPr>
              <a:t>no</a:t>
            </a:r>
            <a:r>
              <a:rPr lang="de-DE" sz="2200" dirty="0" smtClean="0">
                <a:latin typeface="+mn-lt"/>
              </a:rPr>
              <a:t> </a:t>
            </a:r>
            <a:r>
              <a:rPr lang="de-DE" sz="2200" dirty="0" err="1" smtClean="0">
                <a:latin typeface="+mn-lt"/>
              </a:rPr>
              <a:t>noise</a:t>
            </a:r>
            <a:r>
              <a:rPr lang="de-DE" sz="2200" dirty="0" smtClean="0">
                <a:latin typeface="+mn-lt"/>
              </a:rPr>
              <a:t> </a:t>
            </a:r>
          </a:p>
          <a:p>
            <a:r>
              <a:rPr lang="de-DE" sz="2200" dirty="0" err="1" smtClean="0">
                <a:latin typeface="+mn-lt"/>
              </a:rPr>
              <a:t>reduction</a:t>
            </a:r>
            <a:endParaRPr lang="de-DE" sz="2200" dirty="0" smtClean="0">
              <a:latin typeface="+mn-lt"/>
            </a:endParaRPr>
          </a:p>
          <a:p>
            <a:r>
              <a:rPr lang="de-DE" sz="2200" dirty="0" err="1">
                <a:latin typeface="+mn-lt"/>
              </a:rPr>
              <a:t>c</a:t>
            </a:r>
            <a:r>
              <a:rPr lang="de-DE" sz="2200" dirty="0" err="1" smtClean="0">
                <a:latin typeface="+mn-lt"/>
              </a:rPr>
              <a:t>ompared</a:t>
            </a:r>
            <a:r>
              <a:rPr lang="de-DE" sz="2200" dirty="0" smtClean="0">
                <a:latin typeface="+mn-lt"/>
              </a:rPr>
              <a:t> </a:t>
            </a:r>
            <a:r>
              <a:rPr lang="de-DE" sz="2200" dirty="0" err="1" smtClean="0">
                <a:latin typeface="+mn-lt"/>
              </a:rPr>
              <a:t>to</a:t>
            </a:r>
            <a:r>
              <a:rPr lang="de-DE" sz="2200" dirty="0" smtClean="0">
                <a:latin typeface="+mn-lt"/>
              </a:rPr>
              <a:t> </a:t>
            </a:r>
            <a:r>
              <a:rPr lang="de-DE" sz="2200" dirty="0" err="1" smtClean="0">
                <a:latin typeface="+mn-lt"/>
              </a:rPr>
              <a:t>layer</a:t>
            </a:r>
            <a:r>
              <a:rPr lang="de-DE" sz="2200" dirty="0" smtClean="0">
                <a:latin typeface="+mn-lt"/>
              </a:rPr>
              <a:t> </a:t>
            </a:r>
            <a:r>
              <a:rPr lang="de-DE" sz="2200" dirty="0" err="1" smtClean="0">
                <a:latin typeface="+mn-lt"/>
              </a:rPr>
              <a:t>stack</a:t>
            </a:r>
            <a:r>
              <a:rPr lang="de-DE" sz="2200" dirty="0" smtClean="0">
                <a:latin typeface="+mn-lt"/>
              </a:rPr>
              <a:t> !</a:t>
            </a:r>
            <a:endParaRPr lang="en-US" sz="2200" dirty="0">
              <a:latin typeface="+mn-lt"/>
            </a:endParaRPr>
          </a:p>
        </p:txBody>
      </p:sp>
      <p:graphicFrame>
        <p:nvGraphicFramePr>
          <p:cNvPr id="16" name="Tabel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31407022"/>
              </p:ext>
            </p:extLst>
          </p:nvPr>
        </p:nvGraphicFramePr>
        <p:xfrm>
          <a:off x="5823820" y="2634104"/>
          <a:ext cx="3068660" cy="25950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6"/>
                <a:gridCol w="1124444"/>
              </a:tblGrid>
              <a:tr h="411280">
                <a:tc gridSpan="2">
                  <a:txBody>
                    <a:bodyPr/>
                    <a:lstStyle/>
                    <a:p>
                      <a:r>
                        <a:rPr lang="de-DE" dirty="0" smtClean="0"/>
                        <a:t>General </a:t>
                      </a:r>
                      <a:r>
                        <a:rPr lang="de-DE" dirty="0" err="1" smtClean="0"/>
                        <a:t>properties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8192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dirty="0" err="1" smtClean="0"/>
                        <a:t>grating</a:t>
                      </a:r>
                      <a:r>
                        <a:rPr lang="de-DE" sz="1600" baseline="0" dirty="0" smtClean="0"/>
                        <a:t> </a:t>
                      </a:r>
                      <a:r>
                        <a:rPr lang="de-DE" sz="1600" baseline="0" dirty="0" err="1" smtClean="0"/>
                        <a:t>period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de-DE" sz="1600" i="1" dirty="0" smtClean="0"/>
                        <a:t>p</a:t>
                      </a:r>
                      <a:endParaRPr lang="en-US" sz="16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dirty="0" smtClean="0"/>
                        <a:t>680 </a:t>
                      </a:r>
                      <a:r>
                        <a:rPr lang="de-DE" sz="1600" dirty="0" err="1" smtClean="0"/>
                        <a:t>nm</a:t>
                      </a:r>
                      <a:endParaRPr lang="en-US" sz="1600" dirty="0" smtClean="0"/>
                    </a:p>
                  </a:txBody>
                  <a:tcPr/>
                </a:tc>
              </a:tr>
              <a:tr h="46805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dirty="0" err="1" smtClean="0"/>
                        <a:t>refractive</a:t>
                      </a:r>
                      <a:r>
                        <a:rPr lang="de-DE" sz="1600" dirty="0" smtClean="0"/>
                        <a:t> </a:t>
                      </a:r>
                      <a:r>
                        <a:rPr lang="de-DE" sz="1600" dirty="0" err="1" smtClean="0"/>
                        <a:t>index</a:t>
                      </a:r>
                      <a:r>
                        <a:rPr lang="de-DE" sz="1600" dirty="0" smtClean="0"/>
                        <a:t> </a:t>
                      </a:r>
                      <a:r>
                        <a:rPr lang="de-DE" sz="1600" i="1" dirty="0" err="1" smtClean="0"/>
                        <a:t>n</a:t>
                      </a:r>
                      <a:r>
                        <a:rPr lang="de-DE" sz="1600" i="1" baseline="-25000" dirty="0" err="1" smtClean="0"/>
                        <a:t>Si</a:t>
                      </a:r>
                      <a:endParaRPr lang="en-US" sz="1600" i="1" baseline="-25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dirty="0" smtClean="0"/>
                        <a:t>2.1</a:t>
                      </a:r>
                      <a:endParaRPr lang="en-US" sz="1600" dirty="0" smtClean="0"/>
                    </a:p>
                  </a:txBody>
                  <a:tcPr/>
                </a:tc>
              </a:tr>
              <a:tr h="411280">
                <a:tc gridSpan="2">
                  <a:txBody>
                    <a:bodyPr/>
                    <a:lstStyle/>
                    <a:p>
                      <a:r>
                        <a:rPr lang="de-DE" b="1" dirty="0" err="1" smtClean="0">
                          <a:solidFill>
                            <a:schemeClr val="bg1"/>
                          </a:solidFill>
                        </a:rPr>
                        <a:t>Reflective</a:t>
                      </a:r>
                      <a:r>
                        <a:rPr lang="de-DE" b="1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de-DE" b="1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de-DE" b="1" baseline="0" dirty="0" err="1" smtClean="0">
                          <a:solidFill>
                            <a:schemeClr val="bg1"/>
                          </a:solidFill>
                        </a:rPr>
                        <a:t>grating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11280">
                <a:tc>
                  <a:txBody>
                    <a:bodyPr/>
                    <a:lstStyle/>
                    <a:p>
                      <a:r>
                        <a:rPr lang="de-DE" sz="1600" dirty="0" err="1" smtClean="0"/>
                        <a:t>depth</a:t>
                      </a:r>
                      <a:r>
                        <a:rPr lang="de-DE" sz="1600" dirty="0" smtClean="0"/>
                        <a:t>  </a:t>
                      </a:r>
                      <a:r>
                        <a:rPr lang="de-DE" sz="1600" i="1" dirty="0" smtClean="0"/>
                        <a:t>h</a:t>
                      </a:r>
                      <a:r>
                        <a:rPr lang="de-DE" sz="1600" dirty="0" smtClean="0"/>
                        <a:t>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570 </a:t>
                      </a:r>
                      <a:r>
                        <a:rPr lang="de-DE" sz="1600" dirty="0" err="1" smtClean="0"/>
                        <a:t>nm</a:t>
                      </a:r>
                      <a:endParaRPr lang="en-US" sz="1600" dirty="0"/>
                    </a:p>
                  </a:txBody>
                  <a:tcPr/>
                </a:tc>
              </a:tr>
              <a:tr h="411280">
                <a:tc>
                  <a:txBody>
                    <a:bodyPr/>
                    <a:lstStyle/>
                    <a:p>
                      <a:r>
                        <a:rPr lang="de-DE" sz="1600" dirty="0" err="1" smtClean="0"/>
                        <a:t>fill</a:t>
                      </a:r>
                      <a:r>
                        <a:rPr lang="de-DE" sz="1600" dirty="0" smtClean="0"/>
                        <a:t> </a:t>
                      </a:r>
                      <a:r>
                        <a:rPr lang="de-DE" sz="1600" dirty="0" err="1" smtClean="0"/>
                        <a:t>factor</a:t>
                      </a:r>
                      <a:r>
                        <a:rPr lang="de-DE" sz="1600" dirty="0" smtClean="0"/>
                        <a:t> </a:t>
                      </a:r>
                      <a:r>
                        <a:rPr lang="de-DE" sz="1600" i="1" dirty="0" smtClean="0"/>
                        <a:t>f</a:t>
                      </a:r>
                      <a:endParaRPr lang="en-US" sz="16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0.52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7" name="Textfeld 16"/>
          <p:cNvSpPr txBox="1"/>
          <p:nvPr/>
        </p:nvSpPr>
        <p:spPr>
          <a:xfrm>
            <a:off x="395536" y="6273413"/>
            <a:ext cx="53990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 smtClean="0">
                <a:latin typeface="+mn-lt"/>
              </a:rPr>
              <a:t>Substrate/Beam </a:t>
            </a:r>
            <a:r>
              <a:rPr lang="de-DE" sz="2000" dirty="0" err="1" smtClean="0">
                <a:latin typeface="+mn-lt"/>
              </a:rPr>
              <a:t>sizes</a:t>
            </a:r>
            <a:r>
              <a:rPr lang="de-DE" sz="2000" dirty="0" smtClean="0">
                <a:latin typeface="+mn-lt"/>
              </a:rPr>
              <a:t> </a:t>
            </a:r>
            <a:r>
              <a:rPr lang="de-DE" sz="2000" dirty="0" err="1" smtClean="0">
                <a:latin typeface="+mn-lt"/>
              </a:rPr>
              <a:t>according</a:t>
            </a:r>
            <a:r>
              <a:rPr lang="de-DE" sz="2000" dirty="0" smtClean="0">
                <a:latin typeface="+mn-lt"/>
              </a:rPr>
              <a:t> </a:t>
            </a:r>
            <a:r>
              <a:rPr lang="de-DE" sz="2000" dirty="0" err="1" smtClean="0">
                <a:latin typeface="+mn-lt"/>
              </a:rPr>
              <a:t>to</a:t>
            </a:r>
            <a:r>
              <a:rPr lang="de-DE" sz="2000" dirty="0" smtClean="0">
                <a:latin typeface="+mn-lt"/>
              </a:rPr>
              <a:t> </a:t>
            </a:r>
            <a:r>
              <a:rPr lang="de-DE" sz="2000" dirty="0" err="1" smtClean="0">
                <a:latin typeface="+mn-lt"/>
              </a:rPr>
              <a:t>Advanced</a:t>
            </a:r>
            <a:r>
              <a:rPr lang="de-DE" sz="2000" dirty="0" smtClean="0">
                <a:latin typeface="+mn-lt"/>
              </a:rPr>
              <a:t> LIGO</a:t>
            </a:r>
            <a:endParaRPr lang="en-US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55933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240011" y="1057320"/>
            <a:ext cx="160813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 smtClean="0">
                <a:solidFill>
                  <a:srgbClr val="385D8A"/>
                </a:solidFill>
                <a:latin typeface="+mj-lt"/>
              </a:rPr>
              <a:t>Summary</a:t>
            </a:r>
          </a:p>
          <a:p>
            <a:endParaRPr lang="de-DE" sz="2800" b="1" dirty="0">
              <a:solidFill>
                <a:srgbClr val="385D8A"/>
              </a:solidFill>
              <a:latin typeface="+mj-lt"/>
            </a:endParaRPr>
          </a:p>
        </p:txBody>
      </p:sp>
      <p:sp>
        <p:nvSpPr>
          <p:cNvPr id="4" name="Titel 1"/>
          <p:cNvSpPr txBox="1">
            <a:spLocks/>
          </p:cNvSpPr>
          <p:nvPr/>
        </p:nvSpPr>
        <p:spPr bwMode="auto">
          <a:xfrm>
            <a:off x="2590800" y="0"/>
            <a:ext cx="5943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bg1"/>
                </a:solidFill>
                <a:latin typeface="Arial"/>
                <a:ea typeface="ＭＳ Ｐゴシック" charset="-128"/>
                <a:cs typeface="Arial"/>
              </a:defRPr>
            </a:lvl1pPr>
            <a:lvl2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de-DE" dirty="0" err="1" smtClean="0">
                <a:latin typeface="Arial" charset="0"/>
              </a:rPr>
              <a:t>Coating-reduced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interferometer</a:t>
            </a:r>
            <a:r>
              <a:rPr lang="de-DE" dirty="0" smtClean="0">
                <a:latin typeface="Arial" charset="0"/>
              </a:rPr>
              <a:t> </a:t>
            </a:r>
            <a:r>
              <a:rPr lang="de-DE" dirty="0" err="1" smtClean="0">
                <a:latin typeface="Arial" charset="0"/>
              </a:rPr>
              <a:t>optics</a:t>
            </a:r>
            <a:endParaRPr lang="de-DE" dirty="0" smtClean="0">
              <a:latin typeface="Arial" charset="0"/>
            </a:endParaRPr>
          </a:p>
          <a:p>
            <a:r>
              <a:rPr lang="de-DE" dirty="0" smtClean="0">
                <a:latin typeface="Arial" charset="0"/>
              </a:rPr>
              <a:t>Summary</a:t>
            </a:r>
            <a:endParaRPr lang="en-US" dirty="0"/>
          </a:p>
        </p:txBody>
      </p:sp>
      <p:sp>
        <p:nvSpPr>
          <p:cNvPr id="2" name="Textfeld 1"/>
          <p:cNvSpPr txBox="1"/>
          <p:nvPr/>
        </p:nvSpPr>
        <p:spPr>
          <a:xfrm>
            <a:off x="240010" y="2011427"/>
            <a:ext cx="7902228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de-DE" sz="2800" dirty="0" err="1" smtClean="0">
                <a:latin typeface="+mn-lt"/>
              </a:rPr>
              <a:t>Sucessfully</a:t>
            </a:r>
            <a:r>
              <a:rPr lang="de-DE" sz="2800" dirty="0" smtClean="0">
                <a:latin typeface="+mn-lt"/>
              </a:rPr>
              <a:t> </a:t>
            </a:r>
            <a:r>
              <a:rPr lang="de-DE" sz="2800" dirty="0" err="1" smtClean="0">
                <a:latin typeface="+mn-lt"/>
              </a:rPr>
              <a:t>fabricated</a:t>
            </a:r>
            <a:r>
              <a:rPr lang="de-DE" sz="2800" dirty="0" smtClean="0">
                <a:latin typeface="+mn-lt"/>
              </a:rPr>
              <a:t> </a:t>
            </a:r>
            <a:r>
              <a:rPr lang="de-DE" sz="2800" dirty="0" err="1" smtClean="0">
                <a:latin typeface="+mn-lt"/>
              </a:rPr>
              <a:t>highly-reflective</a:t>
            </a:r>
            <a:r>
              <a:rPr lang="de-DE" sz="2800" dirty="0" smtClean="0">
                <a:latin typeface="+mn-lt"/>
              </a:rPr>
              <a:t> 2D </a:t>
            </a:r>
            <a:r>
              <a:rPr lang="de-DE" sz="2800" dirty="0" err="1" smtClean="0">
                <a:latin typeface="+mn-lt"/>
              </a:rPr>
              <a:t>gratings</a:t>
            </a:r>
            <a:r>
              <a:rPr lang="de-DE" sz="2800" dirty="0" smtClean="0">
                <a:latin typeface="+mn-lt"/>
              </a:rPr>
              <a:t>.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800" dirty="0" smtClean="0">
              <a:latin typeface="+mn-lt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800" dirty="0" smtClean="0">
                <a:latin typeface="+mn-lt"/>
              </a:rPr>
              <a:t>Thermal noise of silicon reflectors is fine.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de-DE" sz="2800" dirty="0" err="1" smtClean="0">
                <a:latin typeface="+mn-lt"/>
              </a:rPr>
              <a:t>Tantala</a:t>
            </a:r>
            <a:r>
              <a:rPr lang="de-DE" sz="2800" dirty="0" smtClean="0">
                <a:latin typeface="+mn-lt"/>
              </a:rPr>
              <a:t> </a:t>
            </a:r>
            <a:r>
              <a:rPr lang="de-DE" sz="2800" dirty="0" err="1" smtClean="0">
                <a:latin typeface="+mn-lt"/>
              </a:rPr>
              <a:t>reflectors</a:t>
            </a:r>
            <a:r>
              <a:rPr lang="de-DE" sz="2800" dirty="0" smtClean="0">
                <a:latin typeface="+mn-lt"/>
              </a:rPr>
              <a:t> </a:t>
            </a:r>
            <a:r>
              <a:rPr lang="de-DE" sz="2800" dirty="0" err="1" smtClean="0">
                <a:latin typeface="+mn-lt"/>
              </a:rPr>
              <a:t>structure</a:t>
            </a:r>
            <a:r>
              <a:rPr lang="de-DE" sz="2800" dirty="0" smtClean="0">
                <a:latin typeface="+mn-lt"/>
              </a:rPr>
              <a:t> </a:t>
            </a:r>
            <a:r>
              <a:rPr lang="de-DE" sz="2800" dirty="0" err="1" smtClean="0">
                <a:latin typeface="+mn-lt"/>
              </a:rPr>
              <a:t>optimization</a:t>
            </a:r>
            <a:r>
              <a:rPr lang="de-DE" sz="2800" dirty="0" smtClean="0">
                <a:latin typeface="+mn-lt"/>
              </a:rPr>
              <a:t> </a:t>
            </a:r>
            <a:r>
              <a:rPr lang="de-DE" sz="2800" dirty="0" err="1" smtClean="0">
                <a:latin typeface="+mn-lt"/>
              </a:rPr>
              <a:t>to</a:t>
            </a:r>
            <a:r>
              <a:rPr lang="de-DE" sz="2800" dirty="0" smtClean="0">
                <a:latin typeface="+mn-lt"/>
              </a:rPr>
              <a:t> </a:t>
            </a:r>
            <a:r>
              <a:rPr lang="de-DE" sz="2800" dirty="0" err="1" smtClean="0">
                <a:latin typeface="+mn-lt"/>
              </a:rPr>
              <a:t>be</a:t>
            </a:r>
            <a:r>
              <a:rPr lang="de-DE" sz="2800" dirty="0" smtClean="0">
                <a:latin typeface="+mn-lt"/>
              </a:rPr>
              <a:t> </a:t>
            </a:r>
          </a:p>
          <a:p>
            <a:r>
              <a:rPr lang="de-DE" sz="2800" dirty="0">
                <a:latin typeface="+mn-lt"/>
              </a:rPr>
              <a:t> </a:t>
            </a:r>
            <a:r>
              <a:rPr lang="de-DE" sz="2800" dirty="0" smtClean="0">
                <a:latin typeface="+mn-lt"/>
              </a:rPr>
              <a:t>    </a:t>
            </a:r>
            <a:r>
              <a:rPr lang="de-DE" sz="2800" dirty="0" err="1" smtClean="0">
                <a:latin typeface="+mn-lt"/>
              </a:rPr>
              <a:t>investigated</a:t>
            </a:r>
            <a:r>
              <a:rPr lang="de-DE" sz="2800" dirty="0" smtClean="0">
                <a:latin typeface="+mn-lt"/>
              </a:rPr>
              <a:t>. – </a:t>
            </a:r>
            <a:r>
              <a:rPr lang="de-DE" sz="2800" dirty="0" err="1" smtClean="0">
                <a:latin typeface="+mn-lt"/>
              </a:rPr>
              <a:t>It</a:t>
            </a:r>
            <a:r>
              <a:rPr lang="de-DE" sz="2800" dirty="0" smtClean="0">
                <a:latin typeface="+mn-lt"/>
              </a:rPr>
              <a:t> </a:t>
            </a:r>
            <a:r>
              <a:rPr lang="de-DE" sz="2800" dirty="0" err="1" smtClean="0">
                <a:latin typeface="+mn-lt"/>
              </a:rPr>
              <a:t>is</a:t>
            </a:r>
            <a:r>
              <a:rPr lang="de-DE" sz="2800" dirty="0" smtClean="0">
                <a:latin typeface="+mn-lt"/>
              </a:rPr>
              <a:t> not just all </a:t>
            </a:r>
            <a:r>
              <a:rPr lang="de-DE" sz="2800" dirty="0" err="1" smtClean="0">
                <a:latin typeface="+mn-lt"/>
              </a:rPr>
              <a:t>about</a:t>
            </a:r>
            <a:r>
              <a:rPr lang="de-DE" sz="2800" dirty="0" smtClean="0">
                <a:latin typeface="+mn-lt"/>
              </a:rPr>
              <a:t> </a:t>
            </a:r>
            <a:r>
              <a:rPr lang="de-DE" sz="2800" dirty="0" err="1" smtClean="0">
                <a:latin typeface="+mn-lt"/>
              </a:rPr>
              <a:t>scaling</a:t>
            </a:r>
            <a:r>
              <a:rPr lang="de-DE" sz="2800" dirty="0" smtClean="0">
                <a:latin typeface="+mn-lt"/>
              </a:rPr>
              <a:t> down</a:t>
            </a:r>
          </a:p>
          <a:p>
            <a:r>
              <a:rPr lang="de-DE" sz="2800" dirty="0">
                <a:latin typeface="+mn-lt"/>
              </a:rPr>
              <a:t> </a:t>
            </a:r>
            <a:r>
              <a:rPr lang="de-DE" sz="2800" dirty="0" smtClean="0">
                <a:latin typeface="+mn-lt"/>
              </a:rPr>
              <a:t>    </a:t>
            </a:r>
            <a:r>
              <a:rPr lang="de-DE" sz="2800" dirty="0" err="1" smtClean="0">
                <a:latin typeface="+mn-lt"/>
              </a:rPr>
              <a:t>amorphous</a:t>
            </a:r>
            <a:r>
              <a:rPr lang="de-DE" sz="2800" dirty="0" smtClean="0">
                <a:latin typeface="+mn-lt"/>
              </a:rPr>
              <a:t> </a:t>
            </a:r>
            <a:r>
              <a:rPr lang="de-DE" sz="2800" dirty="0" err="1" smtClean="0">
                <a:latin typeface="+mn-lt"/>
              </a:rPr>
              <a:t>layer</a:t>
            </a:r>
            <a:r>
              <a:rPr lang="de-DE" sz="2800" dirty="0" smtClean="0">
                <a:latin typeface="+mn-lt"/>
              </a:rPr>
              <a:t> </a:t>
            </a:r>
            <a:r>
              <a:rPr lang="de-DE" sz="2800" dirty="0" err="1" smtClean="0">
                <a:latin typeface="+mn-lt"/>
              </a:rPr>
              <a:t>thickness</a:t>
            </a:r>
            <a:r>
              <a:rPr lang="de-DE" sz="2800" dirty="0" smtClean="0">
                <a:latin typeface="+mn-lt"/>
              </a:rPr>
              <a:t>.</a:t>
            </a:r>
          </a:p>
          <a:p>
            <a:endParaRPr lang="de-DE" sz="2800" dirty="0" smtClean="0">
              <a:latin typeface="+mn-lt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de-DE" sz="2800" dirty="0" smtClean="0">
                <a:latin typeface="+mn-lt"/>
              </a:rPr>
              <a:t>Work on </a:t>
            </a:r>
            <a:r>
              <a:rPr lang="de-DE" sz="2800" dirty="0" err="1" smtClean="0">
                <a:latin typeface="+mn-lt"/>
              </a:rPr>
              <a:t>scattered</a:t>
            </a:r>
            <a:r>
              <a:rPr lang="de-DE" sz="2800" dirty="0" smtClean="0">
                <a:latin typeface="+mn-lt"/>
              </a:rPr>
              <a:t> light in </a:t>
            </a:r>
            <a:r>
              <a:rPr lang="de-DE" sz="2800" dirty="0" err="1" smtClean="0">
                <a:latin typeface="+mn-lt"/>
              </a:rPr>
              <a:t>process</a:t>
            </a:r>
            <a:r>
              <a:rPr lang="de-DE" sz="2800" dirty="0" smtClean="0">
                <a:latin typeface="+mn-lt"/>
              </a:rPr>
              <a:t>. Most </a:t>
            </a:r>
            <a:r>
              <a:rPr lang="de-DE" sz="2800" dirty="0" err="1" smtClean="0">
                <a:latin typeface="+mn-lt"/>
              </a:rPr>
              <a:t>critical</a:t>
            </a:r>
            <a:endParaRPr lang="de-DE" sz="2800" dirty="0" smtClean="0">
              <a:latin typeface="+mn-lt"/>
            </a:endParaRPr>
          </a:p>
          <a:p>
            <a:r>
              <a:rPr lang="de-DE" sz="2800" dirty="0">
                <a:latin typeface="+mn-lt"/>
              </a:rPr>
              <a:t> </a:t>
            </a:r>
            <a:r>
              <a:rPr lang="de-DE" sz="2800" dirty="0" smtClean="0">
                <a:latin typeface="+mn-lt"/>
              </a:rPr>
              <a:t>     </a:t>
            </a:r>
            <a:r>
              <a:rPr lang="de-DE" sz="2800" dirty="0" err="1" smtClean="0">
                <a:latin typeface="+mn-lt"/>
              </a:rPr>
              <a:t>grating</a:t>
            </a:r>
            <a:r>
              <a:rPr lang="de-DE" sz="2800" dirty="0" smtClean="0">
                <a:latin typeface="+mn-lt"/>
              </a:rPr>
              <a:t> </a:t>
            </a:r>
            <a:r>
              <a:rPr lang="de-DE" sz="2800" dirty="0" err="1" smtClean="0">
                <a:latin typeface="+mn-lt"/>
              </a:rPr>
              <a:t>regions</a:t>
            </a:r>
            <a:r>
              <a:rPr lang="de-DE" sz="2800" dirty="0" smtClean="0">
                <a:latin typeface="+mn-lt"/>
              </a:rPr>
              <a:t> </a:t>
            </a:r>
            <a:r>
              <a:rPr lang="de-DE" sz="2800" dirty="0" err="1" smtClean="0">
                <a:latin typeface="+mn-lt"/>
              </a:rPr>
              <a:t>identified</a:t>
            </a:r>
            <a:r>
              <a:rPr lang="de-DE" sz="2800" dirty="0" smtClean="0">
                <a:latin typeface="+mn-lt"/>
              </a:rPr>
              <a:t>.</a:t>
            </a:r>
            <a:endParaRPr lang="en-US" sz="2800" dirty="0">
              <a:latin typeface="+mn-lt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FEFDDF-ED17-4058-B886-96E35E932224}" type="slidenum">
              <a:rPr lang="de-DE" smtClean="0"/>
              <a:pPr/>
              <a:t>28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091177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FEFDDF-ED17-4058-B886-96E35E932224}" type="slidenum">
              <a:rPr lang="de-DE" smtClean="0"/>
              <a:pPr/>
              <a:t>29</a:t>
            </a:fld>
            <a:endParaRPr lang="de-DE"/>
          </a:p>
        </p:txBody>
      </p:sp>
      <p:sp>
        <p:nvSpPr>
          <p:cNvPr id="3" name="Textfeld 2"/>
          <p:cNvSpPr txBox="1"/>
          <p:nvPr/>
        </p:nvSpPr>
        <p:spPr>
          <a:xfrm>
            <a:off x="539552" y="1448780"/>
            <a:ext cx="782368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1" i="1" dirty="0" err="1" smtClean="0">
                <a:latin typeface="+mn-lt"/>
              </a:rPr>
              <a:t>Acknowledgement</a:t>
            </a:r>
            <a:r>
              <a:rPr lang="de-DE" sz="2000" b="1" i="1" dirty="0" smtClean="0">
                <a:latin typeface="+mn-lt"/>
              </a:rPr>
              <a:t>:</a:t>
            </a:r>
          </a:p>
          <a:p>
            <a:r>
              <a:rPr lang="de-DE" sz="2000" dirty="0" smtClean="0">
                <a:latin typeface="+mn-lt"/>
              </a:rPr>
              <a:t>This </a:t>
            </a:r>
            <a:r>
              <a:rPr lang="de-DE" sz="2000" dirty="0" err="1" smtClean="0">
                <a:latin typeface="+mn-lt"/>
              </a:rPr>
              <a:t>research</a:t>
            </a:r>
            <a:r>
              <a:rPr lang="de-DE" sz="2000" dirty="0" smtClean="0">
                <a:latin typeface="+mn-lt"/>
              </a:rPr>
              <a:t> </a:t>
            </a:r>
            <a:r>
              <a:rPr lang="de-DE" sz="2000" dirty="0" err="1" smtClean="0">
                <a:latin typeface="+mn-lt"/>
              </a:rPr>
              <a:t>is</a:t>
            </a:r>
            <a:r>
              <a:rPr lang="de-DE" sz="2000" dirty="0" smtClean="0">
                <a:latin typeface="+mn-lt"/>
              </a:rPr>
              <a:t> </a:t>
            </a:r>
            <a:r>
              <a:rPr lang="de-DE" sz="2000" dirty="0" err="1" smtClean="0">
                <a:latin typeface="+mn-lt"/>
              </a:rPr>
              <a:t>supported</a:t>
            </a:r>
            <a:r>
              <a:rPr lang="de-DE" sz="2000" dirty="0" smtClean="0">
                <a:latin typeface="+mn-lt"/>
              </a:rPr>
              <a:t> </a:t>
            </a:r>
            <a:r>
              <a:rPr lang="de-DE" sz="2000" dirty="0" err="1" smtClean="0">
                <a:latin typeface="+mn-lt"/>
              </a:rPr>
              <a:t>by</a:t>
            </a:r>
            <a:r>
              <a:rPr lang="de-DE" sz="2000" dirty="0" smtClean="0">
                <a:latin typeface="+mn-lt"/>
              </a:rPr>
              <a:t> </a:t>
            </a:r>
            <a:r>
              <a:rPr lang="de-DE" sz="2000" dirty="0" err="1" smtClean="0">
                <a:latin typeface="+mn-lt"/>
              </a:rPr>
              <a:t>the</a:t>
            </a:r>
            <a:r>
              <a:rPr lang="de-DE" sz="2000" dirty="0" smtClean="0">
                <a:latin typeface="+mn-lt"/>
              </a:rPr>
              <a:t> Deutsche Forschungsgesellschaft (DFG) </a:t>
            </a:r>
          </a:p>
          <a:p>
            <a:r>
              <a:rPr lang="de-DE" sz="2000" dirty="0" err="1">
                <a:latin typeface="+mn-lt"/>
              </a:rPr>
              <a:t>w</a:t>
            </a:r>
            <a:r>
              <a:rPr lang="de-DE" sz="2000" dirty="0" err="1" smtClean="0">
                <a:latin typeface="+mn-lt"/>
              </a:rPr>
              <a:t>ithin</a:t>
            </a:r>
            <a:r>
              <a:rPr lang="de-DE" sz="2000" dirty="0" smtClean="0">
                <a:latin typeface="+mn-lt"/>
              </a:rPr>
              <a:t> Sonderforschungsbereich </a:t>
            </a:r>
            <a:r>
              <a:rPr lang="de-DE" sz="2000" dirty="0" err="1" smtClean="0">
                <a:latin typeface="+mn-lt"/>
              </a:rPr>
              <a:t>Transregio</a:t>
            </a:r>
            <a:r>
              <a:rPr lang="de-DE" sz="2000" dirty="0" smtClean="0">
                <a:latin typeface="+mn-lt"/>
              </a:rPr>
              <a:t> 7.</a:t>
            </a:r>
            <a:endParaRPr lang="en-US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43938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ap_pr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iap_pres</Template>
  <TotalTime>0</TotalTime>
  <Words>1272</Words>
  <Application>Microsoft Office PowerPoint</Application>
  <PresentationFormat>On-screen Show (4:3)</PresentationFormat>
  <Paragraphs>372</Paragraphs>
  <Slides>29</Slides>
  <Notes>12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1" baseType="lpstr">
      <vt:lpstr>iap_pres</vt:lpstr>
      <vt:lpstr>Graph</vt:lpstr>
      <vt:lpstr>Grating reflectors for future GWD</vt:lpstr>
      <vt:lpstr>Grating reflectors for future GWD Outline</vt:lpstr>
      <vt:lpstr>Slide 3</vt:lpstr>
      <vt:lpstr>Slide 4</vt:lpstr>
      <vt:lpstr>Grating reflectors for future GWD Functionality of grating reflectors</vt:lpstr>
      <vt:lpstr>Grating reflectors for  future GWD Functionality of grating reflectors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Der Titel</dc:title>
  <dc:creator>Kroker, Stefanie</dc:creator>
  <cp:lastModifiedBy>Marta Budroni</cp:lastModifiedBy>
  <cp:revision>449</cp:revision>
  <cp:lastPrinted>2012-05-14T23:46:20Z</cp:lastPrinted>
  <dcterms:created xsi:type="dcterms:W3CDTF">2012-05-03T13:34:27Z</dcterms:created>
  <dcterms:modified xsi:type="dcterms:W3CDTF">2012-12-19T10:34:37Z</dcterms:modified>
</cp:coreProperties>
</file>