
<file path=[Content_Types].xml><?xml version="1.0" encoding="utf-8"?>
<Types xmlns="http://schemas.openxmlformats.org/package/2006/content-types">
  <Default Extension="png" ContentType="image/png"/>
  <Default Extension="mpg" ContentType="video/mpeg"/>
  <Default Extension="mpeg" ContentType="vide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  <p:sldMasterId id="2147483698" r:id="rId4"/>
    <p:sldMasterId id="2147483711" r:id="rId5"/>
    <p:sldMasterId id="2147483724" r:id="rId6"/>
    <p:sldMasterId id="2147483738" r:id="rId7"/>
  </p:sldMasterIdLst>
  <p:notesMasterIdLst>
    <p:notesMasterId r:id="rId28"/>
  </p:notesMasterIdLst>
  <p:sldIdLst>
    <p:sldId id="273" r:id="rId8"/>
    <p:sldId id="266" r:id="rId9"/>
    <p:sldId id="492" r:id="rId10"/>
    <p:sldId id="335" r:id="rId11"/>
    <p:sldId id="337" r:id="rId12"/>
    <p:sldId id="275" r:id="rId13"/>
    <p:sldId id="308" r:id="rId14"/>
    <p:sldId id="331" r:id="rId15"/>
    <p:sldId id="493" r:id="rId16"/>
    <p:sldId id="318" r:id="rId17"/>
    <p:sldId id="312" r:id="rId18"/>
    <p:sldId id="314" r:id="rId19"/>
    <p:sldId id="495" r:id="rId20"/>
    <p:sldId id="311" r:id="rId21"/>
    <p:sldId id="267" r:id="rId22"/>
    <p:sldId id="274" r:id="rId23"/>
    <p:sldId id="334" r:id="rId24"/>
    <p:sldId id="491" r:id="rId25"/>
    <p:sldId id="490" r:id="rId26"/>
    <p:sldId id="332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186"/>
    <a:srgbClr val="000042"/>
    <a:srgbClr val="000099"/>
    <a:srgbClr val="51DAFF"/>
    <a:srgbClr val="101010"/>
    <a:srgbClr val="5976A7"/>
    <a:srgbClr val="0055FE"/>
    <a:srgbClr val="000000"/>
    <a:srgbClr val="C4EA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5" autoAdjust="0"/>
    <p:restoredTop sz="94660"/>
  </p:normalViewPr>
  <p:slideViewPr>
    <p:cSldViewPr snapToGrid="0">
      <p:cViewPr varScale="1">
        <p:scale>
          <a:sx n="175" d="100"/>
          <a:sy n="175" d="100"/>
        </p:scale>
        <p:origin x="3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836A6-6FA2-4CB3-8052-385613A40A24}" type="datetimeFigureOut">
              <a:rPr lang="en-GB" smtClean="0"/>
              <a:t>27/11/2020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4E613-6859-46FA-A624-C7D18AADAE6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30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The gravitational Network today consists of </a:t>
            </a:r>
          </a:p>
          <a:p>
            <a:pPr>
              <a:spcBef>
                <a:spcPct val="0"/>
              </a:spcBef>
            </a:pPr>
            <a:r>
              <a:rPr lang="en-US" b="1" dirty="0">
                <a:effectLst/>
              </a:rPr>
              <a:t>Two advanced LIGO detectors, the advanced Virgo detector</a:t>
            </a:r>
          </a:p>
          <a:p>
            <a:pPr>
              <a:spcBef>
                <a:spcPct val="0"/>
              </a:spcBef>
            </a:pPr>
            <a:r>
              <a:rPr lang="en-US" b="1" dirty="0">
                <a:effectLst/>
              </a:rPr>
              <a:t>GEO600 (although with a significantly lower sensitivity esp. at low frequencies)</a:t>
            </a:r>
          </a:p>
          <a:p>
            <a:pPr>
              <a:spcBef>
                <a:spcPct val="0"/>
              </a:spcBef>
            </a:pPr>
            <a:r>
              <a:rPr lang="en-US" b="1" dirty="0">
                <a:effectLst/>
              </a:rPr>
              <a:t>And the underground KAGRA detector, which joined the GW network last spring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0A448B-C13A-4C8D-BA8F-2381F4AA82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514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advanced</a:t>
            </a:r>
            <a:r>
              <a:rPr lang="de-DE" dirty="0"/>
              <a:t> </a:t>
            </a:r>
            <a:r>
              <a:rPr lang="de-DE" dirty="0" err="1"/>
              <a:t>detectors</a:t>
            </a:r>
            <a:r>
              <a:rPr lang="de-DE" dirty="0"/>
              <a:t> </a:t>
            </a:r>
            <a:r>
              <a:rPr lang="de-DE" dirty="0" err="1"/>
              <a:t>three</a:t>
            </a:r>
            <a:r>
              <a:rPr lang="de-DE" dirty="0"/>
              <a:t> </a:t>
            </a:r>
            <a:r>
              <a:rPr lang="de-DE" dirty="0" err="1"/>
              <a:t>observation</a:t>
            </a:r>
            <a:r>
              <a:rPr lang="de-DE" dirty="0"/>
              <a:t> </a:t>
            </a:r>
            <a:r>
              <a:rPr lang="de-DE" dirty="0" err="1"/>
              <a:t>runs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performed</a:t>
            </a:r>
            <a:r>
              <a:rPr lang="de-DE" dirty="0"/>
              <a:t>.</a:t>
            </a:r>
          </a:p>
          <a:p>
            <a:r>
              <a:rPr lang="de-DE" dirty="0"/>
              <a:t>The last </a:t>
            </a:r>
            <a:r>
              <a:rPr lang="de-DE" dirty="0" err="1"/>
              <a:t>one</a:t>
            </a:r>
            <a:r>
              <a:rPr lang="de-DE" dirty="0"/>
              <a:t> O3 was </a:t>
            </a:r>
            <a:r>
              <a:rPr lang="de-DE" dirty="0" err="1"/>
              <a:t>cut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a </a:t>
            </a:r>
            <a:r>
              <a:rPr lang="de-DE" dirty="0" err="1"/>
              <a:t>month</a:t>
            </a:r>
            <a:r>
              <a:rPr lang="de-DE" dirty="0"/>
              <a:t> </a:t>
            </a:r>
            <a:r>
              <a:rPr lang="de-DE" dirty="0" err="1"/>
              <a:t>short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Corona </a:t>
            </a:r>
            <a:r>
              <a:rPr lang="de-DE" dirty="0" err="1"/>
              <a:t>crisis</a:t>
            </a:r>
            <a:r>
              <a:rPr lang="de-DE" dirty="0"/>
              <a:t>.</a:t>
            </a:r>
          </a:p>
          <a:p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consisted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parts</a:t>
            </a:r>
            <a:r>
              <a:rPr lang="de-DE" dirty="0"/>
              <a:t>, </a:t>
            </a:r>
            <a:r>
              <a:rPr lang="de-DE" dirty="0" err="1"/>
              <a:t>called</a:t>
            </a:r>
            <a:r>
              <a:rPr lang="de-DE" dirty="0"/>
              <a:t> O3a and O3b.</a:t>
            </a:r>
          </a:p>
          <a:p>
            <a:r>
              <a:rPr lang="de-DE" dirty="0"/>
              <a:t>The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O3a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analysed</a:t>
            </a:r>
            <a:r>
              <a:rPr lang="de-DE" dirty="0"/>
              <a:t> and a GW </a:t>
            </a:r>
            <a:r>
              <a:rPr lang="de-DE" dirty="0" err="1"/>
              <a:t>catalog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published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4E613-6859-46FA-A624-C7D18AADAE6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662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11 </a:t>
            </a:r>
            <a:r>
              <a:rPr lang="de-DE" dirty="0" err="1"/>
              <a:t>observations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runs</a:t>
            </a:r>
            <a:r>
              <a:rPr lang="de-DE" dirty="0"/>
              <a:t> and 39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ones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third</a:t>
            </a:r>
            <a:r>
              <a:rPr lang="de-DE" dirty="0"/>
              <a:t> </a:t>
            </a:r>
            <a:r>
              <a:rPr lang="de-DE" dirty="0" err="1"/>
              <a:t>run</a:t>
            </a:r>
            <a:r>
              <a:rPr lang="de-DE" dirty="0"/>
              <a:t>. The </a:t>
            </a:r>
            <a:r>
              <a:rPr lang="de-DE" dirty="0" err="1"/>
              <a:t>detectors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observe</a:t>
            </a:r>
            <a:r>
              <a:rPr lang="de-DE" dirty="0"/>
              <a:t> </a:t>
            </a:r>
            <a:r>
              <a:rPr lang="de-DE" dirty="0" err="1"/>
              <a:t>coalescing</a:t>
            </a:r>
            <a:r>
              <a:rPr lang="de-DE" dirty="0"/>
              <a:t> </a:t>
            </a:r>
            <a:r>
              <a:rPr lang="de-DE" dirty="0" err="1"/>
              <a:t>binaries</a:t>
            </a:r>
            <a:r>
              <a:rPr lang="de-DE" dirty="0"/>
              <a:t> at a rate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1 per </a:t>
            </a:r>
            <a:r>
              <a:rPr lang="de-DE" dirty="0" err="1"/>
              <a:t>week</a:t>
            </a:r>
            <a:r>
              <a:rPr lang="de-DE" dirty="0"/>
              <a:t>.</a:t>
            </a:r>
          </a:p>
          <a:p>
            <a:r>
              <a:rPr lang="de-DE" dirty="0"/>
              <a:t>The </a:t>
            </a:r>
            <a:r>
              <a:rPr lang="de-DE" dirty="0" err="1"/>
              <a:t>mass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oberserved</a:t>
            </a:r>
            <a:r>
              <a:rPr lang="de-DE" dirty="0"/>
              <a:t> </a:t>
            </a:r>
            <a:r>
              <a:rPr lang="de-DE" dirty="0" err="1"/>
              <a:t>object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form Neutron </a:t>
            </a:r>
            <a:r>
              <a:rPr lang="de-DE" dirty="0" err="1"/>
              <a:t>stars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1.5 solar </a:t>
            </a:r>
            <a:r>
              <a:rPr lang="de-DE" dirty="0" err="1"/>
              <a:t>masses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 final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150 solar </a:t>
            </a:r>
            <a:r>
              <a:rPr lang="de-DE" dirty="0" err="1"/>
              <a:t>masses</a:t>
            </a:r>
            <a:r>
              <a:rPr lang="de-DE" dirty="0"/>
              <a:t>.</a:t>
            </a:r>
          </a:p>
          <a:p>
            <a:r>
              <a:rPr lang="de-DE" dirty="0" err="1"/>
              <a:t>Interesting</a:t>
            </a:r>
            <a:r>
              <a:rPr lang="de-DE" dirty="0"/>
              <a:t> </a:t>
            </a:r>
            <a:r>
              <a:rPr lang="de-DE" dirty="0" err="1"/>
              <a:t>events</a:t>
            </a:r>
            <a:r>
              <a:rPr lang="de-DE" dirty="0"/>
              <a:t>: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GW190814 </a:t>
            </a:r>
            <a:r>
              <a:rPr lang="de-DE" dirty="0"/>
              <a:t>high </a:t>
            </a:r>
            <a:r>
              <a:rPr lang="de-DE" dirty="0" err="1"/>
              <a:t>mass</a:t>
            </a:r>
            <a:r>
              <a:rPr lang="de-DE" dirty="0"/>
              <a:t> NS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mass</a:t>
            </a:r>
            <a:r>
              <a:rPr lang="de-DE" dirty="0"/>
              <a:t> BH?</a:t>
            </a:r>
          </a:p>
          <a:p>
            <a:r>
              <a:rPr lang="de-DE" dirty="0"/>
              <a:t>GW190425: 2nd BNS </a:t>
            </a:r>
            <a:r>
              <a:rPr lang="de-DE" dirty="0" err="1"/>
              <a:t>merger</a:t>
            </a:r>
            <a:r>
              <a:rPr lang="de-DE" dirty="0"/>
              <a:t> after GW 170817 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GW190521 was an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heavy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resulting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BH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150 solar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masses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asymmetric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like GW190412,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parameters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like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tightly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constrained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4E613-6859-46FA-A624-C7D18AADAE6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112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Even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sensitivites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A+ </a:t>
            </a:r>
            <a:r>
              <a:rPr lang="de-DE" dirty="0" err="1"/>
              <a:t>generation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not </a:t>
            </a:r>
            <a:r>
              <a:rPr lang="de-DE" dirty="0" err="1"/>
              <a:t>see</a:t>
            </a:r>
            <a:r>
              <a:rPr lang="de-DE" dirty="0"/>
              <a:t> all </a:t>
            </a:r>
            <a:r>
              <a:rPr lang="de-DE" dirty="0" err="1"/>
              <a:t>the</a:t>
            </a:r>
            <a:r>
              <a:rPr lang="de-DE" dirty="0"/>
              <a:t> source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intend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observe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4E613-6859-46FA-A624-C7D18AADAE6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381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greatest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upgrading</a:t>
            </a:r>
            <a:r>
              <a:rPr lang="de-DE" dirty="0"/>
              <a:t> </a:t>
            </a:r>
            <a:r>
              <a:rPr lang="de-DE" dirty="0" err="1"/>
              <a:t>subsystems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seen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noise</a:t>
            </a:r>
            <a:r>
              <a:rPr lang="de-DE" dirty="0"/>
              <a:t> </a:t>
            </a:r>
            <a:r>
              <a:rPr lang="de-DE" dirty="0" err="1"/>
              <a:t>budgets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advanced</a:t>
            </a:r>
            <a:r>
              <a:rPr lang="de-DE" dirty="0"/>
              <a:t> </a:t>
            </a:r>
            <a:r>
              <a:rPr lang="de-DE" dirty="0" err="1"/>
              <a:t>detectors</a:t>
            </a:r>
            <a:r>
              <a:rPr lang="de-DE" dirty="0"/>
              <a:t>. </a:t>
            </a:r>
          </a:p>
          <a:p>
            <a:r>
              <a:rPr lang="de-DE" dirty="0"/>
              <a:t>Here an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advanced</a:t>
            </a:r>
            <a:r>
              <a:rPr lang="de-DE" dirty="0"/>
              <a:t> LIGO</a:t>
            </a:r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future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toughest</a:t>
            </a:r>
            <a:r>
              <a:rPr lang="de-DE" dirty="0"/>
              <a:t> </a:t>
            </a:r>
            <a:r>
              <a:rPr lang="de-DE" dirty="0" err="1"/>
              <a:t>challenges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frequency</a:t>
            </a:r>
            <a:r>
              <a:rPr lang="de-DE" dirty="0"/>
              <a:t> </a:t>
            </a:r>
            <a:r>
              <a:rPr lang="de-DE" dirty="0" err="1"/>
              <a:t>region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Einstein </a:t>
            </a:r>
            <a:r>
              <a:rPr lang="de-DE" dirty="0" err="1"/>
              <a:t>Telescope</a:t>
            </a:r>
            <a:r>
              <a:rPr lang="de-DE" dirty="0"/>
              <a:t> </a:t>
            </a:r>
            <a:r>
              <a:rPr lang="de-DE" dirty="0" err="1"/>
              <a:t>specialises</a:t>
            </a:r>
            <a:r>
              <a:rPr lang="de-DE" dirty="0"/>
              <a:t> on.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4E613-6859-46FA-A624-C7D18AADAE6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263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upgrades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affecting</a:t>
            </a:r>
            <a:r>
              <a:rPr lang="de-DE" dirty="0"/>
              <a:t> </a:t>
            </a:r>
            <a:r>
              <a:rPr lang="de-DE" dirty="0" err="1"/>
              <a:t>almost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subsystem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detectors</a:t>
            </a:r>
            <a:r>
              <a:rPr lang="de-DE" dirty="0"/>
              <a:t>. </a:t>
            </a:r>
          </a:p>
          <a:p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subsystems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ist own </a:t>
            </a:r>
            <a:r>
              <a:rPr lang="de-DE" dirty="0" err="1"/>
              <a:t>challenges</a:t>
            </a:r>
            <a:r>
              <a:rPr lang="de-DE" dirty="0"/>
              <a:t> and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pushed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pysical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 possible.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B7F2DF-C759-4ED4-8500-AA4DC6F686A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297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observation</a:t>
            </a:r>
            <a:r>
              <a:rPr lang="de-DE" dirty="0"/>
              <a:t> </a:t>
            </a:r>
            <a:r>
              <a:rPr lang="de-DE" dirty="0" err="1"/>
              <a:t>runs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detectors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4E613-6859-46FA-A624-C7D18AADAE6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313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168DC4-D86B-4700-96CB-DC537468D95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022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168DC4-D86B-4700-96CB-DC537468D95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540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4E613-6859-46FA-A624-C7D18AADAE6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953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Technical </a:t>
            </a:r>
            <a:r>
              <a:rPr lang="de-DE" dirty="0" err="1"/>
              <a:t>details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instrument</a:t>
            </a:r>
            <a:r>
              <a:rPr lang="de-DE" dirty="0"/>
              <a:t> </a:t>
            </a:r>
            <a:r>
              <a:rPr lang="de-DE" dirty="0" err="1"/>
              <a:t>science</a:t>
            </a:r>
            <a:r>
              <a:rPr lang="de-DE" dirty="0"/>
              <a:t> </a:t>
            </a:r>
            <a:r>
              <a:rPr lang="de-DE" dirty="0" err="1"/>
              <a:t>sessions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4E613-6859-46FA-A624-C7D18AADAE6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94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0A448B-C13A-4C8D-BA8F-2381F4AA82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618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68DC4-D86B-4700-96CB-DC537468D95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0818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68DC4-D86B-4700-96CB-DC537468D950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8435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br>
              <a:rPr lang="en-US" dirty="0">
                <a:effectLst/>
              </a:rPr>
            </a:br>
            <a:r>
              <a:rPr lang="en-US" b="1" dirty="0">
                <a:effectLst/>
              </a:rPr>
              <a:t>Countries represented:</a:t>
            </a:r>
            <a:r>
              <a:rPr lang="en-US" dirty="0">
                <a:effectLst/>
              </a:rPr>
              <a:t> 15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0A448B-C13A-4C8D-BA8F-2381F4AA82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98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28248-07C2-4CEC-980F-7D23D0496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82F2DCC-EA02-4C3E-9FA1-18D8B46EE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8DD0CE-ABC9-4173-A0AD-708204A6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E436D6-8240-471C-8146-044AAD785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EDE396-4311-49AD-BBE7-55FF89714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62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B0B50-DA47-405D-843D-29744A025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CFD057-7D75-4740-9496-F46951332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E5A481-FE20-4605-BC56-1A36C66A7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09E0CF-FFCA-43DF-AFF9-8A9C4B2F4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DC88A0-2644-4BB4-8347-5AB00A232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240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06FA36-4C6A-45E6-92BE-92094E19F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C9F25A-8D40-428B-92A1-8F4367C39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A67E0F-CF9E-4C35-BD08-8A735CA34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417457-65B1-4813-A29E-28E860CCA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0FFDBD-0333-48D2-ABFC-C33EE5D88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526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266601-23DE-4A10-A120-AC8B52BC9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9E8D47-AD22-49F9-9F15-11646DF8A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DE2AEC-7FEE-4137-8B7F-A75EFEC9E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F428D2-FC87-4807-B3EE-280416289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2D9055-531A-42E6-BDF8-90C9C959C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F5D08F-3B61-4093-BB1D-08912D4CE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8544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FE092D-5917-4B34-AC1C-729C939B4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F980C7-A10F-4062-B5EE-DEFCB723A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4F5322E-3DC9-4066-BE7D-12560BA2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DD5FBCB-B3FE-450A-BB36-B52BAF0D0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02A07B3-E1C9-4BA3-90E6-5E1E4A86B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67C9A96-44B6-4771-A452-70E68FC6D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B1FC108-5DF9-40BF-9DD4-3484BE0C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F81B063-33AA-4DD1-AA75-228ED257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68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DAB79B-833B-46CE-8210-E6E7535FD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5F83356-2C33-4802-8A90-C43E02199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06ED203-EC31-47F6-86E3-C4ED7293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285B1D-25C7-45B0-9DAE-B896EF9A7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8476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09D4052-4DF4-4C57-8766-24005FE42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F3EA5E-B9A6-4313-BC73-A3822464A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F9F47B-2A42-4D23-BCE6-F4BBCEB0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392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CA250B-F0E6-48E5-B95C-1FF053C16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495EB4-7734-43B1-8299-DFBBB2EC6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67929DC-DF25-49F4-AE3F-77FE4D714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7D42E16-4381-45AB-9807-CA3F1A87E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BA25630-B14F-49FF-84FF-FB0627854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18B9DF9-59B6-45B7-B757-48BEC857D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8244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869A7C-C3B3-42BA-B0D0-5172160C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DE5B4C9-6396-4E14-8292-179D3EE4F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3C07E25-AFDE-4A41-A823-6C6B7362E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30B3CA8-DCEB-4E69-89E2-D55E6423C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FEC0867-7B48-470C-A6AC-287B9FCB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E70949-D7CF-474F-B388-F5A3A43A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314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326067-2EE7-490A-9DF5-9B176F75B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4CD7586-A9B3-420A-AFFC-795DC45B5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2B635C-011C-44F4-8A12-569A5AC79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CD700E-AC26-405C-8144-4DC6965D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29BF2C-CE56-4DEC-928F-83FC25396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686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488034F-8067-4E9E-931F-7F745D106A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1A0BD92-191D-40D4-A7A3-A301D1332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382FC9-A32D-4BB4-8769-52BCD6361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67F07C-6A43-4A61-979D-EBC019190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61E5DB-694A-4F92-9339-8864A00AE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5023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0528" y="44624"/>
            <a:ext cx="1354667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63992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7596" y="44624"/>
            <a:ext cx="8256917" cy="914400"/>
          </a:xfr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extLst/>
          </a:lstStyle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dirty="0"/>
              <a:t>Textmasterformate durch Klicken bearbeiten</a:t>
            </a:r>
          </a:p>
          <a:p>
            <a:pPr lvl="1" eaLnBrk="1" latinLnBrk="0" hangingPunct="1"/>
            <a:r>
              <a:rPr lang="de-DE" dirty="0"/>
              <a:t>Zweite Ebene</a:t>
            </a:r>
          </a:p>
          <a:p>
            <a:pPr lvl="2" eaLnBrk="1" latinLnBrk="0" hangingPunct="1"/>
            <a:r>
              <a:rPr lang="de-DE" dirty="0"/>
              <a:t>Dritte Ebene</a:t>
            </a:r>
          </a:p>
          <a:p>
            <a:pPr lvl="3" eaLnBrk="1" latinLnBrk="0" hangingPunct="1"/>
            <a:r>
              <a:rPr lang="de-DE" dirty="0"/>
              <a:t>Vierte Ebene</a:t>
            </a:r>
          </a:p>
          <a:p>
            <a:pPr lvl="4" eaLnBrk="1" latinLnBrk="0" hangingPunct="1"/>
            <a:r>
              <a:rPr lang="de-DE" dirty="0"/>
              <a:t>Fünfte Ebene</a:t>
            </a:r>
            <a:endParaRPr kumimoji="0"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398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5" name="Freihandform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3" name="Freihandform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6" name="Freihandform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7" name="Freihandform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8" name="Freihandform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19" name="Freihandform 18"/>
          <p:cNvSpPr>
            <a:spLocks/>
          </p:cNvSpPr>
          <p:nvPr/>
        </p:nvSpPr>
        <p:spPr bwMode="auto">
          <a:xfrm>
            <a:off x="7931153" y="4246566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0" name="Freihandform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1" name="Freihandform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2" name="Freihandform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3" name="Freihandform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4" name="Freihandform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5" name="Freihandform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6" name="Freihandform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27" name="Freihandform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  <a:latin typeface="Corbel"/>
              <a:ea typeface="+mn-ea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84213" y="402267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942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19125" y="17705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07125" y="17705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671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0" y="402268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6193369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9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69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123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097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2644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 flipV="1">
            <a:off x="484261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 rot="5400000">
            <a:off x="11374904" y="1197789"/>
            <a:ext cx="132763" cy="171288"/>
            <a:chOff x="6668087" y="1297746"/>
            <a:chExt cx="161840" cy="156602"/>
          </a:xfrm>
        </p:grpSpPr>
        <p:cxnSp>
          <p:nvCxnSpPr>
            <p:cNvPr id="15" name="Gerade Verbindung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grayWhite">
          <a:xfrm>
            <a:off x="1219200" y="441254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/>
              <a:t>Bild durch Klicken auf Symbol hinzufügen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grpSp>
        <p:nvGrpSpPr>
          <p:cNvPr id="14" name="Gruppieren 13"/>
          <p:cNvGrpSpPr/>
          <p:nvPr/>
        </p:nvGrpSpPr>
        <p:grpSpPr>
          <a:xfrm rot="5400000">
            <a:off x="11578104" y="1350189"/>
            <a:ext cx="132763" cy="171288"/>
            <a:chOff x="6668087" y="1297746"/>
            <a:chExt cx="161840" cy="156602"/>
          </a:xfrm>
        </p:grpSpPr>
        <p:cxnSp>
          <p:nvCxnSpPr>
            <p:cNvPr id="11" name="Gerade Verbindung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/>
          <p:cNvGrpSpPr/>
          <p:nvPr/>
        </p:nvGrpSpPr>
        <p:grpSpPr>
          <a:xfrm rot="5400000">
            <a:off x="11115580" y="1453352"/>
            <a:ext cx="132763" cy="171288"/>
            <a:chOff x="6668087" y="1297746"/>
            <a:chExt cx="161840" cy="156602"/>
          </a:xfrm>
        </p:grpSpPr>
        <p:cxnSp>
          <p:nvCxnSpPr>
            <p:cNvPr id="19" name="Gerade Verbindung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4598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40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41600" cy="5851525"/>
          </a:xfrm>
        </p:spPr>
        <p:txBody>
          <a:bodyPr vert="eaVert" anchor="ctr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12800" y="274642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363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60" cy="114348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922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0460" y="836712"/>
            <a:ext cx="11620581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90460" y="121192"/>
            <a:ext cx="11620581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3339" y="6421441"/>
            <a:ext cx="42839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51311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8" indent="0" algn="ctr">
              <a:buNone/>
              <a:defRPr sz="2000"/>
            </a:lvl2pPr>
            <a:lvl3pPr marL="914437" indent="0" algn="ctr">
              <a:buNone/>
              <a:defRPr sz="1800"/>
            </a:lvl3pPr>
            <a:lvl4pPr marL="1371655" indent="0" algn="ctr">
              <a:buNone/>
              <a:defRPr sz="1600"/>
            </a:lvl4pPr>
            <a:lvl5pPr marL="1828873" indent="0" algn="ctr">
              <a:buNone/>
              <a:defRPr sz="1600"/>
            </a:lvl5pPr>
            <a:lvl6pPr marL="2286091" indent="0" algn="ctr">
              <a:buNone/>
              <a:defRPr sz="1600"/>
            </a:lvl6pPr>
            <a:lvl7pPr marL="2743310" indent="0" algn="ctr">
              <a:buNone/>
              <a:defRPr sz="1600"/>
            </a:lvl7pPr>
            <a:lvl8pPr marL="3200529" indent="0" algn="ctr">
              <a:buNone/>
              <a:defRPr sz="1600"/>
            </a:lvl8pPr>
            <a:lvl9pPr marL="3657747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8744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1759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1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4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4281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495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8" indent="0">
              <a:buNone/>
              <a:defRPr sz="2000" b="1"/>
            </a:lvl2pPr>
            <a:lvl3pPr marL="914437" indent="0">
              <a:buNone/>
              <a:defRPr sz="1800" b="1"/>
            </a:lvl3pPr>
            <a:lvl4pPr marL="1371655" indent="0">
              <a:buNone/>
              <a:defRPr sz="1600" b="1"/>
            </a:lvl4pPr>
            <a:lvl5pPr marL="1828873" indent="0">
              <a:buNone/>
              <a:defRPr sz="1600" b="1"/>
            </a:lvl5pPr>
            <a:lvl6pPr marL="2286091" indent="0">
              <a:buNone/>
              <a:defRPr sz="1600" b="1"/>
            </a:lvl6pPr>
            <a:lvl7pPr marL="2743310" indent="0">
              <a:buNone/>
              <a:defRPr sz="1600" b="1"/>
            </a:lvl7pPr>
            <a:lvl8pPr marL="3200529" indent="0">
              <a:buNone/>
              <a:defRPr sz="1600" b="1"/>
            </a:lvl8pPr>
            <a:lvl9pPr marL="3657747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6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8" indent="0">
              <a:buNone/>
              <a:defRPr sz="2000" b="1"/>
            </a:lvl2pPr>
            <a:lvl3pPr marL="914437" indent="0">
              <a:buNone/>
              <a:defRPr sz="1800" b="1"/>
            </a:lvl3pPr>
            <a:lvl4pPr marL="1371655" indent="0">
              <a:buNone/>
              <a:defRPr sz="1600" b="1"/>
            </a:lvl4pPr>
            <a:lvl5pPr marL="1828873" indent="0">
              <a:buNone/>
              <a:defRPr sz="1600" b="1"/>
            </a:lvl5pPr>
            <a:lvl6pPr marL="2286091" indent="0">
              <a:buNone/>
              <a:defRPr sz="1600" b="1"/>
            </a:lvl6pPr>
            <a:lvl7pPr marL="2743310" indent="0">
              <a:buNone/>
              <a:defRPr sz="1600" b="1"/>
            </a:lvl7pPr>
            <a:lvl8pPr marL="3200529" indent="0">
              <a:buNone/>
              <a:defRPr sz="1600" b="1"/>
            </a:lvl8pPr>
            <a:lvl9pPr marL="3657747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8196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4160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738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8" indent="0">
              <a:buNone/>
              <a:defRPr sz="1400"/>
            </a:lvl2pPr>
            <a:lvl3pPr marL="914437" indent="0">
              <a:buNone/>
              <a:defRPr sz="1200"/>
            </a:lvl3pPr>
            <a:lvl4pPr marL="1371655" indent="0">
              <a:buNone/>
              <a:defRPr sz="1000"/>
            </a:lvl4pPr>
            <a:lvl5pPr marL="1828873" indent="0">
              <a:buNone/>
              <a:defRPr sz="1000"/>
            </a:lvl5pPr>
            <a:lvl6pPr marL="2286091" indent="0">
              <a:buNone/>
              <a:defRPr sz="1000"/>
            </a:lvl6pPr>
            <a:lvl7pPr marL="2743310" indent="0">
              <a:buNone/>
              <a:defRPr sz="1000"/>
            </a:lvl7pPr>
            <a:lvl8pPr marL="3200529" indent="0">
              <a:buNone/>
              <a:defRPr sz="1000"/>
            </a:lvl8pPr>
            <a:lvl9pPr marL="3657747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5022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18" indent="0">
              <a:buNone/>
              <a:defRPr sz="2800"/>
            </a:lvl2pPr>
            <a:lvl3pPr marL="914437" indent="0">
              <a:buNone/>
              <a:defRPr sz="2400"/>
            </a:lvl3pPr>
            <a:lvl4pPr marL="1371655" indent="0">
              <a:buNone/>
              <a:defRPr sz="2000"/>
            </a:lvl4pPr>
            <a:lvl5pPr marL="1828873" indent="0">
              <a:buNone/>
              <a:defRPr sz="2000"/>
            </a:lvl5pPr>
            <a:lvl6pPr marL="2286091" indent="0">
              <a:buNone/>
              <a:defRPr sz="2000"/>
            </a:lvl6pPr>
            <a:lvl7pPr marL="2743310" indent="0">
              <a:buNone/>
              <a:defRPr sz="2000"/>
            </a:lvl7pPr>
            <a:lvl8pPr marL="3200529" indent="0">
              <a:buNone/>
              <a:defRPr sz="2000"/>
            </a:lvl8pPr>
            <a:lvl9pPr marL="3657747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8" indent="0">
              <a:buNone/>
              <a:defRPr sz="1400"/>
            </a:lvl2pPr>
            <a:lvl3pPr marL="914437" indent="0">
              <a:buNone/>
              <a:defRPr sz="1200"/>
            </a:lvl3pPr>
            <a:lvl4pPr marL="1371655" indent="0">
              <a:buNone/>
              <a:defRPr sz="1000"/>
            </a:lvl4pPr>
            <a:lvl5pPr marL="1828873" indent="0">
              <a:buNone/>
              <a:defRPr sz="1000"/>
            </a:lvl5pPr>
            <a:lvl6pPr marL="2286091" indent="0">
              <a:buNone/>
              <a:defRPr sz="1000"/>
            </a:lvl6pPr>
            <a:lvl7pPr marL="2743310" indent="0">
              <a:buNone/>
              <a:defRPr sz="1000"/>
            </a:lvl7pPr>
            <a:lvl8pPr marL="3200529" indent="0">
              <a:buNone/>
              <a:defRPr sz="1000"/>
            </a:lvl8pPr>
            <a:lvl9pPr marL="3657747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8417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54674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77771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6294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85584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8639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34582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98632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1783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75617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22572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63396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29551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81005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0459" y="836712"/>
            <a:ext cx="11620581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90459" y="121192"/>
            <a:ext cx="11620581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3339" y="6421439"/>
            <a:ext cx="42839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003D81"/>
                </a:solidFill>
                <a:effectLst/>
                <a:uLnTx/>
                <a:uFillTx/>
                <a:latin typeface="Gill Sans Light"/>
                <a:ea typeface="+mn-ea"/>
              </a:rPr>
              <a:t>Name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3D81"/>
              </a:solidFill>
              <a:effectLst/>
              <a:uLnTx/>
              <a:uFillTx/>
              <a:latin typeface="Gill Sans Ligh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831903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685800" y="534990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0415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27" name="Inhaltsplatzhalt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4775200" y="76203"/>
            <a:ext cx="3860800" cy="288925"/>
          </a:xfrm>
        </p:spPr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806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685800" y="3444904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240633" y="2947087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18009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3479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375260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25" name="Textplatzhalt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375260" y="1316040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8" name="Inhaltsplatzhalter 27"/>
          <p:cNvSpPr>
            <a:spLocks noGrp="1"/>
          </p:cNvSpPr>
          <p:nvPr>
            <p:ph sz="quarter" idx="4"/>
          </p:nvPr>
        </p:nvSpPr>
        <p:spPr>
          <a:xfrm>
            <a:off x="6198307" y="1316040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685800" y="60198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3426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062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Fußzeilenplatzhalt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4616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685800" y="5849120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idx="2"/>
          </p:nvPr>
        </p:nvSpPr>
        <p:spPr>
          <a:xfrm>
            <a:off x="609602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3800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545485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6419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144000" y="549279"/>
            <a:ext cx="2438400" cy="5851525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549279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4594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0460" y="836712"/>
            <a:ext cx="11620581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90460" y="121192"/>
            <a:ext cx="11620581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3339" y="6421441"/>
            <a:ext cx="42839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71828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00527" y="44624"/>
            <a:ext cx="1354667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702526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7595" y="44624"/>
            <a:ext cx="8256917" cy="914400"/>
          </a:xfrm>
        </p:spPr>
        <p:txBody>
          <a:bodyPr/>
          <a:lstStyle>
            <a:lvl1pPr>
              <a:defRPr>
                <a:solidFill>
                  <a:schemeClr val="accent3">
                    <a:lumMod val="60000"/>
                    <a:lumOff val="40000"/>
                  </a:schemeClr>
                </a:solidFill>
              </a:defRPr>
            </a:lvl1pPr>
            <a:extLst/>
          </a:lstStyle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dirty="0"/>
              <a:t>Textmasterformate durch Klicken bearbeiten</a:t>
            </a:r>
          </a:p>
          <a:p>
            <a:pPr lvl="1" eaLnBrk="1" latinLnBrk="0" hangingPunct="1"/>
            <a:r>
              <a:rPr lang="de-DE" dirty="0"/>
              <a:t>Zweite Ebene</a:t>
            </a:r>
          </a:p>
          <a:p>
            <a:pPr lvl="2" eaLnBrk="1" latinLnBrk="0" hangingPunct="1"/>
            <a:r>
              <a:rPr lang="de-DE" dirty="0"/>
              <a:t>Dritte Ebene</a:t>
            </a:r>
          </a:p>
          <a:p>
            <a:pPr lvl="3" eaLnBrk="1" latinLnBrk="0" hangingPunct="1"/>
            <a:r>
              <a:rPr lang="de-DE" dirty="0"/>
              <a:t>Vierte Ebene</a:t>
            </a:r>
          </a:p>
          <a:p>
            <a:pPr lvl="4" eaLnBrk="1" latinLnBrk="0" hangingPunct="1"/>
            <a:r>
              <a:rPr lang="de-DE" dirty="0"/>
              <a:t>Fünfte Ebene</a:t>
            </a:r>
            <a:endParaRPr kumimoji="0"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474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Freihandform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Freihandform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6" name="Freihandform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Freihandform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8" name="Freihandform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Freihandform 18"/>
          <p:cNvSpPr>
            <a:spLocks/>
          </p:cNvSpPr>
          <p:nvPr/>
        </p:nvSpPr>
        <p:spPr bwMode="auto">
          <a:xfrm>
            <a:off x="7931152" y="4246564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0" name="Freihandform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1" name="Freihandform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Freihandform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3" name="Freihandform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Freihandform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5" name="Freihandform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6" name="Freihandform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7" name="Freihandform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484213" y="402265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2551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19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07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0399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0" y="402266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6193368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085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1442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3274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9956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 flipV="1">
            <a:off x="484260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 rot="5400000">
            <a:off x="11374903" y="1197789"/>
            <a:ext cx="132763" cy="171288"/>
            <a:chOff x="6668087" y="1297746"/>
            <a:chExt cx="161840" cy="156602"/>
          </a:xfrm>
        </p:grpSpPr>
        <p:cxnSp>
          <p:nvCxnSpPr>
            <p:cNvPr id="15" name="Gerade Verbindung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grayWhite">
          <a:xfrm>
            <a:off x="1219200" y="441252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/>
              <a:t>Bild durch Klicken auf Symbol hinzufügen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grpSp>
        <p:nvGrpSpPr>
          <p:cNvPr id="14" name="Gruppieren 13"/>
          <p:cNvGrpSpPr/>
          <p:nvPr/>
        </p:nvGrpSpPr>
        <p:grpSpPr>
          <a:xfrm rot="5400000">
            <a:off x="11578103" y="1350189"/>
            <a:ext cx="132763" cy="171288"/>
            <a:chOff x="6668087" y="1297746"/>
            <a:chExt cx="161840" cy="156602"/>
          </a:xfrm>
        </p:grpSpPr>
        <p:cxnSp>
          <p:nvCxnSpPr>
            <p:cNvPr id="11" name="Gerade Verbindung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/>
          <p:cNvGrpSpPr/>
          <p:nvPr/>
        </p:nvGrpSpPr>
        <p:grpSpPr>
          <a:xfrm rot="5400000">
            <a:off x="11115579" y="1453352"/>
            <a:ext cx="132763" cy="171288"/>
            <a:chOff x="6668087" y="1297746"/>
            <a:chExt cx="161840" cy="156602"/>
          </a:xfrm>
        </p:grpSpPr>
        <p:cxnSp>
          <p:nvCxnSpPr>
            <p:cNvPr id="19" name="Gerade Verbindung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  <a:prstGeom prst="rect">
            <a:avLst/>
          </a:prstGeom>
        </p:spPr>
        <p:txBody>
          <a:bodyPr/>
          <a:lstStyle/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313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7490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641600" cy="5851525"/>
          </a:xfrm>
        </p:spPr>
        <p:txBody>
          <a:bodyPr vert="eaVert" anchor="ctr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12800" y="274640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/>
          <a:lstStyle/>
          <a:p>
            <a:fld id="{C7FF8BDD-796B-4DD9-BE67-1B90850BF36E}" type="datetimeFigureOut">
              <a:rPr lang="de-DE" smtClean="0">
                <a:solidFill>
                  <a:srgbClr val="D6ECFF"/>
                </a:solidFill>
              </a:rPr>
              <a:pPr/>
              <a:t>27.11.2020</a:t>
            </a:fld>
            <a:endParaRPr lang="de-DE">
              <a:solidFill>
                <a:srgbClr val="D6ECFF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D6ECFF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/>
          <a:lstStyle/>
          <a:p>
            <a:endParaRPr lang="de-DE" dirty="0">
              <a:solidFill>
                <a:srgbClr val="D6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9854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60" cy="114348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86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0459" y="836712"/>
            <a:ext cx="11620581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90459" y="121192"/>
            <a:ext cx="11620581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3339" y="6421439"/>
            <a:ext cx="42839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64637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335360" y="105273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9" name="Titel 28"/>
          <p:cNvSpPr>
            <a:spLocks noGrp="1"/>
          </p:cNvSpPr>
          <p:nvPr>
            <p:ph type="ctrTitle"/>
          </p:nvPr>
        </p:nvSpPr>
        <p:spPr>
          <a:xfrm>
            <a:off x="431371" y="404665"/>
            <a:ext cx="11277600" cy="1222375"/>
          </a:xfrm>
        </p:spPr>
        <p:txBody>
          <a:bodyPr anchor="t"/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16" name="Datumsplatzhalt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Textfeld 7"/>
          <p:cNvSpPr txBox="1"/>
          <p:nvPr userDrawn="1"/>
        </p:nvSpPr>
        <p:spPr>
          <a:xfrm>
            <a:off x="-74624" y="6629627"/>
            <a:ext cx="10369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prstClr val="black"/>
                </a:solidFill>
              </a:rPr>
              <a:t>Harald Lück, LVC Meeting, </a:t>
            </a:r>
            <a:r>
              <a:rPr lang="de-DE" sz="1200" dirty="0" err="1">
                <a:solidFill>
                  <a:prstClr val="black"/>
                </a:solidFill>
              </a:rPr>
              <a:t>Sonoma</a:t>
            </a:r>
            <a:r>
              <a:rPr lang="de-DE" sz="1200" dirty="0">
                <a:solidFill>
                  <a:prstClr val="black"/>
                </a:solidFill>
              </a:rPr>
              <a:t> University</a:t>
            </a:r>
          </a:p>
        </p:txBody>
      </p:sp>
    </p:spTree>
    <p:extLst>
      <p:ext uri="{BB962C8B-B14F-4D97-AF65-F5344CB8AC3E}">
        <p14:creationId xmlns:p14="http://schemas.microsoft.com/office/powerpoint/2010/main" val="38851473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21"/>
          <p:cNvSpPr>
            <a:spLocks noGrp="1"/>
          </p:cNvSpPr>
          <p:nvPr>
            <p:ph type="title"/>
          </p:nvPr>
        </p:nvSpPr>
        <p:spPr>
          <a:xfrm>
            <a:off x="406400" y="430560"/>
            <a:ext cx="11582400" cy="838200"/>
          </a:xfrm>
        </p:spPr>
        <p:txBody>
          <a:bodyPr/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27" name="Inhaltsplatzhalt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cxnSp>
        <p:nvCxnSpPr>
          <p:cNvPr id="4" name="Gerade Verbindung 3"/>
          <p:cNvCxnSpPr/>
          <p:nvPr userDrawn="1"/>
        </p:nvCxnSpPr>
        <p:spPr>
          <a:xfrm>
            <a:off x="2447595" y="6630448"/>
            <a:ext cx="643271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353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31454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8276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25" name="Textplatzhalt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8" name="Inhaltsplatzhalt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5421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5597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Fußzeilenplatzhalt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018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2443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1" name="Foliennummernplatzhalt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Titel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26" name="Textplatzhalt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431660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536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5974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0459" y="836712"/>
            <a:ext cx="11620581" cy="5164056"/>
          </a:xfrm>
          <a:prstGeom prst="rect">
            <a:avLst/>
          </a:prstGeom>
        </p:spPr>
        <p:txBody>
          <a:bodyPr/>
          <a:lstStyle>
            <a:lvl1pPr marL="242888" indent="-242888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>
                <a:solidFill>
                  <a:srgbClr val="003D81"/>
                </a:solidFill>
                <a:latin typeface="Gill Sans"/>
                <a:cs typeface="Gill Sans"/>
              </a:defRPr>
            </a:lvl1pPr>
            <a:lvl2pPr marL="534988" indent="-292100">
              <a:spcBef>
                <a:spcPts val="0"/>
              </a:spcBef>
              <a:buFont typeface="Lucida Grande"/>
              <a:buChar char="-"/>
              <a:defRPr sz="2400" b="0" i="0">
                <a:solidFill>
                  <a:srgbClr val="E58324"/>
                </a:solidFill>
                <a:latin typeface="Gill Sans"/>
                <a:cs typeface="Gill Sans"/>
              </a:defRPr>
            </a:lvl2pPr>
            <a:lvl3pPr marL="719138" indent="-184150">
              <a:buFont typeface="Arial"/>
              <a:buChar char="•"/>
              <a:defRPr sz="2000" b="0" i="0">
                <a:solidFill>
                  <a:srgbClr val="000000"/>
                </a:solidFill>
                <a:latin typeface="Gill Sans"/>
                <a:cs typeface="Gill Sans"/>
              </a:defRPr>
            </a:lvl3pPr>
            <a:lvl4pPr>
              <a:buNone/>
              <a:defRPr/>
            </a:lvl4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90459" y="121192"/>
            <a:ext cx="11620581" cy="571504"/>
          </a:xfrm>
        </p:spPr>
        <p:txBody>
          <a:bodyPr>
            <a:noAutofit/>
          </a:bodyPr>
          <a:lstStyle>
            <a:lvl1pPr algn="l">
              <a:defRPr sz="3200" b="0" i="0">
                <a:solidFill>
                  <a:srgbClr val="073C8D"/>
                </a:solidFill>
                <a:latin typeface="Gill Sans"/>
                <a:cs typeface="Gill Sans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3339" y="6421439"/>
            <a:ext cx="42839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rgbClr val="003D81"/>
                </a:solidFill>
                <a:latin typeface="Gill Sans Light"/>
                <a:cs typeface="Gill Sans Light"/>
              </a:defRPr>
            </a:lvl1pPr>
          </a:lstStyle>
          <a:p>
            <a:pPr>
              <a:defRPr/>
            </a:pPr>
            <a:r>
              <a:rPr lang="de-DE"/>
              <a:t>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4404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BF22D9D-BEB1-494B-B3AE-45E225B00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0F84E5-0811-49FB-B157-1B6701FB3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48C2D7-D0B8-4D4D-BB07-A5426C31D6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D7A39-FF30-4A8A-91FA-1351B6A283CC}" type="datetimeFigureOut">
              <a:rPr lang="de-DE" smtClean="0"/>
              <a:t>24.11.2020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623717-A0E5-4268-A354-9DF62BED5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748398-AC14-4D12-B15F-4C241C0FB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5133-9108-43F7-948F-927D81C2CB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64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dirty="0"/>
              <a:t>Textmasterformate durch Klicken bearbeiten</a:t>
            </a:r>
          </a:p>
          <a:p>
            <a:pPr lvl="1" eaLnBrk="1" latinLnBrk="0" hangingPunct="1"/>
            <a:r>
              <a:rPr kumimoji="0" lang="de-DE" dirty="0"/>
              <a:t>Zweite Ebene</a:t>
            </a:r>
          </a:p>
          <a:p>
            <a:pPr lvl="2" eaLnBrk="1" latinLnBrk="0" hangingPunct="1"/>
            <a:r>
              <a:rPr kumimoji="0" lang="de-DE" dirty="0"/>
              <a:t>Dritte Ebene</a:t>
            </a:r>
          </a:p>
          <a:p>
            <a:pPr lvl="3" eaLnBrk="1" latinLnBrk="0" hangingPunct="1"/>
            <a:r>
              <a:rPr kumimoji="0" lang="de-DE" dirty="0"/>
              <a:t>Vierte Ebene</a:t>
            </a:r>
          </a:p>
          <a:p>
            <a:pPr lvl="4" eaLnBrk="1" latinLnBrk="0" hangingPunct="1"/>
            <a:r>
              <a:rPr kumimoji="0" lang="de-DE" dirty="0"/>
              <a:t>Fünfte Ebene</a:t>
            </a:r>
            <a:endParaRPr kumimoji="0"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8636000" y="641667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219200" y="6416678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de-DE" dirty="0">
              <a:solidFill>
                <a:srgbClr val="D6ECFF"/>
              </a:solidFill>
            </a:endParaRPr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1480800" y="6416678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CE3FA2B-BD28-499E-A22D-A423270F3F14}" type="slidenum">
              <a:rPr lang="de-DE" smtClean="0">
                <a:solidFill>
                  <a:srgbClr val="D6ECFF"/>
                </a:solidFill>
              </a:rPr>
              <a:pPr/>
              <a:t>‹Nr.›</a:t>
            </a:fld>
            <a:endParaRPr lang="de-DE">
              <a:solidFill>
                <a:srgbClr val="D6ECFF"/>
              </a:solidFill>
            </a:endParaRPr>
          </a:p>
        </p:txBody>
      </p:sp>
      <p:cxnSp>
        <p:nvCxnSpPr>
          <p:cNvPr id="7" name="Gerade Verbindung 6"/>
          <p:cNvCxnSpPr/>
          <p:nvPr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770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accent3"/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6903C-9AC6-4871-AA19-63ADA9F08DC7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DF9DE-1E19-493B-B212-4A92B912F7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696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37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0" indent="-228610" algn="l" defTabSz="91443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28" indent="-228610" algn="l" defTabSz="9144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46" indent="-228610" algn="l" defTabSz="9144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64" indent="-228610" algn="l" defTabSz="9144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83" indent="-228610" algn="l" defTabSz="9144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01" indent="-228610" algn="l" defTabSz="9144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19" indent="-228610" algn="l" defTabSz="9144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37" indent="-228610" algn="l" defTabSz="9144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56" indent="-228610" algn="l" defTabSz="9144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8" algn="l" defTabSz="9144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37" algn="l" defTabSz="9144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5" algn="l" defTabSz="9144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3" algn="l" defTabSz="9144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91" algn="l" defTabSz="9144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10" algn="l" defTabSz="9144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9" algn="l" defTabSz="9144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47" algn="l" defTabSz="9144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189FB-ACC4-42BD-9B2F-04FEE4A26FAB}" type="datetimeFigureOut">
              <a:rPr lang="de-DE" smtClean="0"/>
              <a:t>27.11.2020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334D2-4E17-4244-87D3-47E46B01B6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5654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685800" y="83671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406400" y="1268763"/>
            <a:ext cx="11582400" cy="481136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dirty="0"/>
              <a:t>Textmasterformat bearbeiten</a:t>
            </a:r>
          </a:p>
          <a:p>
            <a:pPr lvl="1" eaLnBrk="1" latinLnBrk="0" hangingPunct="1"/>
            <a:r>
              <a:rPr kumimoji="0" lang="de-DE" dirty="0"/>
              <a:t>Zweite Ebene</a:t>
            </a:r>
          </a:p>
          <a:p>
            <a:pPr lvl="2" eaLnBrk="1" latinLnBrk="0" hangingPunct="1"/>
            <a:r>
              <a:rPr kumimoji="0" lang="de-DE" dirty="0"/>
              <a:t>Dritte Ebene</a:t>
            </a:r>
          </a:p>
          <a:p>
            <a:pPr lvl="3" eaLnBrk="1" latinLnBrk="0" hangingPunct="1"/>
            <a:r>
              <a:rPr kumimoji="0" lang="de-DE" dirty="0"/>
              <a:t>Vierte Ebene</a:t>
            </a:r>
          </a:p>
          <a:p>
            <a:pPr lvl="4" eaLnBrk="1" latinLnBrk="0" hangingPunct="1"/>
            <a:r>
              <a:rPr kumimoji="0" lang="de-DE" dirty="0"/>
              <a:t>Fünfte Ebene</a:t>
            </a:r>
            <a:endParaRPr kumimoji="0" lang="en-US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8636000" y="76203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7CAB206-90EE-400E-8A29-919637611403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Fußzeilenplatzhalter 27"/>
          <p:cNvSpPr>
            <a:spLocks noGrp="1"/>
          </p:cNvSpPr>
          <p:nvPr>
            <p:ph type="ftr" sz="quarter" idx="3"/>
          </p:nvPr>
        </p:nvSpPr>
        <p:spPr>
          <a:xfrm>
            <a:off x="4165600" y="76203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10972800" y="6477003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2C7EEB9-05DE-44DA-97D3-81EF22445C0B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2255575" y="188640"/>
            <a:ext cx="9758197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685800" y="83671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Gerade Verbindung 11"/>
          <p:cNvSpPr>
            <a:spLocks noChangeShapeType="1"/>
          </p:cNvSpPr>
          <p:nvPr/>
        </p:nvSpPr>
        <p:spPr bwMode="auto">
          <a:xfrm>
            <a:off x="685800" y="83671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6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dirty="0"/>
              <a:t>Textmasterformate durch Klicken bearbeiten</a:t>
            </a:r>
          </a:p>
          <a:p>
            <a:pPr lvl="1" eaLnBrk="1" latinLnBrk="0" hangingPunct="1"/>
            <a:r>
              <a:rPr kumimoji="0" lang="de-DE" dirty="0"/>
              <a:t>Zweite Ebene</a:t>
            </a:r>
          </a:p>
          <a:p>
            <a:pPr lvl="2" eaLnBrk="1" latinLnBrk="0" hangingPunct="1"/>
            <a:r>
              <a:rPr kumimoji="0" lang="de-DE" dirty="0"/>
              <a:t>Dritte Ebene</a:t>
            </a:r>
          </a:p>
          <a:p>
            <a:pPr lvl="3" eaLnBrk="1" latinLnBrk="0" hangingPunct="1"/>
            <a:r>
              <a:rPr kumimoji="0" lang="de-DE" dirty="0"/>
              <a:t>Vierte Ebene</a:t>
            </a:r>
          </a:p>
          <a:p>
            <a:pPr lvl="4" eaLnBrk="1" latinLnBrk="0" hangingPunct="1"/>
            <a:r>
              <a:rPr kumimoji="0" lang="de-DE" dirty="0"/>
              <a:t>Fünfte Ebene</a:t>
            </a:r>
            <a:endParaRPr kumimoji="0"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de-DE" dirty="0">
              <a:solidFill>
                <a:srgbClr val="D6ECFF"/>
              </a:solidFill>
            </a:endParaRPr>
          </a:p>
        </p:txBody>
      </p:sp>
      <p:cxnSp>
        <p:nvCxnSpPr>
          <p:cNvPr id="7" name="Gerade Verbindung 6"/>
          <p:cNvCxnSpPr/>
          <p:nvPr/>
        </p:nvCxnSpPr>
        <p:spPr>
          <a:xfrm>
            <a:off x="-95294" y="785794"/>
            <a:ext cx="12477795" cy="0"/>
          </a:xfrm>
          <a:prstGeom prst="line">
            <a:avLst/>
          </a:prstGeom>
          <a:ln w="63500">
            <a:solidFill>
              <a:srgbClr val="A301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141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accent3"/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685800" y="76470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dirty="0"/>
              <a:t>Textmasterformat bearbeiten</a:t>
            </a:r>
          </a:p>
          <a:p>
            <a:pPr lvl="1" eaLnBrk="1" latinLnBrk="0" hangingPunct="1"/>
            <a:r>
              <a:rPr kumimoji="0" lang="de-DE" dirty="0"/>
              <a:t>Zweite Ebene</a:t>
            </a:r>
          </a:p>
          <a:p>
            <a:pPr lvl="2" eaLnBrk="1" latinLnBrk="0" hangingPunct="1"/>
            <a:r>
              <a:rPr kumimoji="0" lang="de-DE" dirty="0"/>
              <a:t>Dritte Ebene</a:t>
            </a:r>
          </a:p>
          <a:p>
            <a:pPr lvl="3" eaLnBrk="1" latinLnBrk="0" hangingPunct="1"/>
            <a:r>
              <a:rPr kumimoji="0" lang="de-DE" dirty="0"/>
              <a:t>Vierte Ebene</a:t>
            </a:r>
          </a:p>
          <a:p>
            <a:pPr lvl="4" eaLnBrk="1" latinLnBrk="0" hangingPunct="1"/>
            <a:r>
              <a:rPr kumimoji="0" lang="de-DE" dirty="0"/>
              <a:t>Fünfte Ebene</a:t>
            </a:r>
            <a:endParaRPr kumimoji="0" lang="en-US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E775E8-FBCD-460D-B99E-5F9527D948F0}" type="datetimeFigureOut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27.11.2020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Fußzeilenplatzhalt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5BAC0A-7CE6-4016-B970-A8ABC5FBE7FD}" type="slidenum">
              <a:rPr lang="de-DE" smtClean="0">
                <a:solidFill>
                  <a:srgbClr val="F0A22E">
                    <a:shade val="75000"/>
                  </a:srgbClr>
                </a:solidFill>
              </a:rPr>
              <a:pPr/>
              <a:t>‹Nr.›</a:t>
            </a:fld>
            <a:endParaRPr lang="de-DE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Titelplatzhalter 9"/>
          <p:cNvSpPr>
            <a:spLocks noGrp="1"/>
          </p:cNvSpPr>
          <p:nvPr>
            <p:ph type="title"/>
          </p:nvPr>
        </p:nvSpPr>
        <p:spPr>
          <a:xfrm>
            <a:off x="406400" y="574576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685800" y="764705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2" name="Gerade Verbindung 11"/>
          <p:cNvSpPr>
            <a:spLocks noChangeShapeType="1"/>
          </p:cNvSpPr>
          <p:nvPr/>
        </p:nvSpPr>
        <p:spPr bwMode="auto">
          <a:xfrm>
            <a:off x="685800" y="77179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-74624" y="6629627"/>
            <a:ext cx="1036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prstClr val="black"/>
                </a:solidFill>
              </a:rPr>
              <a:t>Harald Lück</a:t>
            </a:r>
          </a:p>
          <a:p>
            <a:endParaRPr lang="de-DE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2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hyperlink" Target="https://dcc.ligo.org/LIGO-P2000061/publi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7.png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29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link.springer.com/journal/41114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t-gw.eu/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2.jpeg"/><Relationship Id="rId5" Type="http://schemas.openxmlformats.org/officeDocument/2006/relationships/image" Target="../media/image8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35.emf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11" Type="http://schemas.openxmlformats.org/officeDocument/2006/relationships/image" Target="../media/image41.png"/><Relationship Id="rId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11" Type="http://schemas.openxmlformats.org/officeDocument/2006/relationships/image" Target="../media/image41.png"/><Relationship Id="rId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0.jpeg"/><Relationship Id="rId9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0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7.emf"/><Relationship Id="rId2" Type="http://schemas.openxmlformats.org/officeDocument/2006/relationships/video" Target="../media/media2.mpeg"/><Relationship Id="rId1" Type="http://schemas.microsoft.com/office/2007/relationships/media" Target="../media/media2.mpeg"/><Relationship Id="rId6" Type="http://schemas.openxmlformats.org/officeDocument/2006/relationships/image" Target="../media/image2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11" Type="http://schemas.openxmlformats.org/officeDocument/2006/relationships/image" Target="../media/image41.png"/><Relationship Id="rId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0FE6358-06AB-458F-A5B5-C144EB9F2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17" y="-34290"/>
            <a:ext cx="12296432" cy="692658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CE53643-F01B-401E-9CCD-97975CE2E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4194" y="1366946"/>
            <a:ext cx="5426008" cy="1210792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sz="4800" dirty="0">
                <a:solidFill>
                  <a:srgbClr val="FFC000"/>
                </a:solidFill>
              </a:rPr>
              <a:t>The Einstein Telescope </a:t>
            </a:r>
            <a:br>
              <a:rPr lang="en-US" sz="4800" dirty="0">
                <a:solidFill>
                  <a:srgbClr val="FFC000"/>
                </a:solidFill>
              </a:rPr>
            </a:br>
            <a:r>
              <a:rPr lang="en-US" sz="3100" dirty="0">
                <a:solidFill>
                  <a:srgbClr val="FFC000"/>
                </a:solidFill>
              </a:rPr>
              <a:t>Status</a:t>
            </a:r>
            <a:endParaRPr lang="de-DE" sz="4800" dirty="0">
              <a:solidFill>
                <a:srgbClr val="FFC000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203C4A9-7425-40F9-AFA7-95B9E0A5A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368" y="4702802"/>
            <a:ext cx="5096521" cy="2041497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de-DE" sz="1800" dirty="0">
                <a:solidFill>
                  <a:srgbClr val="FFC000"/>
                </a:solidFill>
              </a:rPr>
              <a:t>Harald Lück</a:t>
            </a:r>
          </a:p>
          <a:p>
            <a:pPr algn="r"/>
            <a:r>
              <a:rPr lang="de-DE" sz="1800" dirty="0">
                <a:solidFill>
                  <a:srgbClr val="FFC000"/>
                </a:solidFill>
              </a:rPr>
              <a:t>Leibniz Universität Hannover </a:t>
            </a:r>
          </a:p>
          <a:p>
            <a:pPr algn="r"/>
            <a:r>
              <a:rPr lang="de-DE" sz="1800" dirty="0">
                <a:solidFill>
                  <a:srgbClr val="FFC000"/>
                </a:solidFill>
              </a:rPr>
              <a:t>Institut für Gravitationsphysik</a:t>
            </a:r>
          </a:p>
          <a:p>
            <a:pPr algn="r"/>
            <a:r>
              <a:rPr lang="de-DE" sz="1800" dirty="0">
                <a:solidFill>
                  <a:srgbClr val="FFC000"/>
                </a:solidFill>
              </a:rPr>
              <a:t>and</a:t>
            </a:r>
          </a:p>
          <a:p>
            <a:pPr algn="r"/>
            <a:r>
              <a:rPr lang="de-DE" sz="1800" dirty="0">
                <a:solidFill>
                  <a:srgbClr val="FFC000"/>
                </a:solidFill>
              </a:rPr>
              <a:t>Albert Einstein Institute</a:t>
            </a:r>
          </a:p>
          <a:p>
            <a:pPr algn="r"/>
            <a:r>
              <a:rPr lang="de-DE" sz="1800" dirty="0">
                <a:solidFill>
                  <a:srgbClr val="FFC000"/>
                </a:solidFill>
              </a:rPr>
              <a:t>Max-Planck Institute </a:t>
            </a:r>
            <a:r>
              <a:rPr lang="de-DE" sz="1800" dirty="0" err="1">
                <a:solidFill>
                  <a:srgbClr val="FFC000"/>
                </a:solidFill>
              </a:rPr>
              <a:t>for</a:t>
            </a:r>
            <a:r>
              <a:rPr lang="de-DE" sz="1800" dirty="0">
                <a:solidFill>
                  <a:srgbClr val="FFC000"/>
                </a:solidFill>
              </a:rPr>
              <a:t> </a:t>
            </a:r>
            <a:r>
              <a:rPr lang="de-DE" sz="1800" dirty="0" err="1">
                <a:solidFill>
                  <a:srgbClr val="FFC000"/>
                </a:solidFill>
              </a:rPr>
              <a:t>Gravitational</a:t>
            </a:r>
            <a:r>
              <a:rPr lang="de-DE" sz="1800" dirty="0">
                <a:solidFill>
                  <a:srgbClr val="FFC000"/>
                </a:solidFill>
              </a:rPr>
              <a:t> Physics</a:t>
            </a:r>
          </a:p>
          <a:p>
            <a:pPr algn="r"/>
            <a:endParaRPr lang="de-DE" dirty="0">
              <a:solidFill>
                <a:srgbClr val="FFC000"/>
              </a:solidFill>
            </a:endParaRPr>
          </a:p>
        </p:txBody>
      </p:sp>
      <p:pic>
        <p:nvPicPr>
          <p:cNvPr id="9" name="Picture 1031" descr="AEIlogo">
            <a:extLst>
              <a:ext uri="{FF2B5EF4-FFF2-40B4-BE49-F238E27FC236}">
                <a16:creationId xmlns:a16="http://schemas.microsoft.com/office/drawing/2014/main" id="{2485F5AE-0048-4FD7-B316-0C81BD62497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152" y="5901690"/>
            <a:ext cx="812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595C5F85-FB9C-437B-9347-921F0A62A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18000" contras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43"/>
          <a:stretch>
            <a:fillRect/>
          </a:stretch>
        </p:blipFill>
        <p:spPr bwMode="auto">
          <a:xfrm>
            <a:off x="11408114" y="5057500"/>
            <a:ext cx="6508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3" descr="ET-new-logo.png">
            <a:extLst>
              <a:ext uri="{FF2B5EF4-FFF2-40B4-BE49-F238E27FC236}">
                <a16:creationId xmlns:a16="http://schemas.microsoft.com/office/drawing/2014/main" id="{E101D0BF-FF84-497F-805C-8F42ECD3E3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1D83829-2C4F-4943-A08C-61A3A87FDF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2217" y="6116563"/>
            <a:ext cx="2096550" cy="74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32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olo 1"/>
          <p:cNvSpPr>
            <a:spLocks noGrp="1"/>
          </p:cNvSpPr>
          <p:nvPr>
            <p:ph type="title"/>
          </p:nvPr>
        </p:nvSpPr>
        <p:spPr>
          <a:xfrm>
            <a:off x="2943224" y="101623"/>
            <a:ext cx="7572375" cy="867524"/>
          </a:xfrm>
          <a:ln>
            <a:noFill/>
          </a:ln>
        </p:spPr>
        <p:txBody>
          <a:bodyPr/>
          <a:lstStyle/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The </a:t>
            </a:r>
            <a:r>
              <a:rPr lang="en-US" dirty="0"/>
              <a:t>advanced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GW Network</a:t>
            </a:r>
          </a:p>
        </p:txBody>
      </p:sp>
      <p:sp>
        <p:nvSpPr>
          <p:cNvPr id="91" name="Rechteck 90"/>
          <p:cNvSpPr/>
          <p:nvPr/>
        </p:nvSpPr>
        <p:spPr>
          <a:xfrm>
            <a:off x="-73152" y="6467466"/>
            <a:ext cx="12265152" cy="489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DF471DA-5331-4F79-85EE-E29AD62F9B1F}"/>
              </a:ext>
            </a:extLst>
          </p:cNvPr>
          <p:cNvGrpSpPr/>
          <p:nvPr/>
        </p:nvGrpSpPr>
        <p:grpSpPr>
          <a:xfrm>
            <a:off x="1524000" y="1338551"/>
            <a:ext cx="9144000" cy="5128912"/>
            <a:chOff x="1524000" y="1338551"/>
            <a:chExt cx="9144000" cy="5128912"/>
          </a:xfrm>
        </p:grpSpPr>
        <p:pic>
          <p:nvPicPr>
            <p:cNvPr id="56" name="Picture 3" descr="TerradiNot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0" y="2365363"/>
              <a:ext cx="9144000" cy="410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4" name="Gruppieren 63"/>
            <p:cNvGrpSpPr/>
            <p:nvPr/>
          </p:nvGrpSpPr>
          <p:grpSpPr>
            <a:xfrm>
              <a:off x="4949287" y="3237642"/>
              <a:ext cx="2293426" cy="1961451"/>
              <a:chOff x="3425287" y="3237639"/>
              <a:chExt cx="2293426" cy="1961451"/>
            </a:xfrm>
          </p:grpSpPr>
          <p:pic>
            <p:nvPicPr>
              <p:cNvPr id="65" name="Picture 7" descr="aeria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00430" y="3646497"/>
                <a:ext cx="1512888" cy="1068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" name="Picture 8" descr="virgo_logo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706813" y="3708388"/>
                <a:ext cx="936625" cy="150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" name="Text Box 20"/>
              <p:cNvSpPr txBox="1">
                <a:spLocks noChangeArrowheads="1"/>
              </p:cNvSpPr>
              <p:nvPr/>
            </p:nvSpPr>
            <p:spPr bwMode="auto">
              <a:xfrm>
                <a:off x="3425287" y="4737425"/>
                <a:ext cx="229342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Advanced Virgo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2016</a:t>
                </a:r>
              </a:p>
            </p:txBody>
          </p:sp>
          <p:grpSp>
            <p:nvGrpSpPr>
              <p:cNvPr id="68" name="Gruppo 33"/>
              <p:cNvGrpSpPr/>
              <p:nvPr/>
            </p:nvGrpSpPr>
            <p:grpSpPr>
              <a:xfrm>
                <a:off x="4431545" y="3237639"/>
                <a:ext cx="256794" cy="214314"/>
                <a:chOff x="7646255" y="1808879"/>
                <a:chExt cx="256794" cy="214314"/>
              </a:xfrm>
            </p:grpSpPr>
            <p:cxnSp>
              <p:nvCxnSpPr>
                <p:cNvPr id="69" name="Connettore 1 34"/>
                <p:cNvCxnSpPr/>
                <p:nvPr/>
              </p:nvCxnSpPr>
              <p:spPr>
                <a:xfrm rot="1620000">
                  <a:off x="7646255" y="195158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ttore 1 35"/>
                <p:cNvCxnSpPr/>
                <p:nvPr/>
              </p:nvCxnSpPr>
              <p:spPr>
                <a:xfrm rot="7140000">
                  <a:off x="7795892" y="1916036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" name="Gruppieren 70"/>
            <p:cNvGrpSpPr/>
            <p:nvPr/>
          </p:nvGrpSpPr>
          <p:grpSpPr>
            <a:xfrm>
              <a:off x="1660823" y="1338551"/>
              <a:ext cx="1973262" cy="2041013"/>
              <a:chOff x="136823" y="1338548"/>
              <a:chExt cx="1973262" cy="2041013"/>
            </a:xfrm>
          </p:grpSpPr>
          <p:pic>
            <p:nvPicPr>
              <p:cNvPr id="72" name="Picture 4" descr="HiResHanford_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50825" y="1800213"/>
                <a:ext cx="1584325" cy="1116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" name="Picture 9" descr="ligo_log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31913" y="1831963"/>
                <a:ext cx="504825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4" name="Gruppo 36"/>
              <p:cNvGrpSpPr/>
              <p:nvPr/>
            </p:nvGrpSpPr>
            <p:grpSpPr>
              <a:xfrm>
                <a:off x="585896" y="3143248"/>
                <a:ext cx="214314" cy="236313"/>
                <a:chOff x="7729696" y="1785926"/>
                <a:chExt cx="214314" cy="236313"/>
              </a:xfrm>
            </p:grpSpPr>
            <p:cxnSp>
              <p:nvCxnSpPr>
                <p:cNvPr id="76" name="Connettore 1 37"/>
                <p:cNvCxnSpPr/>
                <p:nvPr/>
              </p:nvCxnSpPr>
              <p:spPr>
                <a:xfrm rot="3360000">
                  <a:off x="7750991" y="189308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Connettore 1 38"/>
                <p:cNvCxnSpPr/>
                <p:nvPr/>
              </p:nvCxnSpPr>
              <p:spPr>
                <a:xfrm rot="8760000">
                  <a:off x="7729696" y="202223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Text Box 17"/>
              <p:cNvSpPr txBox="1">
                <a:spLocks noChangeArrowheads="1"/>
              </p:cNvSpPr>
              <p:nvPr/>
            </p:nvSpPr>
            <p:spPr bwMode="auto">
              <a:xfrm>
                <a:off x="136823" y="1338548"/>
                <a:ext cx="19732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Advanced LIGO Hanford, 2015</a:t>
                </a:r>
              </a:p>
            </p:txBody>
          </p:sp>
        </p:grpSp>
        <p:grpSp>
          <p:nvGrpSpPr>
            <p:cNvPr id="78" name="Gruppieren 77"/>
            <p:cNvGrpSpPr/>
            <p:nvPr/>
          </p:nvGrpSpPr>
          <p:grpSpPr>
            <a:xfrm>
              <a:off x="2578092" y="3676175"/>
              <a:ext cx="1722448" cy="1941348"/>
              <a:chOff x="1054090" y="3645695"/>
              <a:chExt cx="1722448" cy="1941348"/>
            </a:xfrm>
          </p:grpSpPr>
          <p:pic>
            <p:nvPicPr>
              <p:cNvPr id="79" name="Picture 5" descr="LLOaeria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187450" y="3995726"/>
                <a:ext cx="1589088" cy="1119187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</p:pic>
          <p:pic>
            <p:nvPicPr>
              <p:cNvPr id="80" name="Picture 6" descr="ligo_log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268538" y="3995726"/>
                <a:ext cx="503237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1" name="Text Box 19"/>
              <p:cNvSpPr txBox="1">
                <a:spLocks noChangeArrowheads="1"/>
              </p:cNvSpPr>
              <p:nvPr/>
            </p:nvSpPr>
            <p:spPr bwMode="auto">
              <a:xfrm>
                <a:off x="1054090" y="5125378"/>
                <a:ext cx="1606531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Advanced LIGO Livingston, 2015</a:t>
                </a:r>
              </a:p>
            </p:txBody>
          </p:sp>
          <p:grpSp>
            <p:nvGrpSpPr>
              <p:cNvPr id="82" name="Gruppo 39"/>
              <p:cNvGrpSpPr/>
              <p:nvPr/>
            </p:nvGrpSpPr>
            <p:grpSpPr>
              <a:xfrm>
                <a:off x="1486743" y="3645695"/>
                <a:ext cx="232976" cy="214314"/>
                <a:chOff x="7701849" y="1931183"/>
                <a:chExt cx="232976" cy="214314"/>
              </a:xfrm>
            </p:grpSpPr>
            <p:cxnSp>
              <p:nvCxnSpPr>
                <p:cNvPr id="83" name="Connettore 1 40"/>
                <p:cNvCxnSpPr/>
                <p:nvPr/>
              </p:nvCxnSpPr>
              <p:spPr>
                <a:xfrm rot="9840000">
                  <a:off x="7701849" y="198060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Connettore 1 41"/>
                <p:cNvCxnSpPr/>
                <p:nvPr/>
              </p:nvCxnSpPr>
              <p:spPr>
                <a:xfrm rot="4440000">
                  <a:off x="7827668" y="2038340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" name="Gruppieren 2"/>
            <p:cNvGrpSpPr/>
            <p:nvPr/>
          </p:nvGrpSpPr>
          <p:grpSpPr>
            <a:xfrm>
              <a:off x="7528934" y="4077075"/>
              <a:ext cx="1377493" cy="715847"/>
              <a:chOff x="6004933" y="3811892"/>
              <a:chExt cx="1377493" cy="715847"/>
            </a:xfrm>
          </p:grpSpPr>
          <p:grpSp>
            <p:nvGrpSpPr>
              <p:cNvPr id="97" name="Gruppieren 96"/>
              <p:cNvGrpSpPr/>
              <p:nvPr/>
            </p:nvGrpSpPr>
            <p:grpSpPr>
              <a:xfrm>
                <a:off x="6514723" y="3811892"/>
                <a:ext cx="214314" cy="214314"/>
                <a:chOff x="6516216" y="3974080"/>
                <a:chExt cx="214314" cy="214314"/>
              </a:xfrm>
            </p:grpSpPr>
            <p:cxnSp>
              <p:nvCxnSpPr>
                <p:cNvPr id="98" name="Connettore 1 43"/>
                <p:cNvCxnSpPr/>
                <p:nvPr/>
              </p:nvCxnSpPr>
              <p:spPr>
                <a:xfrm rot="5400000">
                  <a:off x="6409059" y="4081237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nettore 1 44"/>
                <p:cNvCxnSpPr/>
                <p:nvPr/>
              </p:nvCxnSpPr>
              <p:spPr>
                <a:xfrm rot="10800000">
                  <a:off x="6516216" y="4188394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4" name="Text Box 15"/>
              <p:cNvSpPr txBox="1">
                <a:spLocks noChangeArrowheads="1"/>
              </p:cNvSpPr>
              <p:nvPr/>
            </p:nvSpPr>
            <p:spPr bwMode="auto">
              <a:xfrm>
                <a:off x="6004933" y="4066074"/>
                <a:ext cx="137749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Advanced LIGO</a:t>
                </a:r>
                <a:b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</a:b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INDIA, 2024</a:t>
                </a:r>
              </a:p>
            </p:txBody>
          </p:sp>
        </p:grpSp>
        <p:grpSp>
          <p:nvGrpSpPr>
            <p:cNvPr id="2" name="Gruppieren 1"/>
            <p:cNvGrpSpPr/>
            <p:nvPr/>
          </p:nvGrpSpPr>
          <p:grpSpPr>
            <a:xfrm>
              <a:off x="9164331" y="3383281"/>
              <a:ext cx="1269645" cy="1727447"/>
              <a:chOff x="7640330" y="3383280"/>
              <a:chExt cx="1269645" cy="1727447"/>
            </a:xfrm>
          </p:grpSpPr>
          <p:grpSp>
            <p:nvGrpSpPr>
              <p:cNvPr id="85" name="Gruppieren 84"/>
              <p:cNvGrpSpPr/>
              <p:nvPr/>
            </p:nvGrpSpPr>
            <p:grpSpPr>
              <a:xfrm>
                <a:off x="7680151" y="3383280"/>
                <a:ext cx="1229824" cy="1727447"/>
                <a:chOff x="7680151" y="3383280"/>
                <a:chExt cx="1229824" cy="1727447"/>
              </a:xfrm>
            </p:grpSpPr>
            <p:sp>
              <p:nvSpPr>
                <p:cNvPr id="87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680151" y="4833728"/>
                  <a:ext cx="1229824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EB80A">
                          <a:lumMod val="40000"/>
                          <a:lumOff val="60000"/>
                        </a:srgbClr>
                      </a:solidFill>
                      <a:effectLst/>
                      <a:uLnTx/>
                      <a:uFillTx/>
                      <a:latin typeface="Verdana" pitchFamily="34" charset="0"/>
                      <a:ea typeface="ＭＳ Ｐゴシック" pitchFamily="34" charset="-128"/>
                      <a:cs typeface="+mn-cs"/>
                    </a:rPr>
                    <a:t>KAGRA</a:t>
                  </a:r>
                  <a:r>
                    <a:rPr kumimoji="0" lang="it-IT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EB80A">
                          <a:lumMod val="40000"/>
                          <a:lumOff val="60000"/>
                        </a:srgbClr>
                      </a:solidFill>
                      <a:effectLst/>
                      <a:uLnTx/>
                      <a:uFillTx/>
                      <a:latin typeface="Verdana" pitchFamily="34" charset="0"/>
                      <a:ea typeface="ＭＳ Ｐゴシック" pitchFamily="34" charset="-128"/>
                      <a:cs typeface="+mn-cs"/>
                    </a:rPr>
                    <a:t> 2018 </a:t>
                  </a:r>
                </a:p>
              </p:txBody>
            </p:sp>
            <p:grpSp>
              <p:nvGrpSpPr>
                <p:cNvPr id="88" name="Gruppo 42"/>
                <p:cNvGrpSpPr/>
                <p:nvPr/>
              </p:nvGrpSpPr>
              <p:grpSpPr>
                <a:xfrm>
                  <a:off x="8373454" y="3383280"/>
                  <a:ext cx="229554" cy="214314"/>
                  <a:chOff x="7873388" y="1740206"/>
                  <a:chExt cx="229554" cy="214314"/>
                </a:xfrm>
              </p:grpSpPr>
              <p:cxnSp>
                <p:nvCxnSpPr>
                  <p:cNvPr id="89" name="Connettore 1 43"/>
                  <p:cNvCxnSpPr/>
                  <p:nvPr/>
                </p:nvCxnSpPr>
                <p:spPr>
                  <a:xfrm rot="4560000">
                    <a:off x="7766231" y="1847363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ttore 1 44"/>
                  <p:cNvCxnSpPr/>
                  <p:nvPr/>
                </p:nvCxnSpPr>
                <p:spPr>
                  <a:xfrm rot="9900000">
                    <a:off x="7888628" y="1924040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100354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40330" y="3703654"/>
                <a:ext cx="1208383" cy="11655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5" name="Gruppieren 44"/>
            <p:cNvGrpSpPr/>
            <p:nvPr/>
          </p:nvGrpSpPr>
          <p:grpSpPr>
            <a:xfrm>
              <a:off x="5371347" y="1417134"/>
              <a:ext cx="1521077" cy="1725580"/>
              <a:chOff x="4126774" y="1901691"/>
              <a:chExt cx="1264004" cy="1260439"/>
            </a:xfrm>
          </p:grpSpPr>
          <p:pic>
            <p:nvPicPr>
              <p:cNvPr id="46" name="Picture 10" descr="Luftb3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180833" y="2091397"/>
                <a:ext cx="1209945" cy="8287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" name="Picture 11" descr="titel1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4356100" y="2124063"/>
                <a:ext cx="636588" cy="236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" name="Text Box 15"/>
              <p:cNvSpPr txBox="1">
                <a:spLocks noChangeArrowheads="1"/>
              </p:cNvSpPr>
              <p:nvPr/>
            </p:nvSpPr>
            <p:spPr bwMode="auto">
              <a:xfrm>
                <a:off x="4126774" y="1901691"/>
                <a:ext cx="1095240" cy="202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GEO600, 2011</a:t>
                </a:r>
              </a:p>
            </p:txBody>
          </p:sp>
          <p:grpSp>
            <p:nvGrpSpPr>
              <p:cNvPr id="49" name="Gruppo 30"/>
              <p:cNvGrpSpPr/>
              <p:nvPr/>
            </p:nvGrpSpPr>
            <p:grpSpPr>
              <a:xfrm>
                <a:off x="4665766" y="3041156"/>
                <a:ext cx="150096" cy="120974"/>
                <a:chOff x="8166228" y="1826710"/>
                <a:chExt cx="150096" cy="120974"/>
              </a:xfrm>
            </p:grpSpPr>
            <p:cxnSp>
              <p:nvCxnSpPr>
                <p:cNvPr id="50" name="Connettore 1 31"/>
                <p:cNvCxnSpPr/>
                <p:nvPr/>
              </p:nvCxnSpPr>
              <p:spPr>
                <a:xfrm rot="4200000">
                  <a:off x="8105741" y="1887197"/>
                  <a:ext cx="12097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Connettore 1 32"/>
                <p:cNvCxnSpPr/>
                <p:nvPr/>
              </p:nvCxnSpPr>
              <p:spPr>
                <a:xfrm rot="9600000">
                  <a:off x="8195350" y="1926193"/>
                  <a:ext cx="12097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2" name="Rechteck 51"/>
          <p:cNvSpPr/>
          <p:nvPr/>
        </p:nvSpPr>
        <p:spPr>
          <a:xfrm>
            <a:off x="-352848" y="834490"/>
            <a:ext cx="1893650" cy="574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10651198" y="1011743"/>
            <a:ext cx="1893650" cy="5749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57" name="Immagine 3" descr="ET-new-logo.png">
            <a:extLst>
              <a:ext uri="{FF2B5EF4-FFF2-40B4-BE49-F238E27FC236}">
                <a16:creationId xmlns:a16="http://schemas.microsoft.com/office/drawing/2014/main" id="{7884A27D-F0DA-4516-A6D0-50D30797095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58" name="Grafik 57">
            <a:extLst>
              <a:ext uri="{FF2B5EF4-FFF2-40B4-BE49-F238E27FC236}">
                <a16:creationId xmlns:a16="http://schemas.microsoft.com/office/drawing/2014/main" id="{23DB59B5-7205-4B08-BB81-5061B2611A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59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6D1AD-6434-48D1-B6CA-987348FFE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070" y="44624"/>
            <a:ext cx="7591443" cy="914400"/>
          </a:xfrm>
        </p:spPr>
        <p:txBody>
          <a:bodyPr/>
          <a:lstStyle/>
          <a:p>
            <a:r>
              <a:rPr lang="de-DE" dirty="0"/>
              <a:t>LVK Observation </a:t>
            </a:r>
            <a:r>
              <a:rPr lang="de-DE" dirty="0" err="1"/>
              <a:t>runs</a:t>
            </a:r>
            <a:endParaRPr lang="de-DE" dirty="0"/>
          </a:p>
        </p:txBody>
      </p:sp>
      <p:pic>
        <p:nvPicPr>
          <p:cNvPr id="5" name="Immagine 3" descr="ET-new-logo.png">
            <a:extLst>
              <a:ext uri="{FF2B5EF4-FFF2-40B4-BE49-F238E27FC236}">
                <a16:creationId xmlns:a16="http://schemas.microsoft.com/office/drawing/2014/main" id="{C72E37DD-11C8-4802-9CE9-60AE6808E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06B002C-F428-47F5-A063-2DEE9E7F8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8DE0D9F0-E78A-4843-B715-2DF224035DFF}"/>
              </a:ext>
            </a:extLst>
          </p:cNvPr>
          <p:cNvGrpSpPr/>
          <p:nvPr/>
        </p:nvGrpSpPr>
        <p:grpSpPr>
          <a:xfrm>
            <a:off x="136071" y="993633"/>
            <a:ext cx="8500156" cy="5756535"/>
            <a:chOff x="1864117" y="1067727"/>
            <a:chExt cx="8840396" cy="5667768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A5206077-BF4B-4E6D-9369-6BFFC984B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4117" y="1067727"/>
              <a:ext cx="8840396" cy="5667768"/>
            </a:xfrm>
            <a:prstGeom prst="rect">
              <a:avLst/>
            </a:prstGeom>
          </p:spPr>
        </p:pic>
        <p:cxnSp>
          <p:nvCxnSpPr>
            <p:cNvPr id="8" name="Gerader Verbinder 7">
              <a:extLst>
                <a:ext uri="{FF2B5EF4-FFF2-40B4-BE49-F238E27FC236}">
                  <a16:creationId xmlns:a16="http://schemas.microsoft.com/office/drawing/2014/main" id="{8774A0A6-F187-4522-AA28-439449F2C5ED}"/>
                </a:ext>
              </a:extLst>
            </p:cNvPr>
            <p:cNvCxnSpPr/>
            <p:nvPr/>
          </p:nvCxnSpPr>
          <p:spPr>
            <a:xfrm>
              <a:off x="7356297" y="1094619"/>
              <a:ext cx="0" cy="5263885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09B9AAD-EF0E-45BA-882C-091C687916F9}"/>
              </a:ext>
            </a:extLst>
          </p:cNvPr>
          <p:cNvGrpSpPr/>
          <p:nvPr/>
        </p:nvGrpSpPr>
        <p:grpSpPr>
          <a:xfrm>
            <a:off x="9055385" y="1328356"/>
            <a:ext cx="2854840" cy="5214841"/>
            <a:chOff x="195074" y="1056841"/>
            <a:chExt cx="3310126" cy="5762062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0E92D09-D8B7-4026-829B-99410DDAB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7530" y="1056841"/>
              <a:ext cx="3307670" cy="2852022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137D0B7-95B6-4990-AC62-0B6B44CF9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5074" y="3899242"/>
              <a:ext cx="3310080" cy="2919661"/>
            </a:xfrm>
            <a:prstGeom prst="rect">
              <a:avLst/>
            </a:prstGeom>
          </p:spPr>
        </p:pic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3B52687C-FBB1-4B51-B885-B989BC768FBE}"/>
              </a:ext>
            </a:extLst>
          </p:cNvPr>
          <p:cNvSpPr txBox="1"/>
          <p:nvPr/>
        </p:nvSpPr>
        <p:spPr>
          <a:xfrm>
            <a:off x="8969829" y="959024"/>
            <a:ext cx="20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3"/>
                </a:solidFill>
              </a:rPr>
              <a:t>O3a </a:t>
            </a:r>
            <a:r>
              <a:rPr lang="de-DE" dirty="0" err="1">
                <a:solidFill>
                  <a:schemeClr val="accent3"/>
                </a:solidFill>
              </a:rPr>
              <a:t>detector</a:t>
            </a:r>
            <a:r>
              <a:rPr lang="de-DE" dirty="0">
                <a:solidFill>
                  <a:schemeClr val="accent3"/>
                </a:solidFill>
              </a:rPr>
              <a:t> </a:t>
            </a:r>
            <a:r>
              <a:rPr lang="de-DE" dirty="0" err="1">
                <a:solidFill>
                  <a:schemeClr val="accent3"/>
                </a:solidFill>
              </a:rPr>
              <a:t>range</a:t>
            </a:r>
            <a:endParaRPr lang="de-DE" dirty="0">
              <a:solidFill>
                <a:schemeClr val="accent3"/>
              </a:solidFill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782D39D-DBB1-46F2-B761-88FCE2C1FB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9015" y="2332945"/>
            <a:ext cx="1204921" cy="524556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7E203873-14F3-4F7E-A811-F8F05BAC7BE1}"/>
              </a:ext>
            </a:extLst>
          </p:cNvPr>
          <p:cNvSpPr/>
          <p:nvPr/>
        </p:nvSpPr>
        <p:spPr>
          <a:xfrm>
            <a:off x="10810103" y="6481983"/>
            <a:ext cx="11963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solidFill>
                  <a:schemeClr val="accent3"/>
                </a:solidFill>
              </a:rPr>
              <a:t>LIGO-P2000061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5D65148C-45FD-42B2-90BD-4CA408441AB7}"/>
              </a:ext>
            </a:extLst>
          </p:cNvPr>
          <p:cNvSpPr/>
          <p:nvPr/>
        </p:nvSpPr>
        <p:spPr>
          <a:xfrm>
            <a:off x="8969829" y="6520454"/>
            <a:ext cx="105349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700" dirty="0">
                <a:latin typeface="Arial" panose="020B0604020202020204" pitchFamily="34" charset="0"/>
              </a:rPr>
              <a:t>SNR8, 30–30M</a:t>
            </a:r>
            <a:r>
              <a:rPr lang="de-DE" sz="700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⊙</a:t>
            </a:r>
            <a:r>
              <a:rPr lang="de-DE" sz="700" dirty="0">
                <a:latin typeface="Arial" panose="020B0604020202020204" pitchFamily="34" charset="0"/>
              </a:rPr>
              <a:t> BBH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2904846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0905C-39DA-43AF-B8A3-DD3C7DF67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6">
            <a:extLst>
              <a:ext uri="{FF2B5EF4-FFF2-40B4-BE49-F238E27FC236}">
                <a16:creationId xmlns:a16="http://schemas.microsoft.com/office/drawing/2014/main" id="{9BAA0B4A-4F42-4D5F-9109-BBD9E1C5E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33" y="-11216"/>
            <a:ext cx="9960864" cy="6869216"/>
          </a:xfrm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A8AE72E-4466-4CD5-9D22-C96D129E820B}"/>
              </a:ext>
            </a:extLst>
          </p:cNvPr>
          <p:cNvGrpSpPr/>
          <p:nvPr/>
        </p:nvGrpSpPr>
        <p:grpSpPr>
          <a:xfrm>
            <a:off x="-103695" y="-169682"/>
            <a:ext cx="12365453" cy="7151692"/>
            <a:chOff x="-113122" y="-169682"/>
            <a:chExt cx="12365453" cy="7151692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22624C93-0AFE-4398-B7B3-7D0A2875DC60}"/>
                </a:ext>
              </a:extLst>
            </p:cNvPr>
            <p:cNvSpPr/>
            <p:nvPr/>
          </p:nvSpPr>
          <p:spPr>
            <a:xfrm>
              <a:off x="-113122" y="-169682"/>
              <a:ext cx="1206631" cy="7117237"/>
            </a:xfrm>
            <a:prstGeom prst="rect">
              <a:avLst/>
            </a:prstGeom>
            <a:solidFill>
              <a:srgbClr val="1010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9BB57D40-2D3C-40F1-AD90-18F4BFEE776A}"/>
                </a:ext>
              </a:extLst>
            </p:cNvPr>
            <p:cNvSpPr/>
            <p:nvPr/>
          </p:nvSpPr>
          <p:spPr>
            <a:xfrm>
              <a:off x="10925037" y="-135227"/>
              <a:ext cx="1327294" cy="7117237"/>
            </a:xfrm>
            <a:prstGeom prst="rect">
              <a:avLst/>
            </a:prstGeom>
            <a:solidFill>
              <a:srgbClr val="1010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01460C9D-A29A-4FBF-BEEE-2079C9D0F45B}"/>
                </a:ext>
              </a:extLst>
            </p:cNvPr>
            <p:cNvSpPr/>
            <p:nvPr/>
          </p:nvSpPr>
          <p:spPr>
            <a:xfrm>
              <a:off x="548327" y="-17282"/>
              <a:ext cx="11291741" cy="847406"/>
            </a:xfrm>
            <a:prstGeom prst="rect">
              <a:avLst/>
            </a:prstGeom>
            <a:solidFill>
              <a:srgbClr val="1010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200" dirty="0" err="1"/>
                <a:t>Coalescing</a:t>
              </a:r>
              <a:r>
                <a:rPr lang="de-DE" sz="3200" dirty="0"/>
                <a:t> </a:t>
              </a:r>
              <a:r>
                <a:rPr lang="de-DE" sz="3200" dirty="0" err="1"/>
                <a:t>binaries</a:t>
              </a:r>
              <a:r>
                <a:rPr lang="de-DE" sz="3200" dirty="0"/>
                <a:t> </a:t>
              </a:r>
              <a:r>
                <a:rPr lang="de-DE" sz="3200" dirty="0" err="1"/>
                <a:t>observed</a:t>
              </a:r>
              <a:r>
                <a:rPr lang="de-DE" sz="3200" dirty="0"/>
                <a:t> so </a:t>
              </a:r>
              <a:r>
                <a:rPr lang="de-DE" sz="3200" dirty="0" err="1"/>
                <a:t>far</a:t>
              </a:r>
              <a:r>
                <a:rPr lang="de-DE" sz="3200" dirty="0"/>
                <a:t> O1 – O3a</a:t>
              </a:r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80DF3A0D-8006-43DC-9D68-3AE9E82FC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1733" y="3250642"/>
            <a:ext cx="1679012" cy="276589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33A88E75-7B5E-4BB3-A1A5-86C97F141B7C}"/>
              </a:ext>
            </a:extLst>
          </p:cNvPr>
          <p:cNvSpPr/>
          <p:nvPr/>
        </p:nvSpPr>
        <p:spPr>
          <a:xfrm>
            <a:off x="1517718" y="-100771"/>
            <a:ext cx="9511645" cy="2127534"/>
          </a:xfrm>
          <a:prstGeom prst="rect">
            <a:avLst/>
          </a:prstGeom>
          <a:noFill/>
          <a:ln w="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EFEF6E4-A66E-42E2-8F45-47998FFC1DDE}"/>
              </a:ext>
            </a:extLst>
          </p:cNvPr>
          <p:cNvSpPr/>
          <p:nvPr/>
        </p:nvSpPr>
        <p:spPr>
          <a:xfrm>
            <a:off x="1491385" y="4364615"/>
            <a:ext cx="9511645" cy="764530"/>
          </a:xfrm>
          <a:prstGeom prst="rect">
            <a:avLst/>
          </a:prstGeom>
          <a:noFill/>
          <a:ln w="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174CC33-9488-4182-97BA-A4C4CE9BB0C6}"/>
              </a:ext>
            </a:extLst>
          </p:cNvPr>
          <p:cNvSpPr txBox="1"/>
          <p:nvPr/>
        </p:nvSpPr>
        <p:spPr>
          <a:xfrm>
            <a:off x="9676181" y="6858000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2.6M</a:t>
            </a:r>
            <a:r>
              <a:rPr lang="el-GR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⊙</a:t>
            </a:r>
            <a:r>
              <a:rPr lang="de-DE" dirty="0"/>
              <a:t> </a:t>
            </a:r>
          </a:p>
        </p:txBody>
      </p:sp>
      <p:pic>
        <p:nvPicPr>
          <p:cNvPr id="16" name="Immagine 3" descr="ET-new-logo.png">
            <a:extLst>
              <a:ext uri="{FF2B5EF4-FFF2-40B4-BE49-F238E27FC236}">
                <a16:creationId xmlns:a16="http://schemas.microsoft.com/office/drawing/2014/main" id="{50690FDB-9394-45A7-9CD1-B6AA5201C0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0722987-5735-4149-A510-A788BA5D1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C81D82B6-FFAF-4734-9DC5-9257BA6C136D}"/>
              </a:ext>
            </a:extLst>
          </p:cNvPr>
          <p:cNvSpPr/>
          <p:nvPr/>
        </p:nvSpPr>
        <p:spPr>
          <a:xfrm>
            <a:off x="1590319" y="6533446"/>
            <a:ext cx="2113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hlinkClick r:id="rId7" tooltip="LIGO-P2000061-v10"/>
              </a:rPr>
              <a:t>LIGO-P2000061-v10</a:t>
            </a:r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51EBA60-A34B-417D-AF38-3B575E070D81}"/>
              </a:ext>
            </a:extLst>
          </p:cNvPr>
          <p:cNvSpPr txBox="1"/>
          <p:nvPr/>
        </p:nvSpPr>
        <p:spPr>
          <a:xfrm>
            <a:off x="10934464" y="4625202"/>
            <a:ext cx="7328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NS? BH?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4FDA9AA-8211-4C2A-98C7-EEA3B1D3521B}"/>
              </a:ext>
            </a:extLst>
          </p:cNvPr>
          <p:cNvSpPr/>
          <p:nvPr/>
        </p:nvSpPr>
        <p:spPr>
          <a:xfrm>
            <a:off x="10976697" y="1028368"/>
            <a:ext cx="52610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latin typeface="Arial" panose="020B0604020202020204" pitchFamily="34" charset="0"/>
              </a:rPr>
              <a:t>150M</a:t>
            </a:r>
            <a:r>
              <a:rPr lang="de-DE" sz="800" baseline="-250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⊙</a:t>
            </a:r>
            <a:r>
              <a:rPr lang="de-DE" sz="800" dirty="0">
                <a:latin typeface="Arial" panose="020B0604020202020204" pitchFamily="34" charset="0"/>
              </a:rPr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7739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EEF411-EFE1-438E-A14E-58413AD1C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961" y="44624"/>
            <a:ext cx="8256917" cy="914400"/>
          </a:xfrm>
        </p:spPr>
        <p:txBody>
          <a:bodyPr/>
          <a:lstStyle/>
          <a:p>
            <a:r>
              <a:rPr lang="de-DE" dirty="0"/>
              <a:t>More </a:t>
            </a:r>
            <a:r>
              <a:rPr lang="de-DE" dirty="0" err="1"/>
              <a:t>sources</a:t>
            </a:r>
            <a:r>
              <a:rPr lang="de-DE" dirty="0"/>
              <a:t> out </a:t>
            </a:r>
            <a:r>
              <a:rPr lang="de-DE" dirty="0" err="1"/>
              <a:t>there</a:t>
            </a:r>
            <a:r>
              <a:rPr lang="de-DE" dirty="0"/>
              <a:t>…</a:t>
            </a:r>
          </a:p>
        </p:txBody>
      </p:sp>
      <p:pic>
        <p:nvPicPr>
          <p:cNvPr id="5" name="wd_sm.mpg">
            <a:hlinkClick r:id="" action="ppaction://media"/>
            <a:extLst>
              <a:ext uri="{FF2B5EF4-FFF2-40B4-BE49-F238E27FC236}">
                <a16:creationId xmlns:a16="http://schemas.microsoft.com/office/drawing/2014/main" id="{F658148A-9AA6-40A0-B6E7-BAA863E686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41219" y="1253326"/>
            <a:ext cx="3605553" cy="2403702"/>
          </a:xfrm>
          <a:prstGeom prst="rect">
            <a:avLst/>
          </a:prstGeom>
        </p:spPr>
      </p:pic>
      <p:sp>
        <p:nvSpPr>
          <p:cNvPr id="6" name="Rectangle 23">
            <a:extLst>
              <a:ext uri="{FF2B5EF4-FFF2-40B4-BE49-F238E27FC236}">
                <a16:creationId xmlns:a16="http://schemas.microsoft.com/office/drawing/2014/main" id="{B03E4B52-F627-42D4-9468-89E695B92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1219" y="932425"/>
            <a:ext cx="20779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ＭＳ Ｐゴシック" pitchFamily="34" charset="-128"/>
                <a:cs typeface="+mn-cs"/>
              </a:rPr>
              <a:t>CBCs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itchFamily="34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AF72B87-0A8C-4342-8438-629DAC4457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390403"/>
            <a:ext cx="3104625" cy="2163502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E0B2CD6F-F685-4FA1-8DDF-B13491065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919" y="1053271"/>
            <a:ext cx="3289982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ＭＳ Ｐゴシック" pitchFamily="34" charset="-128"/>
                <a:cs typeface="+mn-cs"/>
              </a:rPr>
              <a:t>Supernova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CD0C879-B264-4AB8-82C3-B08BE9A328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796" y="3927305"/>
            <a:ext cx="3605553" cy="2026321"/>
          </a:xfrm>
          <a:prstGeom prst="rect">
            <a:avLst/>
          </a:prstGeom>
        </p:spPr>
      </p:pic>
      <p:sp>
        <p:nvSpPr>
          <p:cNvPr id="12" name="Text Box 20">
            <a:extLst>
              <a:ext uri="{FF2B5EF4-FFF2-40B4-BE49-F238E27FC236}">
                <a16:creationId xmlns:a16="http://schemas.microsoft.com/office/drawing/2014/main" id="{F71306E9-196F-4810-9656-554FC481D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1219" y="5928138"/>
            <a:ext cx="2952328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0" marR="0" lvl="0" indent="0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ＭＳ Ｐゴシック" pitchFamily="34" charset="-128"/>
                <a:cs typeface="+mn-cs"/>
              </a:rPr>
              <a:t>Pulsars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ＭＳ Ｐゴシック" pitchFamily="34" charset="-128"/>
                <a:cs typeface="+mn-cs"/>
              </a:rPr>
            </a:b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ＭＳ Ｐゴシック" pitchFamily="34" charset="-128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ＭＳ Ｐゴシック" pitchFamily="34" charset="-128"/>
                <a:cs typeface="+mn-cs"/>
              </a:rPr>
              <a:t>tar quakes</a:t>
            </a:r>
          </a:p>
        </p:txBody>
      </p:sp>
      <p:pic>
        <p:nvPicPr>
          <p:cNvPr id="13" name="Inhaltsplatzhalter 3">
            <a:extLst>
              <a:ext uri="{FF2B5EF4-FFF2-40B4-BE49-F238E27FC236}">
                <a16:creationId xmlns:a16="http://schemas.microsoft.com/office/drawing/2014/main" id="{874191BD-9AFA-4FF3-A858-E29BBD238C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076" y="3971380"/>
            <a:ext cx="5699237" cy="2260167"/>
          </a:xfrm>
          <a:prstGeom prst="rect">
            <a:avLst/>
          </a:prstGeom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568F886F-B897-411E-BCDF-F94C8C9DC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490" y="6184401"/>
            <a:ext cx="3289982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Tahoma" pitchFamily="34" charset="0"/>
                <a:ea typeface="ＭＳ Ｐゴシック" pitchFamily="34" charset="-128"/>
              </a:rPr>
              <a:t>Stochastic GW background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15" name="Immagine 3" descr="ET-new-logo.png">
            <a:extLst>
              <a:ext uri="{FF2B5EF4-FFF2-40B4-BE49-F238E27FC236}">
                <a16:creationId xmlns:a16="http://schemas.microsoft.com/office/drawing/2014/main" id="{86DC5AE4-1F14-4207-AA2E-F550AB07853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5C2ECD6-2BE3-46D9-AFC2-80D5C9D399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A5E5FAF3-7BA8-498D-8795-EECA40B28C0B}"/>
              </a:ext>
            </a:extLst>
          </p:cNvPr>
          <p:cNvSpPr/>
          <p:nvPr/>
        </p:nvSpPr>
        <p:spPr>
          <a:xfrm rot="16200000">
            <a:off x="-696687" y="4880611"/>
            <a:ext cx="165782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/>
              <a:t>https://doi.org/10.12942/lrr-1998-2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4521F473-C51E-42E4-8C47-0320231F7CD7}"/>
              </a:ext>
            </a:extLst>
          </p:cNvPr>
          <p:cNvSpPr/>
          <p:nvPr/>
        </p:nvSpPr>
        <p:spPr>
          <a:xfrm rot="16200000">
            <a:off x="426262" y="2848601"/>
            <a:ext cx="12586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 err="1"/>
              <a:t>spaceplasma.tumblr</a:t>
            </a:r>
            <a:endParaRPr lang="de-DE" sz="1000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62010D0-E0A3-4E8D-9F4B-4B7FF708FBAA}"/>
              </a:ext>
            </a:extLst>
          </p:cNvPr>
          <p:cNvSpPr/>
          <p:nvPr/>
        </p:nvSpPr>
        <p:spPr>
          <a:xfrm rot="5400000">
            <a:off x="10062359" y="1898555"/>
            <a:ext cx="17475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NASA's Goddard Space Flight Center</a:t>
            </a:r>
            <a:endParaRPr lang="de-DE" sz="800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FF9F4F9-62BF-4194-9996-318C3A80A6F7}"/>
              </a:ext>
            </a:extLst>
          </p:cNvPr>
          <p:cNvSpPr/>
          <p:nvPr/>
        </p:nvSpPr>
        <p:spPr>
          <a:xfrm rot="5400000">
            <a:off x="10062359" y="4684861"/>
            <a:ext cx="17475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/>
              <a:t>NASA's Goddard Space Flight Center</a:t>
            </a:r>
            <a:endParaRPr lang="de-DE" sz="8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46923DD-D3EE-40AF-9681-EAC9450DB5DC}"/>
              </a:ext>
            </a:extLst>
          </p:cNvPr>
          <p:cNvSpPr txBox="1"/>
          <p:nvPr/>
        </p:nvSpPr>
        <p:spPr>
          <a:xfrm>
            <a:off x="980185" y="385690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chemeClr val="accent1"/>
                </a:solidFill>
              </a:rPr>
              <a:t>g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30C886EA-A211-4C68-AD86-1A2C8FFF4AFC}"/>
              </a:ext>
            </a:extLst>
          </p:cNvPr>
          <p:cNvSpPr txBox="1"/>
          <p:nvPr/>
        </p:nvSpPr>
        <p:spPr>
          <a:xfrm>
            <a:off x="1862910" y="3922899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  <a:latin typeface="GreekC" panose="00000400000000000000" pitchFamily="2" charset="0"/>
                <a:cs typeface="GreekC" panose="00000400000000000000" pitchFamily="2" charset="0"/>
              </a:rPr>
              <a:t>ν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F41ED08-CAAF-45FF-83AD-697D165809A6}"/>
              </a:ext>
            </a:extLst>
          </p:cNvPr>
          <p:cNvSpPr txBox="1"/>
          <p:nvPr/>
        </p:nvSpPr>
        <p:spPr>
          <a:xfrm>
            <a:off x="2725436" y="3903804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  <a:latin typeface="GreekC" panose="00000400000000000000" pitchFamily="2" charset="0"/>
                <a:cs typeface="GreekC" panose="00000400000000000000" pitchFamily="2" charset="0"/>
              </a:rPr>
              <a:t>γ</a:t>
            </a:r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8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B8A8C4-5B10-4B00-A413-A8A8EE964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227" y="158018"/>
            <a:ext cx="8256917" cy="914400"/>
          </a:xfrm>
        </p:spPr>
        <p:txBody>
          <a:bodyPr/>
          <a:lstStyle/>
          <a:p>
            <a:r>
              <a:rPr lang="de-DE" sz="3600" dirty="0" err="1"/>
              <a:t>Sensitivities</a:t>
            </a:r>
            <a:r>
              <a:rPr lang="de-DE" sz="3600" dirty="0"/>
              <a:t> 2nd </a:t>
            </a:r>
            <a:r>
              <a:rPr lang="de-DE" sz="3600" dirty="0" err="1"/>
              <a:t>generation</a:t>
            </a:r>
            <a:endParaRPr lang="de-DE" sz="3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EE4048C-5A9A-4A4A-BFAC-7A71BBF426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" y="1394644"/>
            <a:ext cx="7443021" cy="5505450"/>
          </a:xfrm>
          <a:prstGeom prst="rect">
            <a:avLst/>
          </a:prstGeom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D5D7305-1D75-43A6-AF75-2D0237756A9E}"/>
              </a:ext>
            </a:extLst>
          </p:cNvPr>
          <p:cNvGrpSpPr>
            <a:grpSpLocks noChangeAspect="1"/>
          </p:cNvGrpSpPr>
          <p:nvPr/>
        </p:nvGrpSpPr>
        <p:grpSpPr>
          <a:xfrm>
            <a:off x="7629325" y="1477433"/>
            <a:ext cx="4515895" cy="2532986"/>
            <a:chOff x="1524000" y="1338551"/>
            <a:chExt cx="9144000" cy="5128912"/>
          </a:xfrm>
        </p:grpSpPr>
        <p:pic>
          <p:nvPicPr>
            <p:cNvPr id="7" name="Picture 3" descr="TerradiNotte">
              <a:extLst>
                <a:ext uri="{FF2B5EF4-FFF2-40B4-BE49-F238E27FC236}">
                  <a16:creationId xmlns:a16="http://schemas.microsoft.com/office/drawing/2014/main" id="{FB857D24-3385-4889-BBF1-011069D357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24000" y="2365363"/>
              <a:ext cx="9144000" cy="410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225100D5-E84E-4C53-A1CC-014EEAFB7DC3}"/>
                </a:ext>
              </a:extLst>
            </p:cNvPr>
            <p:cNvGrpSpPr/>
            <p:nvPr/>
          </p:nvGrpSpPr>
          <p:grpSpPr>
            <a:xfrm>
              <a:off x="4949287" y="3237642"/>
              <a:ext cx="2293426" cy="2071263"/>
              <a:chOff x="3425287" y="3237639"/>
              <a:chExt cx="2293426" cy="2071263"/>
            </a:xfrm>
          </p:grpSpPr>
          <p:pic>
            <p:nvPicPr>
              <p:cNvPr id="42" name="Picture 7" descr="aerial">
                <a:extLst>
                  <a:ext uri="{FF2B5EF4-FFF2-40B4-BE49-F238E27FC236}">
                    <a16:creationId xmlns:a16="http://schemas.microsoft.com/office/drawing/2014/main" id="{C9653F13-B136-4F3C-95B0-C79E68D856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500430" y="3646497"/>
                <a:ext cx="1512888" cy="1068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" name="Picture 8" descr="virgo_logo">
                <a:extLst>
                  <a:ext uri="{FF2B5EF4-FFF2-40B4-BE49-F238E27FC236}">
                    <a16:creationId xmlns:a16="http://schemas.microsoft.com/office/drawing/2014/main" id="{8C41243B-691E-4066-B866-10AF034EC6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706813" y="3708388"/>
                <a:ext cx="936625" cy="150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4" name="Text Box 20">
                <a:extLst>
                  <a:ext uri="{FF2B5EF4-FFF2-40B4-BE49-F238E27FC236}">
                    <a16:creationId xmlns:a16="http://schemas.microsoft.com/office/drawing/2014/main" id="{B938D55D-2DA9-48B4-933A-56EED7F10C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25287" y="4737424"/>
                <a:ext cx="2293426" cy="5714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Advanced Virgo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2016</a:t>
                </a:r>
              </a:p>
            </p:txBody>
          </p:sp>
          <p:grpSp>
            <p:nvGrpSpPr>
              <p:cNvPr id="45" name="Gruppo 33">
                <a:extLst>
                  <a:ext uri="{FF2B5EF4-FFF2-40B4-BE49-F238E27FC236}">
                    <a16:creationId xmlns:a16="http://schemas.microsoft.com/office/drawing/2014/main" id="{FA45C483-8D7F-49F5-8DA1-337B2F0C76A4}"/>
                  </a:ext>
                </a:extLst>
              </p:cNvPr>
              <p:cNvGrpSpPr/>
              <p:nvPr/>
            </p:nvGrpSpPr>
            <p:grpSpPr>
              <a:xfrm>
                <a:off x="4431545" y="3237639"/>
                <a:ext cx="256794" cy="214314"/>
                <a:chOff x="7646255" y="1808879"/>
                <a:chExt cx="256794" cy="214314"/>
              </a:xfrm>
            </p:grpSpPr>
            <p:cxnSp>
              <p:nvCxnSpPr>
                <p:cNvPr id="46" name="Connettore 1 34">
                  <a:extLst>
                    <a:ext uri="{FF2B5EF4-FFF2-40B4-BE49-F238E27FC236}">
                      <a16:creationId xmlns:a16="http://schemas.microsoft.com/office/drawing/2014/main" id="{26F92CD4-8E27-4229-BD68-0BF39B9B26B4}"/>
                    </a:ext>
                  </a:extLst>
                </p:cNvPr>
                <p:cNvCxnSpPr/>
                <p:nvPr/>
              </p:nvCxnSpPr>
              <p:spPr>
                <a:xfrm rot="1620000">
                  <a:off x="7646255" y="195158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ttore 1 35">
                  <a:extLst>
                    <a:ext uri="{FF2B5EF4-FFF2-40B4-BE49-F238E27FC236}">
                      <a16:creationId xmlns:a16="http://schemas.microsoft.com/office/drawing/2014/main" id="{52EC8210-6A5F-473E-B9AD-FBFDA40F1CD0}"/>
                    </a:ext>
                  </a:extLst>
                </p:cNvPr>
                <p:cNvCxnSpPr/>
                <p:nvPr/>
              </p:nvCxnSpPr>
              <p:spPr>
                <a:xfrm rot="7140000">
                  <a:off x="7795892" y="1916036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C91B4101-03B7-475C-8864-634A22CB105F}"/>
                </a:ext>
              </a:extLst>
            </p:cNvPr>
            <p:cNvGrpSpPr/>
            <p:nvPr/>
          </p:nvGrpSpPr>
          <p:grpSpPr>
            <a:xfrm>
              <a:off x="1660823" y="1338551"/>
              <a:ext cx="1973262" cy="2041013"/>
              <a:chOff x="136823" y="1338548"/>
              <a:chExt cx="1973262" cy="2041013"/>
            </a:xfrm>
          </p:grpSpPr>
          <p:pic>
            <p:nvPicPr>
              <p:cNvPr id="36" name="Picture 4" descr="HiResHanford_4">
                <a:extLst>
                  <a:ext uri="{FF2B5EF4-FFF2-40B4-BE49-F238E27FC236}">
                    <a16:creationId xmlns:a16="http://schemas.microsoft.com/office/drawing/2014/main" id="{34161CB2-0243-423E-86E5-81F61573A4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50825" y="1800213"/>
                <a:ext cx="1584325" cy="1116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7" name="Picture 9" descr="ligo_logo">
                <a:extLst>
                  <a:ext uri="{FF2B5EF4-FFF2-40B4-BE49-F238E27FC236}">
                    <a16:creationId xmlns:a16="http://schemas.microsoft.com/office/drawing/2014/main" id="{AC1B9941-C289-4D5E-95D0-411F344DE8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331913" y="1831963"/>
                <a:ext cx="504825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8" name="Gruppo 36">
                <a:extLst>
                  <a:ext uri="{FF2B5EF4-FFF2-40B4-BE49-F238E27FC236}">
                    <a16:creationId xmlns:a16="http://schemas.microsoft.com/office/drawing/2014/main" id="{E2B0EF56-75FA-4BD8-A3DC-7E717EF9BA9D}"/>
                  </a:ext>
                </a:extLst>
              </p:cNvPr>
              <p:cNvGrpSpPr/>
              <p:nvPr/>
            </p:nvGrpSpPr>
            <p:grpSpPr>
              <a:xfrm>
                <a:off x="585896" y="3143248"/>
                <a:ext cx="214314" cy="236313"/>
                <a:chOff x="7729696" y="1785926"/>
                <a:chExt cx="214314" cy="236313"/>
              </a:xfrm>
            </p:grpSpPr>
            <p:cxnSp>
              <p:nvCxnSpPr>
                <p:cNvPr id="40" name="Connettore 1 37">
                  <a:extLst>
                    <a:ext uri="{FF2B5EF4-FFF2-40B4-BE49-F238E27FC236}">
                      <a16:creationId xmlns:a16="http://schemas.microsoft.com/office/drawing/2014/main" id="{0CB96DCE-75A3-444E-A1AD-D6B8CF192630}"/>
                    </a:ext>
                  </a:extLst>
                </p:cNvPr>
                <p:cNvCxnSpPr/>
                <p:nvPr/>
              </p:nvCxnSpPr>
              <p:spPr>
                <a:xfrm rot="3360000">
                  <a:off x="7750991" y="189308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ttore 1 38">
                  <a:extLst>
                    <a:ext uri="{FF2B5EF4-FFF2-40B4-BE49-F238E27FC236}">
                      <a16:creationId xmlns:a16="http://schemas.microsoft.com/office/drawing/2014/main" id="{64434484-60C3-4929-A426-F29253CFB770}"/>
                    </a:ext>
                  </a:extLst>
                </p:cNvPr>
                <p:cNvCxnSpPr/>
                <p:nvPr/>
              </p:nvCxnSpPr>
              <p:spPr>
                <a:xfrm rot="8760000">
                  <a:off x="7729696" y="202223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Text Box 17">
                <a:extLst>
                  <a:ext uri="{FF2B5EF4-FFF2-40B4-BE49-F238E27FC236}">
                    <a16:creationId xmlns:a16="http://schemas.microsoft.com/office/drawing/2014/main" id="{C6AB9EB4-D29A-46CF-B470-273A14B505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823" y="1338548"/>
                <a:ext cx="1973262" cy="5714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Advanced LIGO Hanford, 2015</a:t>
                </a:r>
              </a:p>
            </p:txBody>
          </p:sp>
        </p:grp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8DC42139-7524-486E-B351-5999CE2F836B}"/>
                </a:ext>
              </a:extLst>
            </p:cNvPr>
            <p:cNvGrpSpPr/>
            <p:nvPr/>
          </p:nvGrpSpPr>
          <p:grpSpPr>
            <a:xfrm>
              <a:off x="2578092" y="3676175"/>
              <a:ext cx="1722448" cy="2229747"/>
              <a:chOff x="1054090" y="3645695"/>
              <a:chExt cx="1722448" cy="2229747"/>
            </a:xfrm>
          </p:grpSpPr>
          <p:pic>
            <p:nvPicPr>
              <p:cNvPr id="30" name="Picture 5" descr="LLOaerial">
                <a:extLst>
                  <a:ext uri="{FF2B5EF4-FFF2-40B4-BE49-F238E27FC236}">
                    <a16:creationId xmlns:a16="http://schemas.microsoft.com/office/drawing/2014/main" id="{38F0FABC-78F8-4ED0-8649-06AD8782C9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187450" y="3995726"/>
                <a:ext cx="1589088" cy="1119187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</p:pic>
          <p:pic>
            <p:nvPicPr>
              <p:cNvPr id="31" name="Picture 6" descr="ligo_logo">
                <a:extLst>
                  <a:ext uri="{FF2B5EF4-FFF2-40B4-BE49-F238E27FC236}">
                    <a16:creationId xmlns:a16="http://schemas.microsoft.com/office/drawing/2014/main" id="{BDFD23C7-432D-487B-855D-0834D289E8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268538" y="3995726"/>
                <a:ext cx="503237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" name="Text Box 19">
                <a:extLst>
                  <a:ext uri="{FF2B5EF4-FFF2-40B4-BE49-F238E27FC236}">
                    <a16:creationId xmlns:a16="http://schemas.microsoft.com/office/drawing/2014/main" id="{3607A9CE-5471-4727-942B-4865838649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4090" y="5125377"/>
                <a:ext cx="1606531" cy="7500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Advanced LIGO Livingston, 2015</a:t>
                </a:r>
              </a:p>
            </p:txBody>
          </p:sp>
          <p:grpSp>
            <p:nvGrpSpPr>
              <p:cNvPr id="33" name="Gruppo 39">
                <a:extLst>
                  <a:ext uri="{FF2B5EF4-FFF2-40B4-BE49-F238E27FC236}">
                    <a16:creationId xmlns:a16="http://schemas.microsoft.com/office/drawing/2014/main" id="{820DFC80-9C2D-4C8E-876D-06CCCD75661B}"/>
                  </a:ext>
                </a:extLst>
              </p:cNvPr>
              <p:cNvGrpSpPr/>
              <p:nvPr/>
            </p:nvGrpSpPr>
            <p:grpSpPr>
              <a:xfrm>
                <a:off x="1486743" y="3645695"/>
                <a:ext cx="232976" cy="214314"/>
                <a:chOff x="7701849" y="1931183"/>
                <a:chExt cx="232976" cy="214314"/>
              </a:xfrm>
            </p:grpSpPr>
            <p:cxnSp>
              <p:nvCxnSpPr>
                <p:cNvPr id="34" name="Connettore 1 40">
                  <a:extLst>
                    <a:ext uri="{FF2B5EF4-FFF2-40B4-BE49-F238E27FC236}">
                      <a16:creationId xmlns:a16="http://schemas.microsoft.com/office/drawing/2014/main" id="{5F2CD48D-7A65-4A84-8CEC-3A6B7B86927C}"/>
                    </a:ext>
                  </a:extLst>
                </p:cNvPr>
                <p:cNvCxnSpPr/>
                <p:nvPr/>
              </p:nvCxnSpPr>
              <p:spPr>
                <a:xfrm rot="9840000">
                  <a:off x="7701849" y="198060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nettore 1 41">
                  <a:extLst>
                    <a:ext uri="{FF2B5EF4-FFF2-40B4-BE49-F238E27FC236}">
                      <a16:creationId xmlns:a16="http://schemas.microsoft.com/office/drawing/2014/main" id="{D77230FB-C596-4C7E-8CEA-E7FA2FAD0E6A}"/>
                    </a:ext>
                  </a:extLst>
                </p:cNvPr>
                <p:cNvCxnSpPr/>
                <p:nvPr/>
              </p:nvCxnSpPr>
              <p:spPr>
                <a:xfrm rot="4440000">
                  <a:off x="7827668" y="2038340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878B88CF-712E-472F-B3CE-4854C0FAA9DF}"/>
                </a:ext>
              </a:extLst>
            </p:cNvPr>
            <p:cNvGrpSpPr/>
            <p:nvPr/>
          </p:nvGrpSpPr>
          <p:grpSpPr>
            <a:xfrm>
              <a:off x="7528934" y="4077075"/>
              <a:ext cx="1581986" cy="825661"/>
              <a:chOff x="6004933" y="3811892"/>
              <a:chExt cx="1581986" cy="825661"/>
            </a:xfrm>
          </p:grpSpPr>
          <p:grpSp>
            <p:nvGrpSpPr>
              <p:cNvPr id="26" name="Gruppieren 25">
                <a:extLst>
                  <a:ext uri="{FF2B5EF4-FFF2-40B4-BE49-F238E27FC236}">
                    <a16:creationId xmlns:a16="http://schemas.microsoft.com/office/drawing/2014/main" id="{68EF1CB3-077C-4B8A-88ED-92E6C626876B}"/>
                  </a:ext>
                </a:extLst>
              </p:cNvPr>
              <p:cNvGrpSpPr/>
              <p:nvPr/>
            </p:nvGrpSpPr>
            <p:grpSpPr>
              <a:xfrm>
                <a:off x="6514723" y="3811892"/>
                <a:ext cx="214314" cy="214314"/>
                <a:chOff x="6516216" y="3974080"/>
                <a:chExt cx="214314" cy="214314"/>
              </a:xfrm>
            </p:grpSpPr>
            <p:cxnSp>
              <p:nvCxnSpPr>
                <p:cNvPr id="28" name="Connettore 1 43">
                  <a:extLst>
                    <a:ext uri="{FF2B5EF4-FFF2-40B4-BE49-F238E27FC236}">
                      <a16:creationId xmlns:a16="http://schemas.microsoft.com/office/drawing/2014/main" id="{8117CB95-E498-47E9-8D9F-C3B942189061}"/>
                    </a:ext>
                  </a:extLst>
                </p:cNvPr>
                <p:cNvCxnSpPr/>
                <p:nvPr/>
              </p:nvCxnSpPr>
              <p:spPr>
                <a:xfrm rot="5400000">
                  <a:off x="6409059" y="4081237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nettore 1 44">
                  <a:extLst>
                    <a:ext uri="{FF2B5EF4-FFF2-40B4-BE49-F238E27FC236}">
                      <a16:creationId xmlns:a16="http://schemas.microsoft.com/office/drawing/2014/main" id="{407009B6-D971-469D-8A69-5C5592E9E7E0}"/>
                    </a:ext>
                  </a:extLst>
                </p:cNvPr>
                <p:cNvCxnSpPr/>
                <p:nvPr/>
              </p:nvCxnSpPr>
              <p:spPr>
                <a:xfrm rot="10800000">
                  <a:off x="6516216" y="4188394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Text Box 15">
                <a:extLst>
                  <a:ext uri="{FF2B5EF4-FFF2-40B4-BE49-F238E27FC236}">
                    <a16:creationId xmlns:a16="http://schemas.microsoft.com/office/drawing/2014/main" id="{6EDB20B0-82C3-4D50-9592-5478D25CA3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04933" y="4066074"/>
                <a:ext cx="1581986" cy="5714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Advanced LIGO</a:t>
                </a:r>
                <a:b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</a:b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INDIA, 2024</a:t>
                </a:r>
              </a:p>
            </p:txBody>
          </p: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88F93740-93B0-4343-9FDB-20BABB05831E}"/>
                </a:ext>
              </a:extLst>
            </p:cNvPr>
            <p:cNvGrpSpPr/>
            <p:nvPr/>
          </p:nvGrpSpPr>
          <p:grpSpPr>
            <a:xfrm>
              <a:off x="9164331" y="3383281"/>
              <a:ext cx="1475129" cy="1824367"/>
              <a:chOff x="7640330" y="3383280"/>
              <a:chExt cx="1475129" cy="1824367"/>
            </a:xfrm>
          </p:grpSpPr>
          <p:grpSp>
            <p:nvGrpSpPr>
              <p:cNvPr id="20" name="Gruppieren 19">
                <a:extLst>
                  <a:ext uri="{FF2B5EF4-FFF2-40B4-BE49-F238E27FC236}">
                    <a16:creationId xmlns:a16="http://schemas.microsoft.com/office/drawing/2014/main" id="{809827DC-14EF-4107-8F46-01BD9EF69AE1}"/>
                  </a:ext>
                </a:extLst>
              </p:cNvPr>
              <p:cNvGrpSpPr/>
              <p:nvPr/>
            </p:nvGrpSpPr>
            <p:grpSpPr>
              <a:xfrm>
                <a:off x="7680151" y="3383280"/>
                <a:ext cx="1435308" cy="1824367"/>
                <a:chOff x="7680151" y="3383280"/>
                <a:chExt cx="1435308" cy="1824367"/>
              </a:xfrm>
            </p:grpSpPr>
            <p:sp>
              <p:nvSpPr>
                <p:cNvPr id="22" name="Text Box 14">
                  <a:extLst>
                    <a:ext uri="{FF2B5EF4-FFF2-40B4-BE49-F238E27FC236}">
                      <a16:creationId xmlns:a16="http://schemas.microsoft.com/office/drawing/2014/main" id="{37BFBA29-1AC7-4058-8630-514773D6982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80151" y="4833727"/>
                  <a:ext cx="1435308" cy="3739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6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EB80A">
                          <a:lumMod val="40000"/>
                          <a:lumOff val="60000"/>
                        </a:srgbClr>
                      </a:solidFill>
                      <a:effectLst/>
                      <a:uLnTx/>
                      <a:uFillTx/>
                      <a:latin typeface="Verdana" pitchFamily="34" charset="0"/>
                      <a:ea typeface="ＭＳ Ｐゴシック" pitchFamily="34" charset="-128"/>
                      <a:cs typeface="+mn-cs"/>
                    </a:rPr>
                    <a:t>KAGRA</a:t>
                  </a:r>
                  <a:r>
                    <a:rPr kumimoji="0" lang="it-IT" sz="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EB80A">
                          <a:lumMod val="40000"/>
                          <a:lumOff val="60000"/>
                        </a:srgbClr>
                      </a:solidFill>
                      <a:effectLst/>
                      <a:uLnTx/>
                      <a:uFillTx/>
                      <a:latin typeface="Verdana" pitchFamily="34" charset="0"/>
                      <a:ea typeface="ＭＳ Ｐゴシック" pitchFamily="34" charset="-128"/>
                      <a:cs typeface="+mn-cs"/>
                    </a:rPr>
                    <a:t> 2018 </a:t>
                  </a:r>
                </a:p>
              </p:txBody>
            </p:sp>
            <p:grpSp>
              <p:nvGrpSpPr>
                <p:cNvPr id="23" name="Gruppo 42">
                  <a:extLst>
                    <a:ext uri="{FF2B5EF4-FFF2-40B4-BE49-F238E27FC236}">
                      <a16:creationId xmlns:a16="http://schemas.microsoft.com/office/drawing/2014/main" id="{472EFFD4-BE5C-4F9B-875C-5A960876E54C}"/>
                    </a:ext>
                  </a:extLst>
                </p:cNvPr>
                <p:cNvGrpSpPr/>
                <p:nvPr/>
              </p:nvGrpSpPr>
              <p:grpSpPr>
                <a:xfrm>
                  <a:off x="8373454" y="3383280"/>
                  <a:ext cx="229554" cy="214314"/>
                  <a:chOff x="7873388" y="1740206"/>
                  <a:chExt cx="229554" cy="214314"/>
                </a:xfrm>
              </p:grpSpPr>
              <p:cxnSp>
                <p:nvCxnSpPr>
                  <p:cNvPr id="24" name="Connettore 1 43">
                    <a:extLst>
                      <a:ext uri="{FF2B5EF4-FFF2-40B4-BE49-F238E27FC236}">
                        <a16:creationId xmlns:a16="http://schemas.microsoft.com/office/drawing/2014/main" id="{8DB1261B-20CC-45BB-AF9F-030E9E681909}"/>
                      </a:ext>
                    </a:extLst>
                  </p:cNvPr>
                  <p:cNvCxnSpPr/>
                  <p:nvPr/>
                </p:nvCxnSpPr>
                <p:spPr>
                  <a:xfrm rot="4560000">
                    <a:off x="7766231" y="1847363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Connettore 1 44">
                    <a:extLst>
                      <a:ext uri="{FF2B5EF4-FFF2-40B4-BE49-F238E27FC236}">
                        <a16:creationId xmlns:a16="http://schemas.microsoft.com/office/drawing/2014/main" id="{8975BE10-3482-4E75-92BA-38DAC5EFBFCF}"/>
                      </a:ext>
                    </a:extLst>
                  </p:cNvPr>
                  <p:cNvCxnSpPr/>
                  <p:nvPr/>
                </p:nvCxnSpPr>
                <p:spPr>
                  <a:xfrm rot="9900000">
                    <a:off x="7888628" y="1924040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pic>
            <p:nvPicPr>
              <p:cNvPr id="21" name="Picture 2">
                <a:extLst>
                  <a:ext uri="{FF2B5EF4-FFF2-40B4-BE49-F238E27FC236}">
                    <a16:creationId xmlns:a16="http://schemas.microsoft.com/office/drawing/2014/main" id="{C0FDBF4C-5A3A-4C0F-B9A5-7643AD6BDE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40330" y="3703654"/>
                <a:ext cx="1208383" cy="11655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1E1CD07C-41FF-482C-BB84-9E36B71601E1}"/>
                </a:ext>
              </a:extLst>
            </p:cNvPr>
            <p:cNvGrpSpPr/>
            <p:nvPr/>
          </p:nvGrpSpPr>
          <p:grpSpPr>
            <a:xfrm>
              <a:off x="5284990" y="1402376"/>
              <a:ext cx="1607432" cy="1740338"/>
              <a:chOff x="4055013" y="1890911"/>
              <a:chExt cx="1335765" cy="1271219"/>
            </a:xfrm>
          </p:grpSpPr>
          <p:pic>
            <p:nvPicPr>
              <p:cNvPr id="14" name="Picture 10" descr="Luftb3">
                <a:extLst>
                  <a:ext uri="{FF2B5EF4-FFF2-40B4-BE49-F238E27FC236}">
                    <a16:creationId xmlns:a16="http://schemas.microsoft.com/office/drawing/2014/main" id="{FCE122F5-4711-4F01-8DD5-43AFD62572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4180833" y="2091397"/>
                <a:ext cx="1209945" cy="8287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11" descr="titel1">
                <a:extLst>
                  <a:ext uri="{FF2B5EF4-FFF2-40B4-BE49-F238E27FC236}">
                    <a16:creationId xmlns:a16="http://schemas.microsoft.com/office/drawing/2014/main" id="{5EA69F2E-449B-45B2-AC3A-62EEFEB353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4356100" y="2124063"/>
                <a:ext cx="636588" cy="236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" name="Text Box 15">
                <a:extLst>
                  <a:ext uri="{FF2B5EF4-FFF2-40B4-BE49-F238E27FC236}">
                    <a16:creationId xmlns:a16="http://schemas.microsoft.com/office/drawing/2014/main" id="{D74DC973-253D-409F-81FA-0C05F19479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5013" y="1890911"/>
                <a:ext cx="1270953" cy="273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GEO600, 2011</a:t>
                </a:r>
              </a:p>
            </p:txBody>
          </p:sp>
          <p:grpSp>
            <p:nvGrpSpPr>
              <p:cNvPr id="17" name="Gruppo 30">
                <a:extLst>
                  <a:ext uri="{FF2B5EF4-FFF2-40B4-BE49-F238E27FC236}">
                    <a16:creationId xmlns:a16="http://schemas.microsoft.com/office/drawing/2014/main" id="{7552D381-8AB9-4F59-974C-4C6D61CCB585}"/>
                  </a:ext>
                </a:extLst>
              </p:cNvPr>
              <p:cNvGrpSpPr/>
              <p:nvPr/>
            </p:nvGrpSpPr>
            <p:grpSpPr>
              <a:xfrm>
                <a:off x="4665766" y="3041156"/>
                <a:ext cx="150096" cy="120974"/>
                <a:chOff x="8166228" y="1826710"/>
                <a:chExt cx="150096" cy="120974"/>
              </a:xfrm>
            </p:grpSpPr>
            <p:cxnSp>
              <p:nvCxnSpPr>
                <p:cNvPr id="18" name="Connettore 1 31">
                  <a:extLst>
                    <a:ext uri="{FF2B5EF4-FFF2-40B4-BE49-F238E27FC236}">
                      <a16:creationId xmlns:a16="http://schemas.microsoft.com/office/drawing/2014/main" id="{6C17FCD3-C1D6-4776-9252-7FB646E7FC94}"/>
                    </a:ext>
                  </a:extLst>
                </p:cNvPr>
                <p:cNvCxnSpPr/>
                <p:nvPr/>
              </p:nvCxnSpPr>
              <p:spPr>
                <a:xfrm rot="4200000">
                  <a:off x="8105741" y="1887197"/>
                  <a:ext cx="12097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ttore 1 32">
                  <a:extLst>
                    <a:ext uri="{FF2B5EF4-FFF2-40B4-BE49-F238E27FC236}">
                      <a16:creationId xmlns:a16="http://schemas.microsoft.com/office/drawing/2014/main" id="{1D60FB97-54ED-49C4-9B14-EF2E56DDD084}"/>
                    </a:ext>
                  </a:extLst>
                </p:cNvPr>
                <p:cNvCxnSpPr/>
                <p:nvPr/>
              </p:nvCxnSpPr>
              <p:spPr>
                <a:xfrm rot="9600000">
                  <a:off x="8195350" y="1926193"/>
                  <a:ext cx="12097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8" name="Immagine 3" descr="ET-new-logo.png">
            <a:extLst>
              <a:ext uri="{FF2B5EF4-FFF2-40B4-BE49-F238E27FC236}">
                <a16:creationId xmlns:a16="http://schemas.microsoft.com/office/drawing/2014/main" id="{FED3D399-1AE2-45B4-8B9E-5E96635A58E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4446405E-2A5A-432C-80C3-A43AAC43E5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95450" y="0"/>
            <a:ext cx="2096550" cy="74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8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864444" y="1487944"/>
            <a:ext cx="3846486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b="1" dirty="0" err="1"/>
              <a:t>Limiting</a:t>
            </a:r>
            <a:r>
              <a:rPr lang="de-DE" b="1" dirty="0"/>
              <a:t> </a:t>
            </a:r>
            <a:r>
              <a:rPr lang="de-DE" b="1" dirty="0" err="1"/>
              <a:t>noise</a:t>
            </a:r>
            <a:r>
              <a:rPr lang="de-DE" b="1" dirty="0"/>
              <a:t> </a:t>
            </a:r>
            <a:r>
              <a:rPr lang="de-DE" b="1" dirty="0" err="1"/>
              <a:t>sources</a:t>
            </a:r>
            <a:r>
              <a:rPr lang="de-DE" dirty="0"/>
              <a:t>:</a:t>
            </a:r>
          </a:p>
          <a:p>
            <a:r>
              <a:rPr lang="de-DE" dirty="0"/>
              <a:t>High </a:t>
            </a:r>
            <a:r>
              <a:rPr lang="de-DE" dirty="0" err="1"/>
              <a:t>frequencies</a:t>
            </a:r>
            <a:endParaRPr lang="de-DE" dirty="0"/>
          </a:p>
          <a:p>
            <a:pPr lvl="1"/>
            <a:r>
              <a:rPr lang="de-DE" dirty="0" err="1"/>
              <a:t>Shot</a:t>
            </a:r>
            <a:r>
              <a:rPr lang="de-DE" dirty="0"/>
              <a:t> </a:t>
            </a:r>
            <a:r>
              <a:rPr lang="de-DE" dirty="0" err="1"/>
              <a:t>noise</a:t>
            </a:r>
            <a:endParaRPr lang="de-DE" dirty="0"/>
          </a:p>
          <a:p>
            <a:r>
              <a:rPr lang="de-DE" dirty="0"/>
              <a:t>Mid </a:t>
            </a:r>
            <a:r>
              <a:rPr lang="de-DE" dirty="0" err="1"/>
              <a:t>frequencies</a:t>
            </a:r>
            <a:r>
              <a:rPr lang="de-DE" dirty="0"/>
              <a:t> </a:t>
            </a:r>
          </a:p>
          <a:p>
            <a:pPr lvl="1"/>
            <a:r>
              <a:rPr lang="de-DE" dirty="0" err="1"/>
              <a:t>Shot</a:t>
            </a:r>
            <a:r>
              <a:rPr lang="de-DE" dirty="0"/>
              <a:t> + </a:t>
            </a:r>
            <a:r>
              <a:rPr lang="de-DE" dirty="0" err="1"/>
              <a:t>Rad.Pres</a:t>
            </a:r>
            <a:r>
              <a:rPr lang="de-DE" dirty="0"/>
              <a:t>. </a:t>
            </a:r>
            <a:r>
              <a:rPr lang="de-DE" dirty="0" err="1"/>
              <a:t>noise</a:t>
            </a:r>
            <a:endParaRPr lang="de-DE" dirty="0"/>
          </a:p>
          <a:p>
            <a:r>
              <a:rPr lang="de-DE" dirty="0"/>
              <a:t>Low </a:t>
            </a:r>
            <a:r>
              <a:rPr lang="de-DE" dirty="0" err="1"/>
              <a:t>frequencies</a:t>
            </a:r>
            <a:endParaRPr lang="de-DE" dirty="0"/>
          </a:p>
          <a:p>
            <a:pPr lvl="1"/>
            <a:r>
              <a:rPr lang="de-DE" dirty="0"/>
              <a:t>Radiation </a:t>
            </a:r>
            <a:r>
              <a:rPr lang="de-DE" dirty="0" err="1"/>
              <a:t>pressure</a:t>
            </a:r>
            <a:endParaRPr lang="de-DE" dirty="0"/>
          </a:p>
          <a:p>
            <a:pPr lvl="1"/>
            <a:r>
              <a:rPr lang="de-DE" dirty="0" err="1"/>
              <a:t>Seismic</a:t>
            </a:r>
            <a:endParaRPr lang="de-DE" dirty="0"/>
          </a:p>
          <a:p>
            <a:pPr lvl="1"/>
            <a:r>
              <a:rPr lang="de-DE" dirty="0"/>
              <a:t>Suspension thermal</a:t>
            </a:r>
          </a:p>
          <a:p>
            <a:pPr lvl="1"/>
            <a:r>
              <a:rPr lang="de-DE" dirty="0" err="1"/>
              <a:t>Newtonian</a:t>
            </a:r>
            <a:endParaRPr lang="de-DE" dirty="0"/>
          </a:p>
          <a:p>
            <a:pPr marL="457200" lvl="1" indent="0">
              <a:buNone/>
            </a:pPr>
            <a:br>
              <a:rPr lang="de-DE" dirty="0"/>
            </a:br>
            <a:r>
              <a:rPr lang="de-DE" dirty="0"/>
              <a:t>+ Control Noise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8" y="919211"/>
            <a:ext cx="7787326" cy="5796582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505738" y="6408016"/>
            <a:ext cx="17251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MBX12"/>
                <a:ea typeface="+mn-ea"/>
                <a:cs typeface="+mn-cs"/>
              </a:rPr>
              <a:t>LIGO-T1800044-v3</a:t>
            </a: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23ACCA4-46E7-4158-963E-4B2758B5AA35}"/>
              </a:ext>
            </a:extLst>
          </p:cNvPr>
          <p:cNvSpPr txBox="1"/>
          <p:nvPr/>
        </p:nvSpPr>
        <p:spPr>
          <a:xfrm>
            <a:off x="3757612" y="65518"/>
            <a:ext cx="5717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Noise Budget (</a:t>
            </a:r>
            <a:r>
              <a:rPr kumimoji="0" lang="de-DE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aLIGO</a:t>
            </a: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</a:t>
            </a: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9" name="Immagine 3" descr="ET-new-logo.png">
            <a:extLst>
              <a:ext uri="{FF2B5EF4-FFF2-40B4-BE49-F238E27FC236}">
                <a16:creationId xmlns:a16="http://schemas.microsoft.com/office/drawing/2014/main" id="{3B853D37-C74D-4EBA-A02B-E33A05FD4A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115AD66-0E5C-463C-B93F-B740CB231D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B42C825A-AADF-42A0-A62F-3B4127F663D2}"/>
              </a:ext>
            </a:extLst>
          </p:cNvPr>
          <p:cNvCxnSpPr/>
          <p:nvPr/>
        </p:nvCxnSpPr>
        <p:spPr>
          <a:xfrm flipV="1">
            <a:off x="2576280" y="723583"/>
            <a:ext cx="7198356" cy="6456"/>
          </a:xfrm>
          <a:prstGeom prst="line">
            <a:avLst/>
          </a:prstGeom>
          <a:ln w="130175" cap="rnd">
            <a:solidFill>
              <a:schemeClr val="accent1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700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hteck 167"/>
          <p:cNvSpPr/>
          <p:nvPr/>
        </p:nvSpPr>
        <p:spPr>
          <a:xfrm>
            <a:off x="7874464" y="1153828"/>
            <a:ext cx="1867745" cy="2193000"/>
          </a:xfrm>
          <a:prstGeom prst="rect">
            <a:avLst/>
          </a:prstGeom>
          <a:gradFill>
            <a:gsLst>
              <a:gs pos="0">
                <a:srgbClr val="BAEAFB"/>
              </a:gs>
              <a:gs pos="85000">
                <a:srgbClr val="BAEAFB"/>
              </a:gs>
              <a:gs pos="100000">
                <a:schemeClr val="bg1">
                  <a:alpha val="8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7" name="Abgerundetes Rechteck 156"/>
          <p:cNvSpPr/>
          <p:nvPr/>
        </p:nvSpPr>
        <p:spPr>
          <a:xfrm>
            <a:off x="7848629" y="1515537"/>
            <a:ext cx="1679097" cy="1391692"/>
          </a:xfrm>
          <a:prstGeom prst="round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7" name="Rechteck 166"/>
          <p:cNvSpPr/>
          <p:nvPr/>
        </p:nvSpPr>
        <p:spPr>
          <a:xfrm>
            <a:off x="6038863" y="1155147"/>
            <a:ext cx="1770047" cy="3798353"/>
          </a:xfrm>
          <a:prstGeom prst="rect">
            <a:avLst/>
          </a:prstGeom>
          <a:gradFill>
            <a:gsLst>
              <a:gs pos="0">
                <a:srgbClr val="FFC8C4"/>
              </a:gs>
              <a:gs pos="85000">
                <a:srgbClr val="FFC8C4"/>
              </a:gs>
              <a:gs pos="100000">
                <a:schemeClr val="bg1">
                  <a:alpha val="8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Abgerundetes Rechteck 207"/>
          <p:cNvSpPr/>
          <p:nvPr/>
        </p:nvSpPr>
        <p:spPr>
          <a:xfrm>
            <a:off x="7710208" y="1203258"/>
            <a:ext cx="248755" cy="3694511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2" name="Rechteck 171"/>
          <p:cNvSpPr/>
          <p:nvPr/>
        </p:nvSpPr>
        <p:spPr>
          <a:xfrm>
            <a:off x="1097697" y="4900845"/>
            <a:ext cx="2510351" cy="1840124"/>
          </a:xfrm>
          <a:prstGeom prst="rect">
            <a:avLst/>
          </a:prstGeom>
          <a:gradFill flip="none" rotWithShape="1">
            <a:gsLst>
              <a:gs pos="0">
                <a:srgbClr val="00FE06">
                  <a:alpha val="15000"/>
                </a:srgbClr>
              </a:gs>
              <a:gs pos="70000">
                <a:srgbClr val="00FE06">
                  <a:alpha val="1500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Rechteck 169"/>
          <p:cNvSpPr/>
          <p:nvPr/>
        </p:nvSpPr>
        <p:spPr>
          <a:xfrm>
            <a:off x="2741060" y="3739314"/>
            <a:ext cx="747732" cy="1246333"/>
          </a:xfrm>
          <a:prstGeom prst="rect">
            <a:avLst/>
          </a:prstGeom>
          <a:gradFill>
            <a:gsLst>
              <a:gs pos="0">
                <a:srgbClr val="F7E8DD"/>
              </a:gs>
              <a:gs pos="70000">
                <a:srgbClr val="F7E8DD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6" name="Rechteck 165"/>
          <p:cNvSpPr/>
          <p:nvPr/>
        </p:nvSpPr>
        <p:spPr>
          <a:xfrm>
            <a:off x="3487790" y="1153828"/>
            <a:ext cx="2580295" cy="3609965"/>
          </a:xfrm>
          <a:prstGeom prst="rect">
            <a:avLst/>
          </a:prstGeom>
          <a:gradFill>
            <a:gsLst>
              <a:gs pos="0">
                <a:srgbClr val="FFEEBA"/>
              </a:gs>
              <a:gs pos="76100">
                <a:srgbClr val="FFEEBA"/>
              </a:gs>
              <a:gs pos="100000">
                <a:schemeClr val="bg1">
                  <a:alpha val="8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Rechteck 168"/>
          <p:cNvSpPr/>
          <p:nvPr/>
        </p:nvSpPr>
        <p:spPr>
          <a:xfrm>
            <a:off x="4573526" y="4734822"/>
            <a:ext cx="1669118" cy="2022841"/>
          </a:xfrm>
          <a:prstGeom prst="rect">
            <a:avLst/>
          </a:prstGeom>
          <a:gradFill>
            <a:gsLst>
              <a:gs pos="0">
                <a:srgbClr val="FADEF5"/>
              </a:gs>
              <a:gs pos="76100">
                <a:srgbClr val="FADEF5"/>
              </a:gs>
              <a:gs pos="100000">
                <a:schemeClr val="bg1">
                  <a:alpha val="8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Rechteck 170"/>
          <p:cNvSpPr/>
          <p:nvPr/>
        </p:nvSpPr>
        <p:spPr>
          <a:xfrm>
            <a:off x="3429220" y="4666689"/>
            <a:ext cx="1199595" cy="2090974"/>
          </a:xfrm>
          <a:prstGeom prst="rect">
            <a:avLst/>
          </a:prstGeom>
          <a:gradFill>
            <a:gsLst>
              <a:gs pos="0">
                <a:srgbClr val="F7E8DD"/>
              </a:gs>
              <a:gs pos="76100">
                <a:srgbClr val="F7E8DD"/>
              </a:gs>
              <a:gs pos="100000">
                <a:schemeClr val="bg1">
                  <a:alpha val="8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7"/>
          <p:cNvCxnSpPr/>
          <p:nvPr/>
        </p:nvCxnSpPr>
        <p:spPr>
          <a:xfrm>
            <a:off x="4333778" y="4063542"/>
            <a:ext cx="2625154" cy="18482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ylinder 8"/>
          <p:cNvSpPr/>
          <p:nvPr/>
        </p:nvSpPr>
        <p:spPr>
          <a:xfrm rot="10800000">
            <a:off x="3984856" y="1717555"/>
            <a:ext cx="524589" cy="149907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5771868" y="4068196"/>
            <a:ext cx="288833" cy="28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5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de-DE" sz="1453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endParaRPr kumimoji="0" lang="de-DE" sz="1453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feld 16"/>
          <p:cNvSpPr txBox="1"/>
          <p:nvPr/>
        </p:nvSpPr>
        <p:spPr>
          <a:xfrm rot="18419618">
            <a:off x="4371407" y="3651382"/>
            <a:ext cx="317978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BS</a:t>
            </a:r>
            <a:endParaRPr kumimoji="0" lang="de-DE" sz="129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4520597" y="1696889"/>
            <a:ext cx="510338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ETMy</a:t>
            </a:r>
            <a:endParaRPr kumimoji="0" lang="de-DE" sz="129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3723326" y="6139358"/>
            <a:ext cx="360238" cy="28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5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PD</a:t>
            </a:r>
          </a:p>
        </p:txBody>
      </p:sp>
      <p:grpSp>
        <p:nvGrpSpPr>
          <p:cNvPr id="37" name="Gruppieren 36"/>
          <p:cNvGrpSpPr/>
          <p:nvPr/>
        </p:nvGrpSpPr>
        <p:grpSpPr>
          <a:xfrm rot="5400000">
            <a:off x="5529890" y="4790529"/>
            <a:ext cx="232931" cy="824715"/>
            <a:chOff x="2153907" y="3588787"/>
            <a:chExt cx="714901" cy="2317971"/>
          </a:xfrm>
        </p:grpSpPr>
        <p:sp>
          <p:nvSpPr>
            <p:cNvPr id="38" name="Zylinder 37"/>
            <p:cNvSpPr/>
            <p:nvPr/>
          </p:nvSpPr>
          <p:spPr>
            <a:xfrm>
              <a:off x="2153910" y="5702468"/>
              <a:ext cx="714898" cy="204290"/>
            </a:xfrm>
            <a:prstGeom prst="can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lumMod val="18000"/>
                  </a:schemeClr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chemeClr val="accent1">
                    <a:tint val="23500"/>
                    <a:satMod val="160000"/>
                    <a:lumMod val="26000"/>
                    <a:alpha val="97000"/>
                  </a:schemeClr>
                </a:gs>
              </a:gsLst>
              <a:lin ang="0" scaled="0"/>
            </a:gra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Zylinder 38"/>
            <p:cNvSpPr/>
            <p:nvPr/>
          </p:nvSpPr>
          <p:spPr>
            <a:xfrm rot="10800000">
              <a:off x="2153907" y="3588787"/>
              <a:ext cx="714898" cy="204290"/>
            </a:xfrm>
            <a:prstGeom prst="can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lumMod val="18000"/>
                  </a:schemeClr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chemeClr val="accent1">
                    <a:tint val="23500"/>
                    <a:satMod val="160000"/>
                    <a:lumMod val="26000"/>
                    <a:alpha val="97000"/>
                  </a:schemeClr>
                </a:gs>
              </a:gsLst>
              <a:lin ang="0" scaled="0"/>
            </a:gra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0" name="Gerade Verbindung 18"/>
            <p:cNvCxnSpPr>
              <a:stCxn id="38" idx="1"/>
              <a:endCxn id="39" idx="1"/>
            </p:cNvCxnSpPr>
            <p:nvPr/>
          </p:nvCxnSpPr>
          <p:spPr>
            <a:xfrm rot="10800000">
              <a:off x="2511356" y="3793077"/>
              <a:ext cx="2" cy="1909392"/>
            </a:xfrm>
            <a:prstGeom prst="line">
              <a:avLst/>
            </a:prstGeom>
            <a:ln w="539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ieren 40"/>
          <p:cNvGrpSpPr/>
          <p:nvPr/>
        </p:nvGrpSpPr>
        <p:grpSpPr>
          <a:xfrm rot="5400000">
            <a:off x="4018931" y="5671716"/>
            <a:ext cx="494827" cy="596978"/>
            <a:chOff x="2086426" y="4559667"/>
            <a:chExt cx="1263868" cy="1437407"/>
          </a:xfrm>
        </p:grpSpPr>
        <p:cxnSp>
          <p:nvCxnSpPr>
            <p:cNvPr id="42" name="Gerade Verbindung 11"/>
            <p:cNvCxnSpPr/>
            <p:nvPr/>
          </p:nvCxnSpPr>
          <p:spPr>
            <a:xfrm flipH="1" flipV="1">
              <a:off x="2086426" y="5243798"/>
              <a:ext cx="31130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 Verbindung 11"/>
            <p:cNvCxnSpPr/>
            <p:nvPr/>
          </p:nvCxnSpPr>
          <p:spPr>
            <a:xfrm flipH="1" flipV="1">
              <a:off x="3038988" y="5327614"/>
              <a:ext cx="311306" cy="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uppieren 43"/>
            <p:cNvGrpSpPr/>
            <p:nvPr/>
          </p:nvGrpSpPr>
          <p:grpSpPr>
            <a:xfrm>
              <a:off x="2278216" y="5221900"/>
              <a:ext cx="317431" cy="99053"/>
              <a:chOff x="2278216" y="5221900"/>
              <a:chExt cx="317431" cy="99053"/>
            </a:xfrm>
          </p:grpSpPr>
          <p:sp>
            <p:nvSpPr>
              <p:cNvPr id="54" name="Zylinder 53"/>
              <p:cNvSpPr/>
              <p:nvPr/>
            </p:nvSpPr>
            <p:spPr>
              <a:xfrm rot="8507100">
                <a:off x="2278216" y="5221900"/>
                <a:ext cx="317431" cy="99053"/>
              </a:xfrm>
              <a:prstGeom prst="can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lumMod val="18000"/>
                    </a:schemeClr>
                  </a:gs>
                  <a:gs pos="50000">
                    <a:schemeClr val="accent1">
                      <a:tint val="44500"/>
                      <a:satMod val="160000"/>
                      <a:lumMod val="26000"/>
                      <a:lumOff val="74000"/>
                    </a:schemeClr>
                  </a:gs>
                  <a:gs pos="100000">
                    <a:schemeClr val="accent1">
                      <a:tint val="23500"/>
                      <a:satMod val="160000"/>
                      <a:lumMod val="26000"/>
                      <a:alpha val="97000"/>
                    </a:schemeClr>
                  </a:gs>
                </a:gsLst>
                <a:lin ang="0" scaled="0"/>
              </a:gra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13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55" name="Gerade Verbindung 9"/>
              <p:cNvCxnSpPr/>
              <p:nvPr/>
            </p:nvCxnSpPr>
            <p:spPr>
              <a:xfrm rot="10800000">
                <a:off x="2395109" y="5244440"/>
                <a:ext cx="76340" cy="40796"/>
              </a:xfrm>
              <a:prstGeom prst="line">
                <a:avLst/>
              </a:prstGeom>
              <a:ln w="28575">
                <a:solidFill>
                  <a:srgbClr val="C00000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uppieren 44"/>
            <p:cNvGrpSpPr/>
            <p:nvPr/>
          </p:nvGrpSpPr>
          <p:grpSpPr>
            <a:xfrm rot="10800000">
              <a:off x="2826298" y="5251101"/>
              <a:ext cx="317431" cy="99053"/>
              <a:chOff x="2278216" y="5221900"/>
              <a:chExt cx="317431" cy="99053"/>
            </a:xfrm>
          </p:grpSpPr>
          <p:sp>
            <p:nvSpPr>
              <p:cNvPr id="52" name="Zylinder 51"/>
              <p:cNvSpPr/>
              <p:nvPr/>
            </p:nvSpPr>
            <p:spPr>
              <a:xfrm rot="8507100">
                <a:off x="2278216" y="5221900"/>
                <a:ext cx="317431" cy="99053"/>
              </a:xfrm>
              <a:prstGeom prst="can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lumMod val="18000"/>
                    </a:schemeClr>
                  </a:gs>
                  <a:gs pos="50000">
                    <a:schemeClr val="accent1">
                      <a:tint val="44500"/>
                      <a:satMod val="160000"/>
                      <a:lumMod val="26000"/>
                      <a:lumOff val="74000"/>
                    </a:schemeClr>
                  </a:gs>
                  <a:gs pos="100000">
                    <a:schemeClr val="accent1">
                      <a:tint val="23500"/>
                      <a:satMod val="160000"/>
                      <a:lumMod val="26000"/>
                      <a:alpha val="97000"/>
                    </a:schemeClr>
                  </a:gs>
                </a:gsLst>
                <a:lin ang="0" scaled="0"/>
              </a:gra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13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53" name="Gerade Verbindung 9"/>
              <p:cNvCxnSpPr/>
              <p:nvPr/>
            </p:nvCxnSpPr>
            <p:spPr>
              <a:xfrm rot="10800000">
                <a:off x="2395109" y="5244440"/>
                <a:ext cx="76340" cy="40796"/>
              </a:xfrm>
              <a:prstGeom prst="line">
                <a:avLst/>
              </a:prstGeom>
              <a:ln w="28575">
                <a:solidFill>
                  <a:srgbClr val="C00000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Zylinder 45"/>
            <p:cNvSpPr/>
            <p:nvPr/>
          </p:nvSpPr>
          <p:spPr>
            <a:xfrm rot="10800000">
              <a:off x="2639405" y="4559667"/>
              <a:ext cx="317431" cy="99053"/>
            </a:xfrm>
            <a:prstGeom prst="can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lumMod val="18000"/>
                  </a:schemeClr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chemeClr val="accent1">
                    <a:tint val="23500"/>
                    <a:satMod val="160000"/>
                    <a:lumMod val="26000"/>
                    <a:alpha val="97000"/>
                  </a:schemeClr>
                </a:gs>
              </a:gsLst>
              <a:lin ang="0" scaled="0"/>
            </a:gra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7" name="Gerade Verbindung 18"/>
            <p:cNvCxnSpPr>
              <a:stCxn id="46" idx="1"/>
            </p:cNvCxnSpPr>
            <p:nvPr/>
          </p:nvCxnSpPr>
          <p:spPr>
            <a:xfrm flipH="1">
              <a:off x="2645596" y="4658720"/>
              <a:ext cx="152524" cy="1219987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18"/>
            <p:cNvCxnSpPr>
              <a:endCxn id="49" idx="0"/>
            </p:cNvCxnSpPr>
            <p:nvPr/>
          </p:nvCxnSpPr>
          <p:spPr>
            <a:xfrm>
              <a:off x="2487846" y="5271426"/>
              <a:ext cx="152510" cy="651376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Zylinder 48"/>
            <p:cNvSpPr/>
            <p:nvPr/>
          </p:nvSpPr>
          <p:spPr>
            <a:xfrm rot="131927">
              <a:off x="2480690" y="5898021"/>
              <a:ext cx="317431" cy="99053"/>
            </a:xfrm>
            <a:prstGeom prst="can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lumMod val="18000"/>
                  </a:schemeClr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chemeClr val="accent1">
                    <a:tint val="23500"/>
                    <a:satMod val="160000"/>
                    <a:lumMod val="26000"/>
                    <a:alpha val="97000"/>
                  </a:schemeClr>
                </a:gs>
              </a:gsLst>
              <a:lin ang="0" scaled="0"/>
            </a:gra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0" name="Gerade Verbindung 18"/>
            <p:cNvCxnSpPr/>
            <p:nvPr/>
          </p:nvCxnSpPr>
          <p:spPr>
            <a:xfrm>
              <a:off x="2801489" y="4639385"/>
              <a:ext cx="152510" cy="651376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18"/>
            <p:cNvCxnSpPr/>
            <p:nvPr/>
          </p:nvCxnSpPr>
          <p:spPr>
            <a:xfrm>
              <a:off x="2481480" y="5287480"/>
              <a:ext cx="483775" cy="4498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feld 55"/>
          <p:cNvSpPr txBox="1"/>
          <p:nvPr/>
        </p:nvSpPr>
        <p:spPr>
          <a:xfrm>
            <a:off x="2951891" y="4793763"/>
            <a:ext cx="414158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IMC</a:t>
            </a:r>
          </a:p>
        </p:txBody>
      </p:sp>
      <p:sp>
        <p:nvSpPr>
          <p:cNvPr id="57" name="Textfeld 56"/>
          <p:cNvSpPr txBox="1"/>
          <p:nvPr/>
        </p:nvSpPr>
        <p:spPr>
          <a:xfrm>
            <a:off x="3498127" y="5798354"/>
            <a:ext cx="475364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OMC</a:t>
            </a:r>
            <a:endParaRPr kumimoji="0" lang="de-DE" sz="129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Zylinder 57"/>
          <p:cNvSpPr/>
          <p:nvPr/>
        </p:nvSpPr>
        <p:spPr>
          <a:xfrm rot="5400000">
            <a:off x="4668806" y="3976569"/>
            <a:ext cx="506824" cy="155162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4503567" y="3292338"/>
            <a:ext cx="475364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ITMy</a:t>
            </a:r>
            <a:endParaRPr kumimoji="0" lang="de-DE" sz="129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4683807" y="4271699"/>
            <a:ext cx="472449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ITMx</a:t>
            </a:r>
            <a:endParaRPr kumimoji="0" lang="de-DE" sz="129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3934055" y="2410308"/>
            <a:ext cx="283761" cy="28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5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de-DE" sz="1453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endParaRPr kumimoji="0" lang="de-DE" sz="1453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hteck 65"/>
          <p:cNvSpPr/>
          <p:nvPr/>
        </p:nvSpPr>
        <p:spPr>
          <a:xfrm>
            <a:off x="4874689" y="5471248"/>
            <a:ext cx="892179" cy="41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Squeezer</a:t>
            </a: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Abgerundetes Rechteck 67"/>
          <p:cNvSpPr/>
          <p:nvPr/>
        </p:nvSpPr>
        <p:spPr>
          <a:xfrm>
            <a:off x="1784277" y="5436665"/>
            <a:ext cx="686495" cy="437383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Abgerundetes Rechteck 68"/>
          <p:cNvSpPr/>
          <p:nvPr/>
        </p:nvSpPr>
        <p:spPr>
          <a:xfrm>
            <a:off x="1843683" y="5471248"/>
            <a:ext cx="567871" cy="360069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4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Plot(data)</a:t>
            </a:r>
          </a:p>
        </p:txBody>
      </p:sp>
      <p:sp>
        <p:nvSpPr>
          <p:cNvPr id="70" name="Trapezoid 69"/>
          <p:cNvSpPr/>
          <p:nvPr/>
        </p:nvSpPr>
        <p:spPr>
          <a:xfrm>
            <a:off x="1673050" y="5898101"/>
            <a:ext cx="908948" cy="207124"/>
          </a:xfrm>
          <a:prstGeom prst="trapezoid">
            <a:avLst/>
          </a:prstGeom>
          <a:solidFill>
            <a:schemeClr val="accent4">
              <a:lumMod val="40000"/>
              <a:lumOff val="60000"/>
            </a:schemeClr>
          </a:solidFill>
          <a:ln w="41275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1743582" y="5876918"/>
            <a:ext cx="705614" cy="242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3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Computer</a:t>
            </a:r>
          </a:p>
        </p:txBody>
      </p:sp>
      <p:grpSp>
        <p:nvGrpSpPr>
          <p:cNvPr id="72" name="Gruppieren 71"/>
          <p:cNvGrpSpPr/>
          <p:nvPr/>
        </p:nvGrpSpPr>
        <p:grpSpPr>
          <a:xfrm flipH="1">
            <a:off x="2561411" y="5954522"/>
            <a:ext cx="1654556" cy="607795"/>
            <a:chOff x="4781345" y="5950778"/>
            <a:chExt cx="3027341" cy="828289"/>
          </a:xfrm>
        </p:grpSpPr>
        <p:sp>
          <p:nvSpPr>
            <p:cNvPr id="73" name="Freihandform 72"/>
            <p:cNvSpPr/>
            <p:nvPr/>
          </p:nvSpPr>
          <p:spPr>
            <a:xfrm>
              <a:off x="5093526" y="5950778"/>
              <a:ext cx="2715160" cy="828289"/>
            </a:xfrm>
            <a:custGeom>
              <a:avLst/>
              <a:gdLst>
                <a:gd name="connsiteX0" fmla="*/ 0 w 1143000"/>
                <a:gd name="connsiteY0" fmla="*/ 1077336 h 1177560"/>
                <a:gd name="connsiteX1" fmla="*/ 644236 w 1143000"/>
                <a:gd name="connsiteY1" fmla="*/ 1118900 h 1177560"/>
                <a:gd name="connsiteX2" fmla="*/ 665018 w 1143000"/>
                <a:gd name="connsiteY2" fmla="*/ 381146 h 1177560"/>
                <a:gd name="connsiteX3" fmla="*/ 904009 w 1143000"/>
                <a:gd name="connsiteY3" fmla="*/ 27855 h 1177560"/>
                <a:gd name="connsiteX4" fmla="*/ 1143000 w 1143000"/>
                <a:gd name="connsiteY4" fmla="*/ 48636 h 11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0" h="1177560">
                  <a:moveTo>
                    <a:pt x="0" y="1077336"/>
                  </a:moveTo>
                  <a:cubicBezTo>
                    <a:pt x="266700" y="1156134"/>
                    <a:pt x="533400" y="1234932"/>
                    <a:pt x="644236" y="1118900"/>
                  </a:cubicBezTo>
                  <a:cubicBezTo>
                    <a:pt x="755072" y="1002868"/>
                    <a:pt x="621723" y="562987"/>
                    <a:pt x="665018" y="381146"/>
                  </a:cubicBezTo>
                  <a:cubicBezTo>
                    <a:pt x="708313" y="199305"/>
                    <a:pt x="824345" y="83273"/>
                    <a:pt x="904009" y="27855"/>
                  </a:cubicBezTo>
                  <a:cubicBezTo>
                    <a:pt x="983673" y="-27563"/>
                    <a:pt x="1063336" y="10536"/>
                    <a:pt x="1143000" y="48636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ihandform 73"/>
            <p:cNvSpPr/>
            <p:nvPr/>
          </p:nvSpPr>
          <p:spPr>
            <a:xfrm>
              <a:off x="4781345" y="6492240"/>
              <a:ext cx="572975" cy="238760"/>
            </a:xfrm>
            <a:custGeom>
              <a:avLst/>
              <a:gdLst>
                <a:gd name="connsiteX0" fmla="*/ 14175 w 572975"/>
                <a:gd name="connsiteY0" fmla="*/ 0 h 238760"/>
                <a:gd name="connsiteX1" fmla="*/ 14175 w 572975"/>
                <a:gd name="connsiteY1" fmla="*/ 121920 h 238760"/>
                <a:gd name="connsiteX2" fmla="*/ 161495 w 572975"/>
                <a:gd name="connsiteY2" fmla="*/ 187960 h 238760"/>
                <a:gd name="connsiteX3" fmla="*/ 349455 w 572975"/>
                <a:gd name="connsiteY3" fmla="*/ 213360 h 238760"/>
                <a:gd name="connsiteX4" fmla="*/ 572975 w 572975"/>
                <a:gd name="connsiteY4" fmla="*/ 238760 h 23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975" h="238760">
                  <a:moveTo>
                    <a:pt x="14175" y="0"/>
                  </a:moveTo>
                  <a:cubicBezTo>
                    <a:pt x="1898" y="45296"/>
                    <a:pt x="-10378" y="90593"/>
                    <a:pt x="14175" y="121920"/>
                  </a:cubicBezTo>
                  <a:cubicBezTo>
                    <a:pt x="38728" y="153247"/>
                    <a:pt x="105615" y="172720"/>
                    <a:pt x="161495" y="187960"/>
                  </a:cubicBezTo>
                  <a:cubicBezTo>
                    <a:pt x="217375" y="203200"/>
                    <a:pt x="349455" y="213360"/>
                    <a:pt x="349455" y="213360"/>
                  </a:cubicBezTo>
                  <a:lnTo>
                    <a:pt x="572975" y="238760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75" name="Gerade Verbindung 11"/>
          <p:cNvCxnSpPr>
            <a:stCxn id="38" idx="3"/>
            <a:endCxn id="79" idx="2"/>
          </p:cNvCxnSpPr>
          <p:nvPr/>
        </p:nvCxnSpPr>
        <p:spPr>
          <a:xfrm flipH="1">
            <a:off x="4338571" y="5202888"/>
            <a:ext cx="895427" cy="4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uppieren 81"/>
          <p:cNvGrpSpPr/>
          <p:nvPr/>
        </p:nvGrpSpPr>
        <p:grpSpPr>
          <a:xfrm rot="10800000">
            <a:off x="4633470" y="5115635"/>
            <a:ext cx="455215" cy="159692"/>
            <a:chOff x="527497" y="4845152"/>
            <a:chExt cx="1098998" cy="385538"/>
          </a:xfrm>
        </p:grpSpPr>
        <p:sp>
          <p:nvSpPr>
            <p:cNvPr id="83" name="Rechteck 82"/>
            <p:cNvSpPr/>
            <p:nvPr/>
          </p:nvSpPr>
          <p:spPr>
            <a:xfrm>
              <a:off x="749154" y="4845152"/>
              <a:ext cx="654494" cy="3855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Rechteck 83"/>
            <p:cNvSpPr/>
            <p:nvPr/>
          </p:nvSpPr>
          <p:spPr>
            <a:xfrm>
              <a:off x="1403648" y="4936270"/>
              <a:ext cx="218777" cy="22715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Rechteck 84"/>
            <p:cNvSpPr/>
            <p:nvPr/>
          </p:nvSpPr>
          <p:spPr>
            <a:xfrm>
              <a:off x="530377" y="4924343"/>
              <a:ext cx="218777" cy="22715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Rechteck 85"/>
            <p:cNvSpPr/>
            <p:nvPr/>
          </p:nvSpPr>
          <p:spPr>
            <a:xfrm>
              <a:off x="842493" y="4987159"/>
              <a:ext cx="447029" cy="1015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7" name="Gerader Verbinder 86"/>
            <p:cNvCxnSpPr/>
            <p:nvPr/>
          </p:nvCxnSpPr>
          <p:spPr>
            <a:xfrm rot="16200000">
              <a:off x="1412252" y="4936270"/>
              <a:ext cx="201332" cy="227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/>
            <p:cNvCxnSpPr/>
            <p:nvPr/>
          </p:nvCxnSpPr>
          <p:spPr>
            <a:xfrm rot="16200000">
              <a:off x="540409" y="4929481"/>
              <a:ext cx="201332" cy="227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0" name="Gerade Verbindung 11"/>
          <p:cNvCxnSpPr>
            <a:endCxn id="84" idx="0"/>
          </p:cNvCxnSpPr>
          <p:nvPr/>
        </p:nvCxnSpPr>
        <p:spPr>
          <a:xfrm flipV="1">
            <a:off x="4674915" y="5237585"/>
            <a:ext cx="5551" cy="43273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ylinder 90"/>
          <p:cNvSpPr/>
          <p:nvPr/>
        </p:nvSpPr>
        <p:spPr>
          <a:xfrm rot="3107100">
            <a:off x="4586607" y="5669965"/>
            <a:ext cx="124280" cy="41138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2" name="Gerade Verbindung 11"/>
          <p:cNvCxnSpPr>
            <a:stCxn id="66" idx="1"/>
            <a:endCxn id="91" idx="1"/>
          </p:cNvCxnSpPr>
          <p:nvPr/>
        </p:nvCxnSpPr>
        <p:spPr>
          <a:xfrm flipH="1" flipV="1">
            <a:off x="4664909" y="5677810"/>
            <a:ext cx="209780" cy="86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feld 92"/>
          <p:cNvSpPr txBox="1"/>
          <p:nvPr/>
        </p:nvSpPr>
        <p:spPr>
          <a:xfrm>
            <a:off x="5173709" y="4856496"/>
            <a:ext cx="889463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Filter </a:t>
            </a:r>
            <a:r>
              <a:rPr kumimoji="0" lang="de-DE" sz="1292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Cavity</a:t>
            </a:r>
            <a:endParaRPr kumimoji="0" lang="de-DE" sz="129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1" name="Gruppieren 100"/>
          <p:cNvGrpSpPr/>
          <p:nvPr/>
        </p:nvGrpSpPr>
        <p:grpSpPr>
          <a:xfrm rot="5400000" flipH="1">
            <a:off x="870047" y="4788495"/>
            <a:ext cx="1841330" cy="607795"/>
            <a:chOff x="4781345" y="5950778"/>
            <a:chExt cx="3027341" cy="828289"/>
          </a:xfrm>
        </p:grpSpPr>
        <p:sp>
          <p:nvSpPr>
            <p:cNvPr id="102" name="Freihandform 101"/>
            <p:cNvSpPr/>
            <p:nvPr/>
          </p:nvSpPr>
          <p:spPr>
            <a:xfrm>
              <a:off x="5093526" y="5950778"/>
              <a:ext cx="2715160" cy="828289"/>
            </a:xfrm>
            <a:custGeom>
              <a:avLst/>
              <a:gdLst>
                <a:gd name="connsiteX0" fmla="*/ 0 w 1143000"/>
                <a:gd name="connsiteY0" fmla="*/ 1077336 h 1177560"/>
                <a:gd name="connsiteX1" fmla="*/ 644236 w 1143000"/>
                <a:gd name="connsiteY1" fmla="*/ 1118900 h 1177560"/>
                <a:gd name="connsiteX2" fmla="*/ 665018 w 1143000"/>
                <a:gd name="connsiteY2" fmla="*/ 381146 h 1177560"/>
                <a:gd name="connsiteX3" fmla="*/ 904009 w 1143000"/>
                <a:gd name="connsiteY3" fmla="*/ 27855 h 1177560"/>
                <a:gd name="connsiteX4" fmla="*/ 1143000 w 1143000"/>
                <a:gd name="connsiteY4" fmla="*/ 48636 h 11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0" h="1177560">
                  <a:moveTo>
                    <a:pt x="0" y="1077336"/>
                  </a:moveTo>
                  <a:cubicBezTo>
                    <a:pt x="266700" y="1156134"/>
                    <a:pt x="533400" y="1234932"/>
                    <a:pt x="644236" y="1118900"/>
                  </a:cubicBezTo>
                  <a:cubicBezTo>
                    <a:pt x="755072" y="1002868"/>
                    <a:pt x="621723" y="562987"/>
                    <a:pt x="665018" y="381146"/>
                  </a:cubicBezTo>
                  <a:cubicBezTo>
                    <a:pt x="708313" y="199305"/>
                    <a:pt x="824345" y="83273"/>
                    <a:pt x="904009" y="27855"/>
                  </a:cubicBezTo>
                  <a:cubicBezTo>
                    <a:pt x="983673" y="-27563"/>
                    <a:pt x="1063336" y="10536"/>
                    <a:pt x="1143000" y="48636"/>
                  </a:cubicBezTo>
                </a:path>
              </a:pathLst>
            </a:custGeom>
            <a:noFill/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ihandform 102"/>
            <p:cNvSpPr/>
            <p:nvPr/>
          </p:nvSpPr>
          <p:spPr>
            <a:xfrm>
              <a:off x="4781345" y="6492240"/>
              <a:ext cx="572975" cy="238760"/>
            </a:xfrm>
            <a:custGeom>
              <a:avLst/>
              <a:gdLst>
                <a:gd name="connsiteX0" fmla="*/ 14175 w 572975"/>
                <a:gd name="connsiteY0" fmla="*/ 0 h 238760"/>
                <a:gd name="connsiteX1" fmla="*/ 14175 w 572975"/>
                <a:gd name="connsiteY1" fmla="*/ 121920 h 238760"/>
                <a:gd name="connsiteX2" fmla="*/ 161495 w 572975"/>
                <a:gd name="connsiteY2" fmla="*/ 187960 h 238760"/>
                <a:gd name="connsiteX3" fmla="*/ 349455 w 572975"/>
                <a:gd name="connsiteY3" fmla="*/ 213360 h 238760"/>
                <a:gd name="connsiteX4" fmla="*/ 572975 w 572975"/>
                <a:gd name="connsiteY4" fmla="*/ 238760 h 238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975" h="238760">
                  <a:moveTo>
                    <a:pt x="14175" y="0"/>
                  </a:moveTo>
                  <a:cubicBezTo>
                    <a:pt x="1898" y="45296"/>
                    <a:pt x="-10378" y="90593"/>
                    <a:pt x="14175" y="121920"/>
                  </a:cubicBezTo>
                  <a:cubicBezTo>
                    <a:pt x="38728" y="153247"/>
                    <a:pt x="105615" y="172720"/>
                    <a:pt x="161495" y="187960"/>
                  </a:cubicBezTo>
                  <a:cubicBezTo>
                    <a:pt x="217375" y="203200"/>
                    <a:pt x="349455" y="213360"/>
                    <a:pt x="349455" y="213360"/>
                  </a:cubicBezTo>
                  <a:lnTo>
                    <a:pt x="572975" y="238760"/>
                  </a:lnTo>
                </a:path>
              </a:pathLst>
            </a:custGeom>
            <a:noFill/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4" name="Textfeld 103"/>
          <p:cNvSpPr txBox="1"/>
          <p:nvPr/>
        </p:nvSpPr>
        <p:spPr>
          <a:xfrm>
            <a:off x="2588636" y="6017513"/>
            <a:ext cx="575915" cy="242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3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Sensing</a:t>
            </a:r>
            <a:endParaRPr kumimoji="0" lang="de-DE" sz="113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Textfeld 104"/>
          <p:cNvSpPr txBox="1"/>
          <p:nvPr/>
        </p:nvSpPr>
        <p:spPr>
          <a:xfrm>
            <a:off x="1305341" y="4599307"/>
            <a:ext cx="567172" cy="242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3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Control</a:t>
            </a:r>
          </a:p>
        </p:txBody>
      </p:sp>
      <p:sp>
        <p:nvSpPr>
          <p:cNvPr id="111" name="Freihandform 110"/>
          <p:cNvSpPr/>
          <p:nvPr/>
        </p:nvSpPr>
        <p:spPr>
          <a:xfrm>
            <a:off x="1226279" y="2715144"/>
            <a:ext cx="2255157" cy="3415290"/>
          </a:xfrm>
          <a:custGeom>
            <a:avLst/>
            <a:gdLst>
              <a:gd name="connsiteX0" fmla="*/ 524794 w 3785657"/>
              <a:gd name="connsiteY0" fmla="*/ 3606283 h 3631548"/>
              <a:gd name="connsiteX1" fmla="*/ 299941 w 3785657"/>
              <a:gd name="connsiteY1" fmla="*/ 3621273 h 3631548"/>
              <a:gd name="connsiteX2" fmla="*/ 45108 w 3785657"/>
              <a:gd name="connsiteY2" fmla="*/ 3471371 h 3631548"/>
              <a:gd name="connsiteX3" fmla="*/ 138 w 3785657"/>
              <a:gd name="connsiteY3" fmla="*/ 2676892 h 3631548"/>
              <a:gd name="connsiteX4" fmla="*/ 45108 w 3785657"/>
              <a:gd name="connsiteY4" fmla="*/ 1342768 h 3631548"/>
              <a:gd name="connsiteX5" fmla="*/ 299941 w 3785657"/>
              <a:gd name="connsiteY5" fmla="*/ 383397 h 3631548"/>
              <a:gd name="connsiteX6" fmla="*/ 1229331 w 3785657"/>
              <a:gd name="connsiteY6" fmla="*/ 8643 h 3631548"/>
              <a:gd name="connsiteX7" fmla="*/ 2893239 w 3785657"/>
              <a:gd name="connsiteY7" fmla="*/ 113574 h 3631548"/>
              <a:gd name="connsiteX8" fmla="*/ 3702708 w 3785657"/>
              <a:gd name="connsiteY8" fmla="*/ 38624 h 3631548"/>
              <a:gd name="connsiteX9" fmla="*/ 3717699 w 3785657"/>
              <a:gd name="connsiteY9" fmla="*/ 38624 h 363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5657" h="3631548">
                <a:moveTo>
                  <a:pt x="524794" y="3606283"/>
                </a:moveTo>
                <a:cubicBezTo>
                  <a:pt x="452341" y="3625020"/>
                  <a:pt x="379889" y="3643758"/>
                  <a:pt x="299941" y="3621273"/>
                </a:cubicBezTo>
                <a:cubicBezTo>
                  <a:pt x="219993" y="3598788"/>
                  <a:pt x="95075" y="3628768"/>
                  <a:pt x="45108" y="3471371"/>
                </a:cubicBezTo>
                <a:cubicBezTo>
                  <a:pt x="-4859" y="3313974"/>
                  <a:pt x="138" y="3031659"/>
                  <a:pt x="138" y="2676892"/>
                </a:cubicBezTo>
                <a:cubicBezTo>
                  <a:pt x="138" y="2322125"/>
                  <a:pt x="-4859" y="1725017"/>
                  <a:pt x="45108" y="1342768"/>
                </a:cubicBezTo>
                <a:cubicBezTo>
                  <a:pt x="95075" y="960519"/>
                  <a:pt x="102571" y="605751"/>
                  <a:pt x="299941" y="383397"/>
                </a:cubicBezTo>
                <a:cubicBezTo>
                  <a:pt x="497311" y="161043"/>
                  <a:pt x="797115" y="53613"/>
                  <a:pt x="1229331" y="8643"/>
                </a:cubicBezTo>
                <a:cubicBezTo>
                  <a:pt x="1661547" y="-36327"/>
                  <a:pt x="2481010" y="108577"/>
                  <a:pt x="2893239" y="113574"/>
                </a:cubicBezTo>
                <a:cubicBezTo>
                  <a:pt x="3305468" y="118571"/>
                  <a:pt x="3702708" y="38624"/>
                  <a:pt x="3702708" y="38624"/>
                </a:cubicBezTo>
                <a:cubicBezTo>
                  <a:pt x="3840118" y="26132"/>
                  <a:pt x="3778908" y="32378"/>
                  <a:pt x="3717699" y="38624"/>
                </a:cubicBezTo>
              </a:path>
            </a:pathLst>
          </a:custGeom>
          <a:noFill/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Freihandform 111"/>
          <p:cNvSpPr/>
          <p:nvPr/>
        </p:nvSpPr>
        <p:spPr>
          <a:xfrm flipV="1">
            <a:off x="1606969" y="6139047"/>
            <a:ext cx="1066549" cy="307699"/>
          </a:xfrm>
          <a:custGeom>
            <a:avLst/>
            <a:gdLst>
              <a:gd name="connsiteX0" fmla="*/ 167936 w 1981746"/>
              <a:gd name="connsiteY0" fmla="*/ 1593037 h 1593037"/>
              <a:gd name="connsiteX1" fmla="*/ 92985 w 1981746"/>
              <a:gd name="connsiteY1" fmla="*/ 1563056 h 1593037"/>
              <a:gd name="connsiteX2" fmla="*/ 63005 w 1981746"/>
              <a:gd name="connsiteY2" fmla="*/ 1548066 h 1593037"/>
              <a:gd name="connsiteX3" fmla="*/ 18034 w 1981746"/>
              <a:gd name="connsiteY3" fmla="*/ 1488106 h 1593037"/>
              <a:gd name="connsiteX4" fmla="*/ 3044 w 1981746"/>
              <a:gd name="connsiteY4" fmla="*/ 1098361 h 1593037"/>
              <a:gd name="connsiteX5" fmla="*/ 48015 w 1981746"/>
              <a:gd name="connsiteY5" fmla="*/ 588696 h 1593037"/>
              <a:gd name="connsiteX6" fmla="*/ 437759 w 1981746"/>
              <a:gd name="connsiteY6" fmla="*/ 288892 h 1593037"/>
              <a:gd name="connsiteX7" fmla="*/ 1067346 w 1981746"/>
              <a:gd name="connsiteY7" fmla="*/ 153981 h 1593037"/>
              <a:gd name="connsiteX8" fmla="*/ 1756893 w 1981746"/>
              <a:gd name="connsiteY8" fmla="*/ 19070 h 1593037"/>
              <a:gd name="connsiteX9" fmla="*/ 1981746 w 1981746"/>
              <a:gd name="connsiteY9" fmla="*/ 4079 h 159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1746" h="1593037">
                <a:moveTo>
                  <a:pt x="167936" y="1593037"/>
                </a:moveTo>
                <a:lnTo>
                  <a:pt x="92985" y="1563056"/>
                </a:lnTo>
                <a:cubicBezTo>
                  <a:pt x="75497" y="1555561"/>
                  <a:pt x="75497" y="1560558"/>
                  <a:pt x="63005" y="1548066"/>
                </a:cubicBezTo>
                <a:cubicBezTo>
                  <a:pt x="50513" y="1535574"/>
                  <a:pt x="28027" y="1563057"/>
                  <a:pt x="18034" y="1488106"/>
                </a:cubicBezTo>
                <a:cubicBezTo>
                  <a:pt x="8040" y="1413155"/>
                  <a:pt x="-1953" y="1248262"/>
                  <a:pt x="3044" y="1098361"/>
                </a:cubicBezTo>
                <a:cubicBezTo>
                  <a:pt x="8041" y="948460"/>
                  <a:pt x="-24438" y="723607"/>
                  <a:pt x="48015" y="588696"/>
                </a:cubicBezTo>
                <a:cubicBezTo>
                  <a:pt x="120467" y="453784"/>
                  <a:pt x="267871" y="361344"/>
                  <a:pt x="437759" y="288892"/>
                </a:cubicBezTo>
                <a:cubicBezTo>
                  <a:pt x="607647" y="216440"/>
                  <a:pt x="1067346" y="153981"/>
                  <a:pt x="1067346" y="153981"/>
                </a:cubicBezTo>
                <a:lnTo>
                  <a:pt x="1756893" y="19070"/>
                </a:lnTo>
                <a:cubicBezTo>
                  <a:pt x="1909293" y="-5914"/>
                  <a:pt x="1945519" y="-918"/>
                  <a:pt x="1981746" y="4079"/>
                </a:cubicBezTo>
              </a:path>
            </a:pathLst>
          </a:custGeom>
          <a:noFill/>
          <a:ln>
            <a:gradFill>
              <a:gsLst>
                <a:gs pos="36000">
                  <a:srgbClr val="999999"/>
                </a:gs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3" name="Gruppieren 112"/>
          <p:cNvGrpSpPr/>
          <p:nvPr/>
        </p:nvGrpSpPr>
        <p:grpSpPr>
          <a:xfrm>
            <a:off x="7144554" y="1652187"/>
            <a:ext cx="2393062" cy="2923143"/>
            <a:chOff x="7460010" y="76747"/>
            <a:chExt cx="3261211" cy="3983594"/>
          </a:xfrm>
        </p:grpSpPr>
        <p:sp>
          <p:nvSpPr>
            <p:cNvPr id="114" name="Zylinder 113"/>
            <p:cNvSpPr/>
            <p:nvPr/>
          </p:nvSpPr>
          <p:spPr>
            <a:xfrm>
              <a:off x="8607633" y="1487851"/>
              <a:ext cx="428863" cy="144424"/>
            </a:xfrm>
            <a:prstGeom prst="can">
              <a:avLst/>
            </a:prstGeom>
            <a:gradFill>
              <a:gsLst>
                <a:gs pos="0">
                  <a:srgbClr val="0070C0"/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rgbClr val="0070C0"/>
                </a:gs>
              </a:gsLst>
              <a:lin ang="0" scaled="0"/>
            </a:gra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Zylinder 114"/>
            <p:cNvSpPr/>
            <p:nvPr/>
          </p:nvSpPr>
          <p:spPr>
            <a:xfrm>
              <a:off x="8607633" y="1131195"/>
              <a:ext cx="428863" cy="144424"/>
            </a:xfrm>
            <a:prstGeom prst="can">
              <a:avLst/>
            </a:prstGeom>
            <a:gradFill>
              <a:gsLst>
                <a:gs pos="0">
                  <a:srgbClr val="0070C0"/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rgbClr val="0070C0"/>
                </a:gs>
              </a:gsLst>
              <a:lin ang="0" scaled="0"/>
            </a:gra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6" name="Gerader Verbinder 115"/>
            <p:cNvCxnSpPr>
              <a:stCxn id="115" idx="3"/>
              <a:endCxn id="114" idx="0"/>
            </p:cNvCxnSpPr>
            <p:nvPr/>
          </p:nvCxnSpPr>
          <p:spPr>
            <a:xfrm>
              <a:off x="8822065" y="1275619"/>
              <a:ext cx="0" cy="24833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r Verbinder 116"/>
            <p:cNvCxnSpPr>
              <a:endCxn id="115" idx="1"/>
            </p:cNvCxnSpPr>
            <p:nvPr/>
          </p:nvCxnSpPr>
          <p:spPr>
            <a:xfrm flipH="1">
              <a:off x="8822065" y="251685"/>
              <a:ext cx="11610" cy="8795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feld 117"/>
            <p:cNvSpPr txBox="1"/>
            <p:nvPr/>
          </p:nvSpPr>
          <p:spPr>
            <a:xfrm>
              <a:off x="9167911" y="300198"/>
              <a:ext cx="769394" cy="9387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Cold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link </a:t>
              </a: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Chain</a:t>
              </a:r>
            </a:p>
          </p:txBody>
        </p:sp>
        <p:sp>
          <p:nvSpPr>
            <p:cNvPr id="119" name="Freihandform 118"/>
            <p:cNvSpPr/>
            <p:nvPr/>
          </p:nvSpPr>
          <p:spPr>
            <a:xfrm>
              <a:off x="7516639" y="1627211"/>
              <a:ext cx="1322722" cy="359803"/>
            </a:xfrm>
            <a:custGeom>
              <a:avLst/>
              <a:gdLst>
                <a:gd name="connsiteX0" fmla="*/ 0 w 695317"/>
                <a:gd name="connsiteY0" fmla="*/ 0 h 587719"/>
                <a:gd name="connsiteX1" fmla="*/ 119922 w 695317"/>
                <a:gd name="connsiteY1" fmla="*/ 389745 h 587719"/>
                <a:gd name="connsiteX2" fmla="*/ 254833 w 695317"/>
                <a:gd name="connsiteY2" fmla="*/ 524656 h 587719"/>
                <a:gd name="connsiteX3" fmla="*/ 449705 w 695317"/>
                <a:gd name="connsiteY3" fmla="*/ 584617 h 587719"/>
                <a:gd name="connsiteX4" fmla="*/ 629587 w 695317"/>
                <a:gd name="connsiteY4" fmla="*/ 434715 h 587719"/>
                <a:gd name="connsiteX5" fmla="*/ 689548 w 695317"/>
                <a:gd name="connsiteY5" fmla="*/ 209863 h 587719"/>
                <a:gd name="connsiteX6" fmla="*/ 689548 w 695317"/>
                <a:gd name="connsiteY6" fmla="*/ 0 h 58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317" h="587719">
                  <a:moveTo>
                    <a:pt x="0" y="0"/>
                  </a:moveTo>
                  <a:cubicBezTo>
                    <a:pt x="38725" y="151151"/>
                    <a:pt x="77450" y="302302"/>
                    <a:pt x="119922" y="389745"/>
                  </a:cubicBezTo>
                  <a:cubicBezTo>
                    <a:pt x="162394" y="477188"/>
                    <a:pt x="199869" y="492177"/>
                    <a:pt x="254833" y="524656"/>
                  </a:cubicBezTo>
                  <a:cubicBezTo>
                    <a:pt x="309797" y="557135"/>
                    <a:pt x="387246" y="599607"/>
                    <a:pt x="449705" y="584617"/>
                  </a:cubicBezTo>
                  <a:cubicBezTo>
                    <a:pt x="512164" y="569627"/>
                    <a:pt x="589613" y="497174"/>
                    <a:pt x="629587" y="434715"/>
                  </a:cubicBezTo>
                  <a:cubicBezTo>
                    <a:pt x="669561" y="372256"/>
                    <a:pt x="679555" y="282315"/>
                    <a:pt x="689548" y="209863"/>
                  </a:cubicBezTo>
                  <a:cubicBezTo>
                    <a:pt x="699541" y="137411"/>
                    <a:pt x="694544" y="68705"/>
                    <a:pt x="68954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ihandform 119"/>
            <p:cNvSpPr/>
            <p:nvPr/>
          </p:nvSpPr>
          <p:spPr>
            <a:xfrm>
              <a:off x="7584245" y="1637055"/>
              <a:ext cx="1207526" cy="291498"/>
            </a:xfrm>
            <a:custGeom>
              <a:avLst/>
              <a:gdLst>
                <a:gd name="connsiteX0" fmla="*/ 0 w 695317"/>
                <a:gd name="connsiteY0" fmla="*/ 0 h 587719"/>
                <a:gd name="connsiteX1" fmla="*/ 119922 w 695317"/>
                <a:gd name="connsiteY1" fmla="*/ 389745 h 587719"/>
                <a:gd name="connsiteX2" fmla="*/ 254833 w 695317"/>
                <a:gd name="connsiteY2" fmla="*/ 524656 h 587719"/>
                <a:gd name="connsiteX3" fmla="*/ 449705 w 695317"/>
                <a:gd name="connsiteY3" fmla="*/ 584617 h 587719"/>
                <a:gd name="connsiteX4" fmla="*/ 629587 w 695317"/>
                <a:gd name="connsiteY4" fmla="*/ 434715 h 587719"/>
                <a:gd name="connsiteX5" fmla="*/ 689548 w 695317"/>
                <a:gd name="connsiteY5" fmla="*/ 209863 h 587719"/>
                <a:gd name="connsiteX6" fmla="*/ 689548 w 695317"/>
                <a:gd name="connsiteY6" fmla="*/ 0 h 58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317" h="587719">
                  <a:moveTo>
                    <a:pt x="0" y="0"/>
                  </a:moveTo>
                  <a:cubicBezTo>
                    <a:pt x="38725" y="151151"/>
                    <a:pt x="77450" y="302302"/>
                    <a:pt x="119922" y="389745"/>
                  </a:cubicBezTo>
                  <a:cubicBezTo>
                    <a:pt x="162394" y="477188"/>
                    <a:pt x="199869" y="492177"/>
                    <a:pt x="254833" y="524656"/>
                  </a:cubicBezTo>
                  <a:cubicBezTo>
                    <a:pt x="309797" y="557135"/>
                    <a:pt x="387246" y="599607"/>
                    <a:pt x="449705" y="584617"/>
                  </a:cubicBezTo>
                  <a:cubicBezTo>
                    <a:pt x="512164" y="569627"/>
                    <a:pt x="589613" y="497174"/>
                    <a:pt x="629587" y="434715"/>
                  </a:cubicBezTo>
                  <a:cubicBezTo>
                    <a:pt x="669561" y="372256"/>
                    <a:pt x="679555" y="282315"/>
                    <a:pt x="689548" y="209863"/>
                  </a:cubicBezTo>
                  <a:cubicBezTo>
                    <a:pt x="699541" y="137411"/>
                    <a:pt x="694544" y="68705"/>
                    <a:pt x="68954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ihandform 120"/>
            <p:cNvSpPr/>
            <p:nvPr/>
          </p:nvSpPr>
          <p:spPr>
            <a:xfrm>
              <a:off x="7460010" y="1627178"/>
              <a:ext cx="1418137" cy="422556"/>
            </a:xfrm>
            <a:custGeom>
              <a:avLst/>
              <a:gdLst>
                <a:gd name="connsiteX0" fmla="*/ 0 w 695317"/>
                <a:gd name="connsiteY0" fmla="*/ 0 h 587719"/>
                <a:gd name="connsiteX1" fmla="*/ 119922 w 695317"/>
                <a:gd name="connsiteY1" fmla="*/ 389745 h 587719"/>
                <a:gd name="connsiteX2" fmla="*/ 254833 w 695317"/>
                <a:gd name="connsiteY2" fmla="*/ 524656 h 587719"/>
                <a:gd name="connsiteX3" fmla="*/ 449705 w 695317"/>
                <a:gd name="connsiteY3" fmla="*/ 584617 h 587719"/>
                <a:gd name="connsiteX4" fmla="*/ 629587 w 695317"/>
                <a:gd name="connsiteY4" fmla="*/ 434715 h 587719"/>
                <a:gd name="connsiteX5" fmla="*/ 689548 w 695317"/>
                <a:gd name="connsiteY5" fmla="*/ 209863 h 587719"/>
                <a:gd name="connsiteX6" fmla="*/ 689548 w 695317"/>
                <a:gd name="connsiteY6" fmla="*/ 0 h 58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317" h="587719">
                  <a:moveTo>
                    <a:pt x="0" y="0"/>
                  </a:moveTo>
                  <a:cubicBezTo>
                    <a:pt x="38725" y="151151"/>
                    <a:pt x="77450" y="302302"/>
                    <a:pt x="119922" y="389745"/>
                  </a:cubicBezTo>
                  <a:cubicBezTo>
                    <a:pt x="162394" y="477188"/>
                    <a:pt x="199869" y="492177"/>
                    <a:pt x="254833" y="524656"/>
                  </a:cubicBezTo>
                  <a:cubicBezTo>
                    <a:pt x="309797" y="557135"/>
                    <a:pt x="387246" y="599607"/>
                    <a:pt x="449705" y="584617"/>
                  </a:cubicBezTo>
                  <a:cubicBezTo>
                    <a:pt x="512164" y="569627"/>
                    <a:pt x="589613" y="497174"/>
                    <a:pt x="629587" y="434715"/>
                  </a:cubicBezTo>
                  <a:cubicBezTo>
                    <a:pt x="669561" y="372256"/>
                    <a:pt x="679555" y="282315"/>
                    <a:pt x="689548" y="209863"/>
                  </a:cubicBezTo>
                  <a:cubicBezTo>
                    <a:pt x="699541" y="137411"/>
                    <a:pt x="694544" y="68705"/>
                    <a:pt x="68954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2" name="Gruppieren 121"/>
            <p:cNvGrpSpPr/>
            <p:nvPr/>
          </p:nvGrpSpPr>
          <p:grpSpPr>
            <a:xfrm>
              <a:off x="8833675" y="1214501"/>
              <a:ext cx="359133" cy="368068"/>
              <a:chOff x="8833675" y="1030615"/>
              <a:chExt cx="359133" cy="538888"/>
            </a:xfrm>
          </p:grpSpPr>
          <p:sp>
            <p:nvSpPr>
              <p:cNvPr id="153" name="Bogen 152"/>
              <p:cNvSpPr/>
              <p:nvPr/>
            </p:nvSpPr>
            <p:spPr>
              <a:xfrm>
                <a:off x="8844127" y="1030615"/>
                <a:ext cx="213131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Bogen 153"/>
              <p:cNvSpPr/>
              <p:nvPr/>
            </p:nvSpPr>
            <p:spPr>
              <a:xfrm>
                <a:off x="8864956" y="1040769"/>
                <a:ext cx="234444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5" name="Bogen 154"/>
              <p:cNvSpPr/>
              <p:nvPr/>
            </p:nvSpPr>
            <p:spPr>
              <a:xfrm>
                <a:off x="8833675" y="1031290"/>
                <a:ext cx="312045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Bogen 155"/>
              <p:cNvSpPr/>
              <p:nvPr/>
            </p:nvSpPr>
            <p:spPr>
              <a:xfrm>
                <a:off x="8849558" y="1041444"/>
                <a:ext cx="343250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3" name="Gruppieren 122"/>
            <p:cNvGrpSpPr/>
            <p:nvPr/>
          </p:nvGrpSpPr>
          <p:grpSpPr>
            <a:xfrm flipH="1">
              <a:off x="8429025" y="1223829"/>
              <a:ext cx="330136" cy="368068"/>
              <a:chOff x="8833675" y="1030615"/>
              <a:chExt cx="359133" cy="538888"/>
            </a:xfrm>
          </p:grpSpPr>
          <p:sp>
            <p:nvSpPr>
              <p:cNvPr id="149" name="Bogen 148"/>
              <p:cNvSpPr/>
              <p:nvPr/>
            </p:nvSpPr>
            <p:spPr>
              <a:xfrm>
                <a:off x="8844127" y="1030615"/>
                <a:ext cx="213131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0" name="Bogen 149"/>
              <p:cNvSpPr/>
              <p:nvPr/>
            </p:nvSpPr>
            <p:spPr>
              <a:xfrm>
                <a:off x="8864956" y="1040769"/>
                <a:ext cx="234444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1" name="Bogen 150"/>
              <p:cNvSpPr/>
              <p:nvPr/>
            </p:nvSpPr>
            <p:spPr>
              <a:xfrm>
                <a:off x="8833675" y="1031290"/>
                <a:ext cx="312045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2" name="Bogen 151"/>
              <p:cNvSpPr/>
              <p:nvPr/>
            </p:nvSpPr>
            <p:spPr>
              <a:xfrm>
                <a:off x="8849558" y="1041444"/>
                <a:ext cx="343250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24" name="Abgerundetes Rechteck 123"/>
            <p:cNvSpPr/>
            <p:nvPr/>
          </p:nvSpPr>
          <p:spPr>
            <a:xfrm>
              <a:off x="9742845" y="92889"/>
              <a:ext cx="978376" cy="73688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Cryo</a:t>
              </a:r>
              <a:endPara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Cooler</a:t>
              </a:r>
            </a:p>
          </p:txBody>
        </p:sp>
        <p:sp>
          <p:nvSpPr>
            <p:cNvPr id="125" name="Zylinder 124"/>
            <p:cNvSpPr/>
            <p:nvPr/>
          </p:nvSpPr>
          <p:spPr>
            <a:xfrm>
              <a:off x="8623031" y="721403"/>
              <a:ext cx="428863" cy="144424"/>
            </a:xfrm>
            <a:prstGeom prst="can">
              <a:avLst/>
            </a:prstGeom>
            <a:gradFill>
              <a:gsLst>
                <a:gs pos="0">
                  <a:srgbClr val="0070C0"/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rgbClr val="0070C0"/>
                </a:gs>
              </a:gsLst>
              <a:lin ang="0" scaled="0"/>
            </a:gra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6" name="Gruppieren 125"/>
            <p:cNvGrpSpPr/>
            <p:nvPr/>
          </p:nvGrpSpPr>
          <p:grpSpPr>
            <a:xfrm>
              <a:off x="8849073" y="804712"/>
              <a:ext cx="359133" cy="368068"/>
              <a:chOff x="8833675" y="1030615"/>
              <a:chExt cx="359133" cy="538888"/>
            </a:xfrm>
          </p:grpSpPr>
          <p:sp>
            <p:nvSpPr>
              <p:cNvPr id="145" name="Bogen 144"/>
              <p:cNvSpPr/>
              <p:nvPr/>
            </p:nvSpPr>
            <p:spPr>
              <a:xfrm>
                <a:off x="8844127" y="1030615"/>
                <a:ext cx="213131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6" name="Bogen 145"/>
              <p:cNvSpPr/>
              <p:nvPr/>
            </p:nvSpPr>
            <p:spPr>
              <a:xfrm>
                <a:off x="8864956" y="1040769"/>
                <a:ext cx="234444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7" name="Bogen 146"/>
              <p:cNvSpPr/>
              <p:nvPr/>
            </p:nvSpPr>
            <p:spPr>
              <a:xfrm>
                <a:off x="8833675" y="1031290"/>
                <a:ext cx="312045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8" name="Bogen 147"/>
              <p:cNvSpPr/>
              <p:nvPr/>
            </p:nvSpPr>
            <p:spPr>
              <a:xfrm>
                <a:off x="8849558" y="1041444"/>
                <a:ext cx="343250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7" name="Gruppieren 126"/>
            <p:cNvGrpSpPr/>
            <p:nvPr/>
          </p:nvGrpSpPr>
          <p:grpSpPr>
            <a:xfrm flipH="1">
              <a:off x="8444423" y="814040"/>
              <a:ext cx="330136" cy="368068"/>
              <a:chOff x="8833675" y="1030615"/>
              <a:chExt cx="359133" cy="538888"/>
            </a:xfrm>
          </p:grpSpPr>
          <p:sp>
            <p:nvSpPr>
              <p:cNvPr id="141" name="Bogen 140"/>
              <p:cNvSpPr/>
              <p:nvPr/>
            </p:nvSpPr>
            <p:spPr>
              <a:xfrm>
                <a:off x="8844127" y="1030615"/>
                <a:ext cx="213131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2" name="Bogen 141"/>
              <p:cNvSpPr/>
              <p:nvPr/>
            </p:nvSpPr>
            <p:spPr>
              <a:xfrm>
                <a:off x="8864956" y="1040769"/>
                <a:ext cx="234444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3" name="Bogen 142"/>
              <p:cNvSpPr/>
              <p:nvPr/>
            </p:nvSpPr>
            <p:spPr>
              <a:xfrm>
                <a:off x="8833675" y="1031290"/>
                <a:ext cx="312045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Bogen 143"/>
              <p:cNvSpPr/>
              <p:nvPr/>
            </p:nvSpPr>
            <p:spPr>
              <a:xfrm>
                <a:off x="8849558" y="1041444"/>
                <a:ext cx="343250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28" name="Abgerundetes Rechteck 127"/>
            <p:cNvSpPr/>
            <p:nvPr/>
          </p:nvSpPr>
          <p:spPr>
            <a:xfrm>
              <a:off x="8479254" y="76747"/>
              <a:ext cx="732445" cy="15118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9" name="Gruppieren 128"/>
            <p:cNvGrpSpPr/>
            <p:nvPr/>
          </p:nvGrpSpPr>
          <p:grpSpPr>
            <a:xfrm>
              <a:off x="8859525" y="235601"/>
              <a:ext cx="359133" cy="489899"/>
              <a:chOff x="8833675" y="1030615"/>
              <a:chExt cx="359133" cy="538888"/>
            </a:xfrm>
          </p:grpSpPr>
          <p:sp>
            <p:nvSpPr>
              <p:cNvPr id="137" name="Bogen 136"/>
              <p:cNvSpPr/>
              <p:nvPr/>
            </p:nvSpPr>
            <p:spPr>
              <a:xfrm>
                <a:off x="8844127" y="1030615"/>
                <a:ext cx="213131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8" name="Bogen 137"/>
              <p:cNvSpPr/>
              <p:nvPr/>
            </p:nvSpPr>
            <p:spPr>
              <a:xfrm>
                <a:off x="8864956" y="1040769"/>
                <a:ext cx="234444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9" name="Bogen 138"/>
              <p:cNvSpPr/>
              <p:nvPr/>
            </p:nvSpPr>
            <p:spPr>
              <a:xfrm>
                <a:off x="8833675" y="1031290"/>
                <a:ext cx="312045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0" name="Bogen 139"/>
              <p:cNvSpPr/>
              <p:nvPr/>
            </p:nvSpPr>
            <p:spPr>
              <a:xfrm>
                <a:off x="8849558" y="1041444"/>
                <a:ext cx="343250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0" name="Gruppieren 129"/>
            <p:cNvGrpSpPr/>
            <p:nvPr/>
          </p:nvGrpSpPr>
          <p:grpSpPr>
            <a:xfrm flipH="1">
              <a:off x="8454875" y="244929"/>
              <a:ext cx="330136" cy="489899"/>
              <a:chOff x="8833675" y="1030615"/>
              <a:chExt cx="359133" cy="538888"/>
            </a:xfrm>
          </p:grpSpPr>
          <p:sp>
            <p:nvSpPr>
              <p:cNvPr id="133" name="Bogen 132"/>
              <p:cNvSpPr/>
              <p:nvPr/>
            </p:nvSpPr>
            <p:spPr>
              <a:xfrm>
                <a:off x="8844127" y="1030615"/>
                <a:ext cx="213131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4" name="Bogen 133"/>
              <p:cNvSpPr/>
              <p:nvPr/>
            </p:nvSpPr>
            <p:spPr>
              <a:xfrm>
                <a:off x="8864956" y="1040769"/>
                <a:ext cx="234444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Bogen 134"/>
              <p:cNvSpPr/>
              <p:nvPr/>
            </p:nvSpPr>
            <p:spPr>
              <a:xfrm>
                <a:off x="8833675" y="1031290"/>
                <a:ext cx="312045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6" name="Bogen 135"/>
              <p:cNvSpPr/>
              <p:nvPr/>
            </p:nvSpPr>
            <p:spPr>
              <a:xfrm>
                <a:off x="8849558" y="1041444"/>
                <a:ext cx="343250" cy="528059"/>
              </a:xfrm>
              <a:prstGeom prst="arc">
                <a:avLst>
                  <a:gd name="adj1" fmla="val 16200000"/>
                  <a:gd name="adj2" fmla="val 5394083"/>
                </a:avLst>
              </a:prstGeom>
              <a:ln w="635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36905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45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31" name="Gerader Verbinder 130"/>
            <p:cNvCxnSpPr>
              <a:endCxn id="128" idx="3"/>
            </p:cNvCxnSpPr>
            <p:nvPr/>
          </p:nvCxnSpPr>
          <p:spPr>
            <a:xfrm flipH="1" flipV="1">
              <a:off x="9211699" y="152339"/>
              <a:ext cx="542727" cy="13434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feld 131"/>
            <p:cNvSpPr txBox="1"/>
            <p:nvPr/>
          </p:nvSpPr>
          <p:spPr>
            <a:xfrm>
              <a:off x="8601815" y="2467933"/>
              <a:ext cx="1694406" cy="15924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Mirror</a:t>
              </a:r>
              <a:endPara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suspension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chain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sideview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displayed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only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one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mirror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</a:t>
              </a:r>
              <a:r>
                <a:rPr kumimoji="0" lang="de-DE" sz="129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de-DE" sz="1292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clarity</a:t>
              </a:r>
              <a:endPara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4" name="Sehne 163"/>
          <p:cNvSpPr/>
          <p:nvPr/>
        </p:nvSpPr>
        <p:spPr>
          <a:xfrm rot="17472829">
            <a:off x="4111753" y="6145026"/>
            <a:ext cx="226168" cy="227894"/>
          </a:xfrm>
          <a:prstGeom prst="cho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Abgerundetes Rechteck 159"/>
          <p:cNvSpPr/>
          <p:nvPr/>
        </p:nvSpPr>
        <p:spPr>
          <a:xfrm>
            <a:off x="5879919" y="1021921"/>
            <a:ext cx="364463" cy="3741871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Abgerundetes Rechteck 197"/>
          <p:cNvSpPr/>
          <p:nvPr/>
        </p:nvSpPr>
        <p:spPr>
          <a:xfrm rot="16200000">
            <a:off x="4651706" y="3494299"/>
            <a:ext cx="166937" cy="2494767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9" name="Gerade Verbindung 7"/>
          <p:cNvCxnSpPr>
            <a:stCxn id="58" idx="1"/>
          </p:cNvCxnSpPr>
          <p:nvPr/>
        </p:nvCxnSpPr>
        <p:spPr>
          <a:xfrm>
            <a:off x="4999799" y="4054150"/>
            <a:ext cx="1946951" cy="18481"/>
          </a:xfrm>
          <a:prstGeom prst="line">
            <a:avLst/>
          </a:prstGeom>
          <a:ln w="1873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feld 158"/>
          <p:cNvSpPr txBox="1"/>
          <p:nvPr/>
        </p:nvSpPr>
        <p:spPr>
          <a:xfrm>
            <a:off x="4557989" y="4739566"/>
            <a:ext cx="644698" cy="387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ts val="12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Faraday</a:t>
            </a:r>
          </a:p>
          <a:p>
            <a:pPr marL="0" marR="0" lvl="0" indent="0" algn="l" defTabSz="369052" rtl="0" eaLnBrk="1" fontAlgn="auto" latinLnBrk="0" hangingPunct="1">
              <a:lnSpc>
                <a:spcPts val="12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Isolator</a:t>
            </a:r>
          </a:p>
        </p:txBody>
      </p:sp>
      <p:sp>
        <p:nvSpPr>
          <p:cNvPr id="200" name="Abgerundetes Rechteck 199"/>
          <p:cNvSpPr/>
          <p:nvPr/>
        </p:nvSpPr>
        <p:spPr>
          <a:xfrm rot="16200000">
            <a:off x="6372034" y="-1948895"/>
            <a:ext cx="274839" cy="6221504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Abgerundetes Rechteck 200"/>
          <p:cNvSpPr/>
          <p:nvPr/>
        </p:nvSpPr>
        <p:spPr>
          <a:xfrm rot="16200000">
            <a:off x="8701746" y="2409433"/>
            <a:ext cx="274839" cy="1870940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Abgerundetes Rechteck 201"/>
          <p:cNvSpPr/>
          <p:nvPr/>
        </p:nvSpPr>
        <p:spPr>
          <a:xfrm>
            <a:off x="9610295" y="1182223"/>
            <a:ext cx="274839" cy="2211318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Abgerundetes Rechteck 202"/>
          <p:cNvSpPr/>
          <p:nvPr/>
        </p:nvSpPr>
        <p:spPr>
          <a:xfrm>
            <a:off x="3339898" y="1270684"/>
            <a:ext cx="274839" cy="3513130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Freihandform 105"/>
          <p:cNvSpPr/>
          <p:nvPr/>
        </p:nvSpPr>
        <p:spPr>
          <a:xfrm>
            <a:off x="1301322" y="3407478"/>
            <a:ext cx="2696074" cy="2664813"/>
          </a:xfrm>
          <a:custGeom>
            <a:avLst/>
            <a:gdLst>
              <a:gd name="connsiteX0" fmla="*/ 524794 w 3785657"/>
              <a:gd name="connsiteY0" fmla="*/ 3606283 h 3631548"/>
              <a:gd name="connsiteX1" fmla="*/ 299941 w 3785657"/>
              <a:gd name="connsiteY1" fmla="*/ 3621273 h 3631548"/>
              <a:gd name="connsiteX2" fmla="*/ 45108 w 3785657"/>
              <a:gd name="connsiteY2" fmla="*/ 3471371 h 3631548"/>
              <a:gd name="connsiteX3" fmla="*/ 138 w 3785657"/>
              <a:gd name="connsiteY3" fmla="*/ 2676892 h 3631548"/>
              <a:gd name="connsiteX4" fmla="*/ 45108 w 3785657"/>
              <a:gd name="connsiteY4" fmla="*/ 1342768 h 3631548"/>
              <a:gd name="connsiteX5" fmla="*/ 299941 w 3785657"/>
              <a:gd name="connsiteY5" fmla="*/ 383397 h 3631548"/>
              <a:gd name="connsiteX6" fmla="*/ 1229331 w 3785657"/>
              <a:gd name="connsiteY6" fmla="*/ 8643 h 3631548"/>
              <a:gd name="connsiteX7" fmla="*/ 2893239 w 3785657"/>
              <a:gd name="connsiteY7" fmla="*/ 113574 h 3631548"/>
              <a:gd name="connsiteX8" fmla="*/ 3702708 w 3785657"/>
              <a:gd name="connsiteY8" fmla="*/ 38624 h 3631548"/>
              <a:gd name="connsiteX9" fmla="*/ 3717699 w 3785657"/>
              <a:gd name="connsiteY9" fmla="*/ 38624 h 363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5657" h="3631548">
                <a:moveTo>
                  <a:pt x="524794" y="3606283"/>
                </a:moveTo>
                <a:cubicBezTo>
                  <a:pt x="452341" y="3625020"/>
                  <a:pt x="379889" y="3643758"/>
                  <a:pt x="299941" y="3621273"/>
                </a:cubicBezTo>
                <a:cubicBezTo>
                  <a:pt x="219993" y="3598788"/>
                  <a:pt x="95075" y="3628768"/>
                  <a:pt x="45108" y="3471371"/>
                </a:cubicBezTo>
                <a:cubicBezTo>
                  <a:pt x="-4859" y="3313974"/>
                  <a:pt x="138" y="3031659"/>
                  <a:pt x="138" y="2676892"/>
                </a:cubicBezTo>
                <a:cubicBezTo>
                  <a:pt x="138" y="2322125"/>
                  <a:pt x="-4859" y="1725017"/>
                  <a:pt x="45108" y="1342768"/>
                </a:cubicBezTo>
                <a:cubicBezTo>
                  <a:pt x="95075" y="960519"/>
                  <a:pt x="102571" y="605751"/>
                  <a:pt x="299941" y="383397"/>
                </a:cubicBezTo>
                <a:cubicBezTo>
                  <a:pt x="497311" y="161043"/>
                  <a:pt x="797115" y="53613"/>
                  <a:pt x="1229331" y="8643"/>
                </a:cubicBezTo>
                <a:cubicBezTo>
                  <a:pt x="1661547" y="-36327"/>
                  <a:pt x="2481010" y="108577"/>
                  <a:pt x="2893239" y="113574"/>
                </a:cubicBezTo>
                <a:cubicBezTo>
                  <a:pt x="3305468" y="118571"/>
                  <a:pt x="3702708" y="38624"/>
                  <a:pt x="3702708" y="38624"/>
                </a:cubicBezTo>
                <a:cubicBezTo>
                  <a:pt x="3840118" y="26132"/>
                  <a:pt x="3778908" y="32378"/>
                  <a:pt x="3717699" y="38624"/>
                </a:cubicBezTo>
              </a:path>
            </a:pathLst>
          </a:custGeom>
          <a:noFill/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Abgerundetes Rechteck 203"/>
          <p:cNvSpPr/>
          <p:nvPr/>
        </p:nvSpPr>
        <p:spPr>
          <a:xfrm>
            <a:off x="6100669" y="4783814"/>
            <a:ext cx="274839" cy="1953474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Abgerundetes Rechteck 204"/>
          <p:cNvSpPr/>
          <p:nvPr/>
        </p:nvSpPr>
        <p:spPr>
          <a:xfrm rot="16200000">
            <a:off x="3602551" y="4093056"/>
            <a:ext cx="274839" cy="5255049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Abgerundetes Rechteck 205"/>
          <p:cNvSpPr/>
          <p:nvPr/>
        </p:nvSpPr>
        <p:spPr>
          <a:xfrm>
            <a:off x="930592" y="4768225"/>
            <a:ext cx="274839" cy="1697905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Abgerundetes Rechteck 206"/>
          <p:cNvSpPr/>
          <p:nvPr/>
        </p:nvSpPr>
        <p:spPr>
          <a:xfrm>
            <a:off x="2576280" y="3672247"/>
            <a:ext cx="274839" cy="1225521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Freihandform 106"/>
          <p:cNvSpPr/>
          <p:nvPr/>
        </p:nvSpPr>
        <p:spPr>
          <a:xfrm>
            <a:off x="1596181" y="4763793"/>
            <a:ext cx="1454196" cy="1168963"/>
          </a:xfrm>
          <a:custGeom>
            <a:avLst/>
            <a:gdLst>
              <a:gd name="connsiteX0" fmla="*/ 167936 w 1981746"/>
              <a:gd name="connsiteY0" fmla="*/ 1593037 h 1593037"/>
              <a:gd name="connsiteX1" fmla="*/ 92985 w 1981746"/>
              <a:gd name="connsiteY1" fmla="*/ 1563056 h 1593037"/>
              <a:gd name="connsiteX2" fmla="*/ 63005 w 1981746"/>
              <a:gd name="connsiteY2" fmla="*/ 1548066 h 1593037"/>
              <a:gd name="connsiteX3" fmla="*/ 18034 w 1981746"/>
              <a:gd name="connsiteY3" fmla="*/ 1488106 h 1593037"/>
              <a:gd name="connsiteX4" fmla="*/ 3044 w 1981746"/>
              <a:gd name="connsiteY4" fmla="*/ 1098361 h 1593037"/>
              <a:gd name="connsiteX5" fmla="*/ 48015 w 1981746"/>
              <a:gd name="connsiteY5" fmla="*/ 588696 h 1593037"/>
              <a:gd name="connsiteX6" fmla="*/ 437759 w 1981746"/>
              <a:gd name="connsiteY6" fmla="*/ 288892 h 1593037"/>
              <a:gd name="connsiteX7" fmla="*/ 1067346 w 1981746"/>
              <a:gd name="connsiteY7" fmla="*/ 153981 h 1593037"/>
              <a:gd name="connsiteX8" fmla="*/ 1756893 w 1981746"/>
              <a:gd name="connsiteY8" fmla="*/ 19070 h 1593037"/>
              <a:gd name="connsiteX9" fmla="*/ 1981746 w 1981746"/>
              <a:gd name="connsiteY9" fmla="*/ 4079 h 159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1746" h="1593037">
                <a:moveTo>
                  <a:pt x="167936" y="1593037"/>
                </a:moveTo>
                <a:lnTo>
                  <a:pt x="92985" y="1563056"/>
                </a:lnTo>
                <a:cubicBezTo>
                  <a:pt x="75497" y="1555561"/>
                  <a:pt x="75497" y="1560558"/>
                  <a:pt x="63005" y="1548066"/>
                </a:cubicBezTo>
                <a:cubicBezTo>
                  <a:pt x="50513" y="1535574"/>
                  <a:pt x="28027" y="1563057"/>
                  <a:pt x="18034" y="1488106"/>
                </a:cubicBezTo>
                <a:cubicBezTo>
                  <a:pt x="8040" y="1413155"/>
                  <a:pt x="-1953" y="1248262"/>
                  <a:pt x="3044" y="1098361"/>
                </a:cubicBezTo>
                <a:cubicBezTo>
                  <a:pt x="8041" y="948460"/>
                  <a:pt x="-24438" y="723607"/>
                  <a:pt x="48015" y="588696"/>
                </a:cubicBezTo>
                <a:cubicBezTo>
                  <a:pt x="120467" y="453784"/>
                  <a:pt x="267871" y="361344"/>
                  <a:pt x="437759" y="288892"/>
                </a:cubicBezTo>
                <a:cubicBezTo>
                  <a:pt x="607647" y="216440"/>
                  <a:pt x="1067346" y="153981"/>
                  <a:pt x="1067346" y="153981"/>
                </a:cubicBezTo>
                <a:lnTo>
                  <a:pt x="1756893" y="19070"/>
                </a:lnTo>
                <a:cubicBezTo>
                  <a:pt x="1909293" y="-5914"/>
                  <a:pt x="1945519" y="-918"/>
                  <a:pt x="1981746" y="4079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843683" y="3763906"/>
            <a:ext cx="892179" cy="41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1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LASER</a:t>
            </a:r>
          </a:p>
        </p:txBody>
      </p:sp>
      <p:grpSp>
        <p:nvGrpSpPr>
          <p:cNvPr id="26" name="Gruppieren 25"/>
          <p:cNvGrpSpPr/>
          <p:nvPr/>
        </p:nvGrpSpPr>
        <p:grpSpPr>
          <a:xfrm rot="10800000">
            <a:off x="2746482" y="3961430"/>
            <a:ext cx="880690" cy="833854"/>
            <a:chOff x="1075075" y="3588787"/>
            <a:chExt cx="2702981" cy="2343654"/>
          </a:xfrm>
        </p:grpSpPr>
        <p:sp>
          <p:nvSpPr>
            <p:cNvPr id="27" name="Zylinder 26"/>
            <p:cNvSpPr/>
            <p:nvPr/>
          </p:nvSpPr>
          <p:spPr>
            <a:xfrm rot="2470588">
              <a:off x="1629563" y="5728151"/>
              <a:ext cx="714898" cy="204290"/>
            </a:xfrm>
            <a:prstGeom prst="can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lumMod val="18000"/>
                  </a:schemeClr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chemeClr val="accent1">
                    <a:tint val="23500"/>
                    <a:satMod val="160000"/>
                    <a:lumMod val="26000"/>
                    <a:alpha val="97000"/>
                  </a:schemeClr>
                </a:gs>
              </a:gsLst>
              <a:lin ang="0" scaled="0"/>
            </a:gra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Zylinder 27"/>
            <p:cNvSpPr/>
            <p:nvPr/>
          </p:nvSpPr>
          <p:spPr>
            <a:xfrm rot="10800000">
              <a:off x="2153907" y="3588787"/>
              <a:ext cx="714898" cy="204290"/>
            </a:xfrm>
            <a:prstGeom prst="can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lumMod val="18000"/>
                  </a:schemeClr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chemeClr val="accent1">
                    <a:tint val="23500"/>
                    <a:satMod val="160000"/>
                    <a:lumMod val="26000"/>
                    <a:alpha val="97000"/>
                  </a:schemeClr>
                </a:gs>
              </a:gsLst>
              <a:lin ang="0" scaled="0"/>
            </a:gra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9" name="Gerade Verbindung 18"/>
            <p:cNvCxnSpPr/>
            <p:nvPr/>
          </p:nvCxnSpPr>
          <p:spPr>
            <a:xfrm flipV="1">
              <a:off x="2042802" y="3751637"/>
              <a:ext cx="447454" cy="2026575"/>
            </a:xfrm>
            <a:prstGeom prst="line">
              <a:avLst/>
            </a:prstGeom>
            <a:ln w="539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18"/>
            <p:cNvCxnSpPr/>
            <p:nvPr/>
          </p:nvCxnSpPr>
          <p:spPr>
            <a:xfrm flipH="1" flipV="1">
              <a:off x="2501485" y="3751637"/>
              <a:ext cx="289292" cy="2008177"/>
            </a:xfrm>
            <a:prstGeom prst="line">
              <a:avLst/>
            </a:prstGeom>
            <a:ln w="539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ylinder 30"/>
            <p:cNvSpPr/>
            <p:nvPr/>
          </p:nvSpPr>
          <p:spPr>
            <a:xfrm rot="19196495">
              <a:off x="2533418" y="5717558"/>
              <a:ext cx="714898" cy="204290"/>
            </a:xfrm>
            <a:prstGeom prst="can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lumMod val="18000"/>
                  </a:schemeClr>
                </a:gs>
                <a:gs pos="50000">
                  <a:schemeClr val="accent1">
                    <a:tint val="44500"/>
                    <a:satMod val="160000"/>
                    <a:lumMod val="26000"/>
                    <a:lumOff val="74000"/>
                  </a:schemeClr>
                </a:gs>
                <a:gs pos="100000">
                  <a:schemeClr val="accent1">
                    <a:tint val="23500"/>
                    <a:satMod val="160000"/>
                    <a:lumMod val="26000"/>
                    <a:alpha val="97000"/>
                  </a:schemeClr>
                </a:gs>
              </a:gsLst>
              <a:lin ang="0" scaled="0"/>
            </a:gra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13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2" name="Gerade Verbindung 11"/>
            <p:cNvCxnSpPr/>
            <p:nvPr/>
          </p:nvCxnSpPr>
          <p:spPr>
            <a:xfrm>
              <a:off x="2021926" y="5747221"/>
              <a:ext cx="830998" cy="12593"/>
            </a:xfrm>
            <a:prstGeom prst="line">
              <a:avLst/>
            </a:prstGeom>
            <a:ln w="539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9"/>
            <p:cNvCxnSpPr/>
            <p:nvPr/>
          </p:nvCxnSpPr>
          <p:spPr>
            <a:xfrm>
              <a:off x="2820944" y="5759297"/>
              <a:ext cx="156298" cy="84139"/>
            </a:xfrm>
            <a:prstGeom prst="line">
              <a:avLst/>
            </a:prstGeom>
            <a:ln w="28575">
              <a:solidFill>
                <a:srgbClr val="C0000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9"/>
            <p:cNvCxnSpPr/>
            <p:nvPr/>
          </p:nvCxnSpPr>
          <p:spPr>
            <a:xfrm flipH="1">
              <a:off x="1859490" y="5736253"/>
              <a:ext cx="177698" cy="94043"/>
            </a:xfrm>
            <a:prstGeom prst="line">
              <a:avLst/>
            </a:prstGeom>
            <a:ln w="28575">
              <a:solidFill>
                <a:srgbClr val="C0000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11"/>
            <p:cNvCxnSpPr/>
            <p:nvPr/>
          </p:nvCxnSpPr>
          <p:spPr>
            <a:xfrm>
              <a:off x="1075075" y="5820746"/>
              <a:ext cx="755452" cy="1259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11"/>
            <p:cNvCxnSpPr/>
            <p:nvPr/>
          </p:nvCxnSpPr>
          <p:spPr>
            <a:xfrm>
              <a:off x="3033212" y="5842919"/>
              <a:ext cx="744844" cy="1259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Gerade Verbindung 11"/>
          <p:cNvCxnSpPr/>
          <p:nvPr/>
        </p:nvCxnSpPr>
        <p:spPr>
          <a:xfrm>
            <a:off x="3757612" y="4002072"/>
            <a:ext cx="554348" cy="9241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ylinder 13"/>
          <p:cNvSpPr/>
          <p:nvPr/>
        </p:nvSpPr>
        <p:spPr>
          <a:xfrm rot="18799323">
            <a:off x="4030658" y="3966183"/>
            <a:ext cx="506824" cy="155162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0"/>
                  <a:alpha val="93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  <a:alpha val="61000"/>
                </a:schemeClr>
              </a:gs>
              <a:gs pos="100000">
                <a:schemeClr val="accent1">
                  <a:tint val="23500"/>
                  <a:satMod val="160000"/>
                  <a:lumMod val="0"/>
                  <a:alpha val="94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ylinder 19"/>
          <p:cNvSpPr/>
          <p:nvPr/>
        </p:nvSpPr>
        <p:spPr>
          <a:xfrm rot="5400000">
            <a:off x="3449257" y="3921818"/>
            <a:ext cx="506824" cy="155162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571625" y="4228685"/>
            <a:ext cx="326722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3757612" y="4486392"/>
            <a:ext cx="317978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SR</a:t>
            </a:r>
          </a:p>
        </p:txBody>
      </p:sp>
      <p:cxnSp>
        <p:nvCxnSpPr>
          <p:cNvPr id="24" name="Gerade Verbindung 11"/>
          <p:cNvCxnSpPr>
            <a:stCxn id="20" idx="3"/>
            <a:endCxn id="20" idx="1"/>
          </p:cNvCxnSpPr>
          <p:nvPr/>
        </p:nvCxnSpPr>
        <p:spPr>
          <a:xfrm>
            <a:off x="3625088" y="3999399"/>
            <a:ext cx="155162" cy="0"/>
          </a:xfrm>
          <a:prstGeom prst="line">
            <a:avLst/>
          </a:prstGeom>
          <a:ln w="127000">
            <a:solidFill>
              <a:srgbClr val="C0000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ylinder 60"/>
          <p:cNvSpPr/>
          <p:nvPr/>
        </p:nvSpPr>
        <p:spPr>
          <a:xfrm>
            <a:off x="3984856" y="3346828"/>
            <a:ext cx="524589" cy="149907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8" name="Textfeld 157"/>
          <p:cNvSpPr txBox="1"/>
          <p:nvPr/>
        </p:nvSpPr>
        <p:spPr>
          <a:xfrm>
            <a:off x="3544589" y="4828618"/>
            <a:ext cx="644698" cy="387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ts val="12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Faraday</a:t>
            </a:r>
          </a:p>
          <a:p>
            <a:pPr marL="0" marR="0" lvl="0" indent="0" algn="l" defTabSz="369052" rtl="0" eaLnBrk="1" fontAlgn="auto" latinLnBrk="0" hangingPunct="1">
              <a:lnSpc>
                <a:spcPts val="12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Isolator</a:t>
            </a:r>
          </a:p>
        </p:txBody>
      </p:sp>
      <p:sp>
        <p:nvSpPr>
          <p:cNvPr id="21" name="Zylinder 20"/>
          <p:cNvSpPr/>
          <p:nvPr/>
        </p:nvSpPr>
        <p:spPr>
          <a:xfrm>
            <a:off x="4042028" y="4524354"/>
            <a:ext cx="524589" cy="149907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13"/>
          <p:cNvCxnSpPr/>
          <p:nvPr/>
        </p:nvCxnSpPr>
        <p:spPr>
          <a:xfrm flipV="1">
            <a:off x="4244212" y="1848074"/>
            <a:ext cx="0" cy="2185480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7"/>
          <p:cNvCxnSpPr>
            <a:stCxn id="9" idx="1"/>
          </p:cNvCxnSpPr>
          <p:nvPr/>
        </p:nvCxnSpPr>
        <p:spPr>
          <a:xfrm>
            <a:off x="4247151" y="1867464"/>
            <a:ext cx="0" cy="1588405"/>
          </a:xfrm>
          <a:prstGeom prst="line">
            <a:avLst/>
          </a:prstGeom>
          <a:ln w="1873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9"/>
          <p:cNvCxnSpPr/>
          <p:nvPr/>
        </p:nvCxnSpPr>
        <p:spPr>
          <a:xfrm>
            <a:off x="4244211" y="4004680"/>
            <a:ext cx="114691" cy="61741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27"/>
          <p:cNvCxnSpPr/>
          <p:nvPr/>
        </p:nvCxnSpPr>
        <p:spPr>
          <a:xfrm>
            <a:off x="4242206" y="4011014"/>
            <a:ext cx="55500" cy="117290"/>
          </a:xfrm>
          <a:prstGeom prst="line">
            <a:avLst/>
          </a:prstGeom>
          <a:ln w="1270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11"/>
          <p:cNvCxnSpPr/>
          <p:nvPr/>
        </p:nvCxnSpPr>
        <p:spPr>
          <a:xfrm>
            <a:off x="4293843" y="4524354"/>
            <a:ext cx="0" cy="149907"/>
          </a:xfrm>
          <a:prstGeom prst="line">
            <a:avLst/>
          </a:prstGeom>
          <a:ln w="63500">
            <a:solidFill>
              <a:srgbClr val="C0000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uppieren 75"/>
          <p:cNvGrpSpPr/>
          <p:nvPr/>
        </p:nvGrpSpPr>
        <p:grpSpPr>
          <a:xfrm rot="16200000">
            <a:off x="4065358" y="4942233"/>
            <a:ext cx="452335" cy="159692"/>
            <a:chOff x="530377" y="4845152"/>
            <a:chExt cx="1092048" cy="385538"/>
          </a:xfrm>
        </p:grpSpPr>
        <p:sp>
          <p:nvSpPr>
            <p:cNvPr id="77" name="Rechteck 76"/>
            <p:cNvSpPr/>
            <p:nvPr/>
          </p:nvSpPr>
          <p:spPr>
            <a:xfrm>
              <a:off x="749154" y="4845152"/>
              <a:ext cx="654494" cy="385538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Rechteck 77"/>
            <p:cNvSpPr/>
            <p:nvPr/>
          </p:nvSpPr>
          <p:spPr>
            <a:xfrm>
              <a:off x="1403648" y="4936270"/>
              <a:ext cx="218777" cy="22715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Rechteck 78"/>
            <p:cNvSpPr/>
            <p:nvPr/>
          </p:nvSpPr>
          <p:spPr>
            <a:xfrm>
              <a:off x="530377" y="4924343"/>
              <a:ext cx="218777" cy="22715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Rechteck 79"/>
            <p:cNvSpPr/>
            <p:nvPr/>
          </p:nvSpPr>
          <p:spPr>
            <a:xfrm>
              <a:off x="842493" y="4987159"/>
              <a:ext cx="447029" cy="1015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1" name="Gerader Verbinder 80"/>
            <p:cNvCxnSpPr/>
            <p:nvPr/>
          </p:nvCxnSpPr>
          <p:spPr>
            <a:xfrm rot="16200000">
              <a:off x="1387803" y="4950571"/>
              <a:ext cx="201332" cy="227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9" name="Gerader Verbinder 88"/>
          <p:cNvCxnSpPr/>
          <p:nvPr/>
        </p:nvCxnSpPr>
        <p:spPr>
          <a:xfrm rot="10800000">
            <a:off x="4252766" y="5165294"/>
            <a:ext cx="83393" cy="94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30"/>
          <p:cNvCxnSpPr/>
          <p:nvPr/>
        </p:nvCxnSpPr>
        <p:spPr>
          <a:xfrm flipV="1">
            <a:off x="4293522" y="4104053"/>
            <a:ext cx="0" cy="442365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11"/>
          <p:cNvCxnSpPr/>
          <p:nvPr/>
        </p:nvCxnSpPr>
        <p:spPr>
          <a:xfrm flipV="1">
            <a:off x="4281662" y="4659626"/>
            <a:ext cx="9864" cy="118767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Abgerundetes Rechteck 209"/>
          <p:cNvSpPr/>
          <p:nvPr/>
        </p:nvSpPr>
        <p:spPr>
          <a:xfrm rot="16200000">
            <a:off x="9358380" y="3365371"/>
            <a:ext cx="166937" cy="2494767"/>
          </a:xfrm>
          <a:prstGeom prst="roundRect">
            <a:avLst/>
          </a:prstGeom>
          <a:gradFill>
            <a:gsLst>
              <a:gs pos="50000">
                <a:srgbClr val="FFFFFF"/>
              </a:gs>
              <a:gs pos="100000">
                <a:schemeClr val="bg1">
                  <a:alpha val="6000"/>
                </a:schemeClr>
              </a:gs>
              <a:gs pos="0">
                <a:schemeClr val="bg1">
                  <a:alpha val="6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9" name="Gruppieren 208"/>
          <p:cNvGrpSpPr/>
          <p:nvPr/>
        </p:nvGrpSpPr>
        <p:grpSpPr>
          <a:xfrm>
            <a:off x="8030853" y="4815434"/>
            <a:ext cx="3322947" cy="1952555"/>
            <a:chOff x="7556835" y="5849167"/>
            <a:chExt cx="4528439" cy="2660898"/>
          </a:xfrm>
        </p:grpSpPr>
        <p:sp>
          <p:nvSpPr>
            <p:cNvPr id="173" name="Textfeld 172"/>
            <p:cNvSpPr txBox="1"/>
            <p:nvPr/>
          </p:nvSpPr>
          <p:spPr>
            <a:xfrm>
              <a:off x="8590311" y="6179681"/>
              <a:ext cx="3191648" cy="2330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5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Core </a:t>
              </a: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optics</a:t>
              </a:r>
              <a:r>
                <a:rPr kumimoji="0" lang="de-DE" sz="145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coatings</a:t>
              </a:r>
              <a:endParaRPr kumimoji="0" lang="de-DE" sz="145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5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Light </a:t>
              </a: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sources</a:t>
              </a:r>
              <a:endParaRPr kumimoji="0" lang="de-DE" sz="145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5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Quantum </a:t>
              </a: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Enhancements</a:t>
              </a:r>
              <a:endParaRPr kumimoji="0" lang="de-DE" sz="145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Auxiliary</a:t>
              </a:r>
              <a:r>
                <a:rPr kumimoji="0" lang="de-DE" sz="145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optics</a:t>
              </a:r>
              <a:endParaRPr kumimoji="0" lang="de-DE" sz="145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Sensing</a:t>
              </a:r>
              <a:r>
                <a:rPr kumimoji="0" lang="de-DE" sz="145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</a:t>
              </a:r>
              <a:r>
                <a:rPr kumimoji="0" lang="de-DE" sz="145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Control</a:t>
              </a: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Seismic</a:t>
              </a:r>
              <a:r>
                <a:rPr kumimoji="0" lang="de-DE" sz="145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Isolation &amp; </a:t>
              </a: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Suspensions</a:t>
              </a:r>
              <a:endParaRPr kumimoji="0" lang="de-DE" sz="145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53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Cryogenics</a:t>
              </a:r>
              <a:endParaRPr kumimoji="0" lang="de-DE" sz="145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Abgerundetes Rechteck 173"/>
            <p:cNvSpPr/>
            <p:nvPr/>
          </p:nvSpPr>
          <p:spPr>
            <a:xfrm>
              <a:off x="7803819" y="6202350"/>
              <a:ext cx="773235" cy="254374"/>
            </a:xfrm>
            <a:prstGeom prst="roundRect">
              <a:avLst/>
            </a:prstGeom>
            <a:solidFill>
              <a:srgbClr val="FFEEB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Abgerundetes Rechteck 174"/>
            <p:cNvSpPr/>
            <p:nvPr/>
          </p:nvSpPr>
          <p:spPr>
            <a:xfrm>
              <a:off x="7803819" y="6478582"/>
              <a:ext cx="773235" cy="254374"/>
            </a:xfrm>
            <a:prstGeom prst="roundRect">
              <a:avLst/>
            </a:prstGeom>
            <a:solidFill>
              <a:srgbClr val="5B9B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Abgerundetes Rechteck 175"/>
            <p:cNvSpPr/>
            <p:nvPr/>
          </p:nvSpPr>
          <p:spPr>
            <a:xfrm>
              <a:off x="7803819" y="6754814"/>
              <a:ext cx="773235" cy="254374"/>
            </a:xfrm>
            <a:prstGeom prst="roundRect">
              <a:avLst/>
            </a:prstGeom>
            <a:solidFill>
              <a:srgbClr val="FADEF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Abgerundetes Rechteck 176"/>
            <p:cNvSpPr/>
            <p:nvPr/>
          </p:nvSpPr>
          <p:spPr>
            <a:xfrm>
              <a:off x="7803819" y="7031046"/>
              <a:ext cx="773235" cy="254374"/>
            </a:xfrm>
            <a:prstGeom prst="roundRect">
              <a:avLst/>
            </a:prstGeom>
            <a:solidFill>
              <a:srgbClr val="F7E8D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Abgerundetes Rechteck 177"/>
            <p:cNvSpPr/>
            <p:nvPr/>
          </p:nvSpPr>
          <p:spPr>
            <a:xfrm>
              <a:off x="7803819" y="7307278"/>
              <a:ext cx="773235" cy="254374"/>
            </a:xfrm>
            <a:prstGeom prst="roundRect">
              <a:avLst/>
            </a:prstGeom>
            <a:solidFill>
              <a:srgbClr val="DEFFD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Abgerundetes Rechteck 178"/>
            <p:cNvSpPr/>
            <p:nvPr/>
          </p:nvSpPr>
          <p:spPr>
            <a:xfrm>
              <a:off x="7803819" y="7583510"/>
              <a:ext cx="773235" cy="254374"/>
            </a:xfrm>
            <a:prstGeom prst="roundRect">
              <a:avLst/>
            </a:prstGeom>
            <a:solidFill>
              <a:srgbClr val="FFC8C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Abgerundetes Rechteck 179"/>
            <p:cNvSpPr/>
            <p:nvPr/>
          </p:nvSpPr>
          <p:spPr>
            <a:xfrm>
              <a:off x="7803819" y="7859742"/>
              <a:ext cx="773235" cy="254374"/>
            </a:xfrm>
            <a:prstGeom prst="roundRect">
              <a:avLst/>
            </a:prstGeom>
            <a:solidFill>
              <a:srgbClr val="BAEAF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Rechteck 181"/>
            <p:cNvSpPr/>
            <p:nvPr/>
          </p:nvSpPr>
          <p:spPr>
            <a:xfrm>
              <a:off x="7755638" y="5849167"/>
              <a:ext cx="2484971" cy="3913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53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Colours</a:t>
              </a:r>
              <a:r>
                <a:rPr kumimoji="0" lang="de-DE" sz="145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de-DE" sz="1453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</a:t>
              </a:r>
              <a:r>
                <a:rPr kumimoji="0" lang="de-DE" sz="145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de-DE" sz="1453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subsystems</a:t>
              </a:r>
              <a:r>
                <a:rPr kumimoji="0" lang="de-DE" sz="145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183" name="Abgerundetes Rechteck 182"/>
            <p:cNvSpPr/>
            <p:nvPr/>
          </p:nvSpPr>
          <p:spPr>
            <a:xfrm>
              <a:off x="7556835" y="5849167"/>
              <a:ext cx="4528439" cy="254788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690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5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3757612" y="65518"/>
            <a:ext cx="5165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Detector</a:t>
            </a: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Subsystems</a:t>
            </a:r>
          </a:p>
        </p:txBody>
      </p:sp>
      <p:pic>
        <p:nvPicPr>
          <p:cNvPr id="190" name="Immagine 3" descr="ET-new-logo.png">
            <a:extLst>
              <a:ext uri="{FF2B5EF4-FFF2-40B4-BE49-F238E27FC236}">
                <a16:creationId xmlns:a16="http://schemas.microsoft.com/office/drawing/2014/main" id="{ABE7642F-CD99-4C61-802C-00B16CDB37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191" name="Grafik 190">
            <a:extLst>
              <a:ext uri="{FF2B5EF4-FFF2-40B4-BE49-F238E27FC236}">
                <a16:creationId xmlns:a16="http://schemas.microsoft.com/office/drawing/2014/main" id="{C61768CD-0E8F-4F38-8454-5F3E627A7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cxnSp>
        <p:nvCxnSpPr>
          <p:cNvPr id="108" name="Gerader Verbinder 107">
            <a:extLst>
              <a:ext uri="{FF2B5EF4-FFF2-40B4-BE49-F238E27FC236}">
                <a16:creationId xmlns:a16="http://schemas.microsoft.com/office/drawing/2014/main" id="{1FEB5B56-5997-40FD-A3B4-12F2D6E7D220}"/>
              </a:ext>
            </a:extLst>
          </p:cNvPr>
          <p:cNvCxnSpPr/>
          <p:nvPr/>
        </p:nvCxnSpPr>
        <p:spPr>
          <a:xfrm flipV="1">
            <a:off x="2576280" y="723583"/>
            <a:ext cx="7198356" cy="6456"/>
          </a:xfrm>
          <a:prstGeom prst="line">
            <a:avLst/>
          </a:prstGeom>
          <a:ln w="130175" cap="rnd">
            <a:solidFill>
              <a:schemeClr val="accent1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llipse 3"/>
          <p:cNvSpPr/>
          <p:nvPr/>
        </p:nvSpPr>
        <p:spPr>
          <a:xfrm>
            <a:off x="6236496" y="821499"/>
            <a:ext cx="1490128" cy="154565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softEdge rad="0"/>
          </a:effectLst>
          <a:scene3d>
            <a:camera prst="isometricOffAxis2Top"/>
            <a:lightRig rig="threePt" dir="t"/>
          </a:scene3d>
          <a:sp3d extrusionH="3810000">
            <a:bevelT w="527050" h="520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ylinder 4"/>
          <p:cNvSpPr/>
          <p:nvPr/>
        </p:nvSpPr>
        <p:spPr>
          <a:xfrm rot="16200000">
            <a:off x="6762242" y="4006459"/>
            <a:ext cx="506824" cy="155162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6777928" y="4294550"/>
            <a:ext cx="507424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ETMx</a:t>
            </a:r>
            <a:endParaRPr kumimoji="0" lang="de-DE" sz="129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Zylinder 93"/>
          <p:cNvSpPr/>
          <p:nvPr/>
        </p:nvSpPr>
        <p:spPr>
          <a:xfrm rot="16200000">
            <a:off x="6761048" y="3315961"/>
            <a:ext cx="506824" cy="155162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Zylinder 94"/>
          <p:cNvSpPr/>
          <p:nvPr/>
        </p:nvSpPr>
        <p:spPr>
          <a:xfrm>
            <a:off x="6761049" y="2655351"/>
            <a:ext cx="506824" cy="155162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Zylinder 95"/>
          <p:cNvSpPr/>
          <p:nvPr/>
        </p:nvSpPr>
        <p:spPr>
          <a:xfrm>
            <a:off x="6761049" y="2249116"/>
            <a:ext cx="506824" cy="155162"/>
          </a:xfrm>
          <a:prstGeom prst="can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18000"/>
                </a:schemeClr>
              </a:gs>
              <a:gs pos="50000">
                <a:schemeClr val="accent1">
                  <a:tint val="44500"/>
                  <a:satMod val="160000"/>
                  <a:lumMod val="26000"/>
                  <a:lumOff val="74000"/>
                </a:schemeClr>
              </a:gs>
              <a:gs pos="100000">
                <a:schemeClr val="accent1">
                  <a:tint val="23500"/>
                  <a:satMod val="160000"/>
                  <a:lumMod val="26000"/>
                  <a:alpha val="97000"/>
                </a:schemeClr>
              </a:gs>
            </a:gsLst>
            <a:lin ang="0" scaled="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3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7" name="Gerader Verbinder 96"/>
          <p:cNvCxnSpPr>
            <a:stCxn id="96" idx="3"/>
            <a:endCxn id="95" idx="0"/>
          </p:cNvCxnSpPr>
          <p:nvPr/>
        </p:nvCxnSpPr>
        <p:spPr>
          <a:xfrm>
            <a:off x="7014461" y="2404277"/>
            <a:ext cx="0" cy="2898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r Verbinder 97"/>
          <p:cNvCxnSpPr>
            <a:stCxn id="95" idx="3"/>
            <a:endCxn id="94" idx="4"/>
          </p:cNvCxnSpPr>
          <p:nvPr/>
        </p:nvCxnSpPr>
        <p:spPr>
          <a:xfrm>
            <a:off x="7014461" y="2810513"/>
            <a:ext cx="0" cy="32961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r Verbinder 98"/>
          <p:cNvCxnSpPr/>
          <p:nvPr/>
        </p:nvCxnSpPr>
        <p:spPr>
          <a:xfrm>
            <a:off x="6998036" y="3393542"/>
            <a:ext cx="1194" cy="6904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r Verbinder 99"/>
          <p:cNvCxnSpPr/>
          <p:nvPr/>
        </p:nvCxnSpPr>
        <p:spPr>
          <a:xfrm>
            <a:off x="7056775" y="3393542"/>
            <a:ext cx="1194" cy="69049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r Verbinder 108"/>
          <p:cNvCxnSpPr>
            <a:endCxn id="96" idx="1"/>
          </p:cNvCxnSpPr>
          <p:nvPr/>
        </p:nvCxnSpPr>
        <p:spPr>
          <a:xfrm>
            <a:off x="7014461" y="1755653"/>
            <a:ext cx="0" cy="4934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Abgerundetes Rechteck 109"/>
          <p:cNvSpPr/>
          <p:nvPr/>
        </p:nvSpPr>
        <p:spPr>
          <a:xfrm>
            <a:off x="6695356" y="1643004"/>
            <a:ext cx="650333" cy="1109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5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2" name="Textfeld 161"/>
          <p:cNvSpPr txBox="1"/>
          <p:nvPr/>
        </p:nvSpPr>
        <p:spPr>
          <a:xfrm rot="5400000">
            <a:off x="5868214" y="2421388"/>
            <a:ext cx="963493" cy="264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690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92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Vacuum</a:t>
            </a:r>
            <a:r>
              <a:rPr kumimoji="0" lang="de-DE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tank</a:t>
            </a:r>
          </a:p>
        </p:txBody>
      </p:sp>
    </p:spTree>
    <p:extLst>
      <p:ext uri="{BB962C8B-B14F-4D97-AF65-F5344CB8AC3E}">
        <p14:creationId xmlns:p14="http://schemas.microsoft.com/office/powerpoint/2010/main" val="2193678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6D1AD-6434-48D1-B6CA-987348FFE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070" y="44624"/>
            <a:ext cx="7591443" cy="914400"/>
          </a:xfrm>
        </p:spPr>
        <p:txBody>
          <a:bodyPr/>
          <a:lstStyle/>
          <a:p>
            <a:r>
              <a:rPr lang="de-DE" dirty="0"/>
              <a:t>LVK Observation </a:t>
            </a:r>
            <a:r>
              <a:rPr lang="de-DE" dirty="0" err="1"/>
              <a:t>runs</a:t>
            </a:r>
            <a:endParaRPr lang="de-DE" dirty="0"/>
          </a:p>
        </p:txBody>
      </p:sp>
      <p:pic>
        <p:nvPicPr>
          <p:cNvPr id="5" name="Immagine 3" descr="ET-new-logo.png">
            <a:extLst>
              <a:ext uri="{FF2B5EF4-FFF2-40B4-BE49-F238E27FC236}">
                <a16:creationId xmlns:a16="http://schemas.microsoft.com/office/drawing/2014/main" id="{C72E37DD-11C8-4802-9CE9-60AE6808E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06B002C-F428-47F5-A063-2DEE9E7F8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9B43B985-D535-4376-975E-31E5058EC394}"/>
              </a:ext>
            </a:extLst>
          </p:cNvPr>
          <p:cNvGrpSpPr/>
          <p:nvPr/>
        </p:nvGrpSpPr>
        <p:grpSpPr>
          <a:xfrm>
            <a:off x="354545" y="1036905"/>
            <a:ext cx="8840396" cy="5667768"/>
            <a:chOff x="354545" y="1036905"/>
            <a:chExt cx="8840396" cy="5667768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A5206077-BF4B-4E6D-9369-6BFFC984B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4545" y="1036905"/>
              <a:ext cx="8840396" cy="5667768"/>
            </a:xfrm>
            <a:prstGeom prst="rect">
              <a:avLst/>
            </a:prstGeom>
          </p:spPr>
        </p:pic>
        <p:cxnSp>
          <p:nvCxnSpPr>
            <p:cNvPr id="8" name="Gerader Verbinder 7">
              <a:extLst>
                <a:ext uri="{FF2B5EF4-FFF2-40B4-BE49-F238E27FC236}">
                  <a16:creationId xmlns:a16="http://schemas.microsoft.com/office/drawing/2014/main" id="{8774A0A6-F187-4522-AA28-439449F2C5ED}"/>
                </a:ext>
              </a:extLst>
            </p:cNvPr>
            <p:cNvCxnSpPr/>
            <p:nvPr/>
          </p:nvCxnSpPr>
          <p:spPr>
            <a:xfrm>
              <a:off x="5852136" y="1072975"/>
              <a:ext cx="0" cy="5263885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1848781E-924B-458C-AD2B-AF6EC489B8A4}"/>
              </a:ext>
            </a:extLst>
          </p:cNvPr>
          <p:cNvSpPr/>
          <p:nvPr/>
        </p:nvSpPr>
        <p:spPr>
          <a:xfrm rot="16200000">
            <a:off x="-1852277" y="4606554"/>
            <a:ext cx="41366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Living Reviews in Relativity</a:t>
            </a:r>
            <a:r>
              <a:rPr lang="en-US" sz="1200" dirty="0">
                <a:solidFill>
                  <a:schemeClr val="tx2"/>
                </a:solidFill>
              </a:rPr>
              <a:t> </a:t>
            </a:r>
            <a:r>
              <a:rPr lang="en-US" sz="1200" b="1" dirty="0">
                <a:solidFill>
                  <a:schemeClr val="tx2"/>
                </a:solidFill>
              </a:rPr>
              <a:t>volume 23</a:t>
            </a:r>
            <a:r>
              <a:rPr lang="en-US" sz="1200" dirty="0">
                <a:solidFill>
                  <a:schemeClr val="tx2"/>
                </a:solidFill>
              </a:rPr>
              <a:t>, Article number: 3 (2020)</a:t>
            </a:r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1A180B4-0C25-4369-AD43-1CB9AC9C51C5}"/>
              </a:ext>
            </a:extLst>
          </p:cNvPr>
          <p:cNvSpPr txBox="1"/>
          <p:nvPr/>
        </p:nvSpPr>
        <p:spPr>
          <a:xfrm>
            <a:off x="9348381" y="1036905"/>
            <a:ext cx="276710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observation</a:t>
            </a:r>
            <a:r>
              <a:rPr lang="de-DE" dirty="0"/>
              <a:t> </a:t>
            </a:r>
          </a:p>
          <a:p>
            <a:r>
              <a:rPr lang="de-DE" dirty="0" err="1"/>
              <a:t>runs</a:t>
            </a:r>
            <a:r>
              <a:rPr lang="de-DE" dirty="0"/>
              <a:t> </a:t>
            </a:r>
          </a:p>
          <a:p>
            <a:r>
              <a:rPr lang="de-DE" dirty="0">
                <a:sym typeface="Wingdings" panose="05000000000000000000" pitchFamily="2" charset="2"/>
              </a:rPr>
              <a:t> </a:t>
            </a:r>
            <a:endParaRPr lang="de-DE" dirty="0"/>
          </a:p>
          <a:p>
            <a:r>
              <a:rPr lang="de-DE" dirty="0" err="1"/>
              <a:t>stepwise</a:t>
            </a:r>
            <a:r>
              <a:rPr lang="de-DE" dirty="0"/>
              <a:t> </a:t>
            </a:r>
            <a:r>
              <a:rPr lang="de-DE" dirty="0" err="1"/>
              <a:t>upgrades</a:t>
            </a:r>
            <a:r>
              <a:rPr lang="de-DE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i="1" dirty="0"/>
              <a:t>A+</a:t>
            </a:r>
          </a:p>
          <a:p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i="1" dirty="0" err="1"/>
              <a:t>advanced</a:t>
            </a:r>
            <a:r>
              <a:rPr lang="de-DE" i="1" dirty="0"/>
              <a:t> Plus </a:t>
            </a:r>
          </a:p>
          <a:p>
            <a:r>
              <a:rPr lang="de-DE" dirty="0" err="1"/>
              <a:t>Detectors</a:t>
            </a:r>
            <a:endParaRPr lang="de-DE" dirty="0"/>
          </a:p>
          <a:p>
            <a:endParaRPr lang="de-DE" dirty="0"/>
          </a:p>
          <a:p>
            <a:r>
              <a:rPr lang="de-DE" dirty="0"/>
              <a:t>Infrastructure will </a:t>
            </a:r>
            <a:r>
              <a:rPr lang="de-DE" dirty="0" err="1"/>
              <a:t>reach</a:t>
            </a:r>
            <a:r>
              <a:rPr lang="de-DE" dirty="0"/>
              <a:t> an </a:t>
            </a:r>
          </a:p>
          <a:p>
            <a:r>
              <a:rPr lang="de-DE" dirty="0"/>
              <a:t>end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lifetime</a:t>
            </a:r>
            <a:r>
              <a:rPr lang="de-DE" dirty="0"/>
              <a:t> and </a:t>
            </a:r>
          </a:p>
          <a:p>
            <a:r>
              <a:rPr lang="de-DE" dirty="0"/>
              <a:t>a </a:t>
            </a:r>
            <a:r>
              <a:rPr lang="de-DE" dirty="0" err="1"/>
              <a:t>limit</a:t>
            </a:r>
            <a:r>
              <a:rPr lang="de-DE" dirty="0"/>
              <a:t> in </a:t>
            </a:r>
            <a:r>
              <a:rPr lang="de-DE" dirty="0" err="1"/>
              <a:t>performance</a:t>
            </a:r>
            <a:r>
              <a:rPr lang="de-DE" dirty="0"/>
              <a:t> </a:t>
            </a:r>
          </a:p>
          <a:p>
            <a:r>
              <a:rPr lang="de-DE" dirty="0"/>
              <a:t>(</a:t>
            </a:r>
            <a:r>
              <a:rPr lang="de-DE" dirty="0" err="1"/>
              <a:t>self</a:t>
            </a:r>
            <a:r>
              <a:rPr lang="de-DE" dirty="0"/>
              <a:t> </a:t>
            </a:r>
            <a:r>
              <a:rPr lang="de-DE" dirty="0" err="1"/>
              <a:t>noise</a:t>
            </a:r>
            <a:r>
              <a:rPr lang="de-DE" dirty="0"/>
              <a:t>, </a:t>
            </a:r>
            <a:r>
              <a:rPr lang="de-DE" dirty="0" err="1"/>
              <a:t>size</a:t>
            </a:r>
            <a:r>
              <a:rPr lang="de-DE" dirty="0"/>
              <a:t>)</a:t>
            </a:r>
          </a:p>
          <a:p>
            <a:r>
              <a:rPr lang="de-DE" dirty="0">
                <a:sym typeface="Wingdings" panose="05000000000000000000" pitchFamily="2" charset="2"/>
              </a:rPr>
              <a:t> New </a:t>
            </a:r>
            <a:r>
              <a:rPr lang="de-DE" dirty="0" err="1">
                <a:sym typeface="Wingdings" panose="05000000000000000000" pitchFamily="2" charset="2"/>
              </a:rPr>
              <a:t>infrastructures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9674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9393983" y="746328"/>
            <a:ext cx="2771787" cy="1399880"/>
          </a:xfrm>
        </p:spPr>
        <p:txBody>
          <a:bodyPr>
            <a:noAutofit/>
          </a:bodyPr>
          <a:lstStyle/>
          <a:p>
            <a:pPr marL="0" lvl="0" indent="0">
              <a:buNone/>
              <a:defRPr/>
            </a:pPr>
            <a:r>
              <a:rPr lang="de-DE" sz="2000" b="1" dirty="0">
                <a:hlinkClick r:id="rId3"/>
              </a:rPr>
              <a:t>http://www.et-gw.eu</a:t>
            </a:r>
            <a:r>
              <a:rPr lang="de-DE" sz="2000" b="1" dirty="0"/>
              <a:t> </a:t>
            </a:r>
            <a:r>
              <a:rPr lang="de-DE" sz="2000" b="1" dirty="0">
                <a:sym typeface="Wingdings" panose="05000000000000000000" pitchFamily="2" charset="2"/>
              </a:rPr>
              <a:t> </a:t>
            </a:r>
            <a:r>
              <a:rPr lang="de-DE" sz="1800" b="1" dirty="0">
                <a:sym typeface="Wingdings" panose="05000000000000000000" pitchFamily="2" charset="2"/>
              </a:rPr>
              <a:t>Relevant ET </a:t>
            </a:r>
            <a:r>
              <a:rPr lang="de-DE" sz="1800" b="1" dirty="0" err="1">
                <a:sym typeface="Wingdings" panose="05000000000000000000" pitchFamily="2" charset="2"/>
              </a:rPr>
              <a:t>Documents</a:t>
            </a:r>
            <a:endParaRPr lang="de-DE" sz="2400" b="1" dirty="0"/>
          </a:p>
          <a:p>
            <a:pPr>
              <a:lnSpc>
                <a:spcPct val="120000"/>
              </a:lnSpc>
            </a:pPr>
            <a:endParaRPr lang="de-DE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74" y="883833"/>
            <a:ext cx="4113609" cy="5752470"/>
          </a:xfrm>
          <a:prstGeom prst="rect">
            <a:avLst/>
          </a:prstGeom>
          <a:noFill/>
          <a:ln>
            <a:noFill/>
          </a:ln>
          <a:effectLst>
            <a:outerShdw blurRad="50800" dist="177800" dir="2700000" algn="ctr" rotWithShape="0">
              <a:schemeClr val="tx1">
                <a:lumMod val="50000"/>
                <a:alpha val="4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E4335903-602D-40C1-A6F0-8B6870235533}"/>
              </a:ext>
            </a:extLst>
          </p:cNvPr>
          <p:cNvSpPr/>
          <p:nvPr/>
        </p:nvSpPr>
        <p:spPr>
          <a:xfrm>
            <a:off x="1633980" y="2146208"/>
            <a:ext cx="1870156" cy="505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400" b="1" dirty="0">
                <a:solidFill>
                  <a:schemeClr val="accent4"/>
                </a:solidFill>
              </a:rPr>
              <a:t>2008 – 2011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E3ADCF5-7D1D-4AD5-AC65-7C36D9DC4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5E552B9-05F4-4BF5-AE5F-40BE7ED56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7490" y="883833"/>
            <a:ext cx="4579709" cy="5752470"/>
          </a:xfrm>
          <a:prstGeom prst="rect">
            <a:avLst/>
          </a:prstGeom>
          <a:noFill/>
          <a:ln>
            <a:noFill/>
          </a:ln>
          <a:effectLst>
            <a:outerShdw blurRad="50800" dist="177800" dir="2700000" algn="ctr" rotWithShape="0">
              <a:schemeClr val="tx1">
                <a:lumMod val="50000"/>
                <a:alpha val="49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93E9B3CA-654B-4297-B483-B37D5494C2B2}"/>
              </a:ext>
            </a:extLst>
          </p:cNvPr>
          <p:cNvSpPr/>
          <p:nvPr/>
        </p:nvSpPr>
        <p:spPr>
          <a:xfrm>
            <a:off x="9312591" y="1588360"/>
            <a:ext cx="277178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Einstein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Telescope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Science Case, Design Study and Feasibility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Science Case for the Einstein Telescope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Socio-economic impact of the Einstein Telescope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Einstein Telescope: An assessment of its economic, social and environmental impact in Sardinia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Management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28F2849C-9D2E-4460-ADB6-59DCF6D15F75}"/>
              </a:ext>
            </a:extLst>
          </p:cNvPr>
          <p:cNvSpPr/>
          <p:nvPr/>
        </p:nvSpPr>
        <p:spPr>
          <a:xfrm>
            <a:off x="9656188" y="4575414"/>
            <a:ext cx="2084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/>
          </a:p>
        </p:txBody>
      </p:sp>
      <p:pic>
        <p:nvPicPr>
          <p:cNvPr id="13" name="Immagine 3" descr="ET-new-logo.png">
            <a:extLst>
              <a:ext uri="{FF2B5EF4-FFF2-40B4-BE49-F238E27FC236}">
                <a16:creationId xmlns:a16="http://schemas.microsoft.com/office/drawing/2014/main" id="{7FA91744-6F19-40DB-8746-A64B621CEF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5699FB9B-D853-4FC3-A70A-25EC27D53C8F}"/>
              </a:ext>
            </a:extLst>
          </p:cNvPr>
          <p:cNvSpPr txBox="1"/>
          <p:nvPr/>
        </p:nvSpPr>
        <p:spPr>
          <a:xfrm>
            <a:off x="2862066" y="161553"/>
            <a:ext cx="5165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Updated </a:t>
            </a:r>
            <a:r>
              <a:rPr kumimoji="0" lang="de-DE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Documents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2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43587D">
                <a:lumMod val="37000"/>
              </a:srgbClr>
            </a:gs>
            <a:gs pos="0">
              <a:schemeClr val="tx1"/>
            </a:gs>
            <a:gs pos="100000">
              <a:srgbClr val="5976A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feld 61"/>
          <p:cNvSpPr txBox="1"/>
          <p:nvPr/>
        </p:nvSpPr>
        <p:spPr>
          <a:xfrm>
            <a:off x="4947880" y="4554654"/>
            <a:ext cx="4564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Cosmic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Explorer will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have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40 km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arms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gain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a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factor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10 w.r.t.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advanced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LIGO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05089" y="-64548"/>
            <a:ext cx="3808207" cy="838200"/>
          </a:xfrm>
        </p:spPr>
        <p:txBody>
          <a:bodyPr/>
          <a:lstStyle/>
          <a:p>
            <a:r>
              <a:rPr lang="de-DE" dirty="0">
                <a:solidFill>
                  <a:srgbClr val="FFC000"/>
                </a:solidFill>
              </a:rPr>
              <a:t>The Size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673748" y="914119"/>
            <a:ext cx="54092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Einstein </a:t>
            </a:r>
            <a:r>
              <a:rPr kumimoji="0" lang="de-DE" sz="35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Telescope</a:t>
            </a:r>
            <a:r>
              <a:rPr kumimoji="0" lang="de-DE" sz="3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10 km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1409068" y="3678180"/>
            <a:ext cx="1327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Advanced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LIGO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4 km</a:t>
            </a:r>
          </a:p>
        </p:txBody>
      </p:sp>
      <p:pic>
        <p:nvPicPr>
          <p:cNvPr id="8" name="Grafik 5" descr="ET-Schem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749" y="1516905"/>
            <a:ext cx="5983493" cy="538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673603" y="6319319"/>
            <a:ext cx="396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3 Interferometers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resolve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polarisation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BF23B28E-56BE-44AC-9296-DB6E8A578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1253" y="1516905"/>
            <a:ext cx="2164268" cy="1999661"/>
          </a:xfrm>
          <a:prstGeom prst="rect">
            <a:avLst/>
          </a:prstGeom>
          <a:solidFill>
            <a:srgbClr val="5976A7"/>
          </a:solidFill>
        </p:spPr>
      </p:pic>
      <p:pic>
        <p:nvPicPr>
          <p:cNvPr id="55" name="Immagine 3" descr="ET-new-logo.png">
            <a:extLst>
              <a:ext uri="{FF2B5EF4-FFF2-40B4-BE49-F238E27FC236}">
                <a16:creationId xmlns:a16="http://schemas.microsoft.com/office/drawing/2014/main" id="{FCC72C7D-DD0E-43F2-A9AF-4451E626BC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57" name="Grafik 56">
            <a:extLst>
              <a:ext uri="{FF2B5EF4-FFF2-40B4-BE49-F238E27FC236}">
                <a16:creationId xmlns:a16="http://schemas.microsoft.com/office/drawing/2014/main" id="{8CF9A519-BD22-4486-A886-6981A95AA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3648364" y="32688"/>
            <a:ext cx="5949655" cy="663819"/>
          </a:xfrm>
        </p:spPr>
        <p:txBody>
          <a:bodyPr/>
          <a:lstStyle/>
          <a:p>
            <a:r>
              <a:rPr lang="en-US" altLang="x-none" dirty="0">
                <a:latin typeface="Arial" charset="0"/>
              </a:rPr>
              <a:t>ET -  Xylophone Concept</a:t>
            </a:r>
          </a:p>
        </p:txBody>
      </p:sp>
      <p:sp>
        <p:nvSpPr>
          <p:cNvPr id="3" name="Rechteck 2"/>
          <p:cNvSpPr/>
          <p:nvPr/>
        </p:nvSpPr>
        <p:spPr>
          <a:xfrm>
            <a:off x="1135862" y="1082078"/>
            <a:ext cx="2542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1600" b="1" i="0" u="none" strike="noStrike" kern="1200" cap="none" spc="0" normalizeH="0" baseline="0" noProof="0" dirty="0">
                <a:ln>
                  <a:noFill/>
                </a:ln>
                <a:solidFill>
                  <a:srgbClr val="00ADDC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ET - LF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ADDC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low-power, cryogenic </a:t>
            </a:r>
            <a:b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ADDC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altLang="x-none" sz="1600" b="0" i="0" u="none" strike="noStrike" kern="1200" cap="none" spc="0" normalizeH="0" baseline="0" noProof="0" dirty="0">
                <a:ln>
                  <a:noFill/>
                </a:ln>
                <a:solidFill>
                  <a:srgbClr val="00ADDC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low-frequency detector</a:t>
            </a:r>
            <a:endParaRPr kumimoji="0" lang="en-US" altLang="x-non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3" name="Immagine 5" descr="ET-new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996" y="25307"/>
            <a:ext cx="2183733" cy="705365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1C2480D8-F87C-4BF4-A389-2930E2B04C6A}"/>
              </a:ext>
            </a:extLst>
          </p:cNvPr>
          <p:cNvSpPr/>
          <p:nvPr/>
        </p:nvSpPr>
        <p:spPr>
          <a:xfrm>
            <a:off x="4148963" y="1082078"/>
            <a:ext cx="33522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x-none" b="1" dirty="0">
                <a:solidFill>
                  <a:srgbClr val="FF0000"/>
                </a:solidFill>
                <a:latin typeface="Arial" charset="0"/>
              </a:rPr>
              <a:t>ET – HF</a:t>
            </a:r>
          </a:p>
          <a:p>
            <a:r>
              <a:rPr lang="en-US" altLang="x-none" dirty="0">
                <a:solidFill>
                  <a:srgbClr val="FF0000"/>
                </a:solidFill>
                <a:latin typeface="Arial" charset="0"/>
              </a:rPr>
              <a:t>high-power, room-temperature </a:t>
            </a:r>
            <a:br>
              <a:rPr lang="en-US" altLang="x-none" dirty="0">
                <a:solidFill>
                  <a:srgbClr val="FF0000"/>
                </a:solidFill>
                <a:latin typeface="Arial" charset="0"/>
              </a:rPr>
            </a:br>
            <a:r>
              <a:rPr lang="en-US" altLang="x-none" dirty="0">
                <a:solidFill>
                  <a:srgbClr val="FF0000"/>
                </a:solidFill>
                <a:latin typeface="Arial" charset="0"/>
              </a:rPr>
              <a:t>high-frequency detector </a:t>
            </a:r>
            <a:endParaRPr lang="de-DE" dirty="0">
              <a:solidFill>
                <a:srgbClr val="FF0000"/>
              </a:solidFill>
            </a:endParaRP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F613E2E-7D99-4D47-8E4B-03CDD29F634B}"/>
              </a:ext>
            </a:extLst>
          </p:cNvPr>
          <p:cNvGrpSpPr/>
          <p:nvPr/>
        </p:nvGrpSpPr>
        <p:grpSpPr>
          <a:xfrm>
            <a:off x="7971984" y="963314"/>
            <a:ext cx="3999591" cy="2511864"/>
            <a:chOff x="6316413" y="2559549"/>
            <a:chExt cx="3999591" cy="2511864"/>
          </a:xfrm>
        </p:grpSpPr>
        <p:sp>
          <p:nvSpPr>
            <p:cNvPr id="16" name="Abgerundetes Rechteck 10">
              <a:extLst>
                <a:ext uri="{FF2B5EF4-FFF2-40B4-BE49-F238E27FC236}">
                  <a16:creationId xmlns:a16="http://schemas.microsoft.com/office/drawing/2014/main" id="{DFF39A6D-2CE6-45C4-9721-465FE9EFA6BA}"/>
                </a:ext>
              </a:extLst>
            </p:cNvPr>
            <p:cNvSpPr/>
            <p:nvPr/>
          </p:nvSpPr>
          <p:spPr>
            <a:xfrm>
              <a:off x="6473738" y="2559549"/>
              <a:ext cx="3842266" cy="2511864"/>
            </a:xfrm>
            <a:prstGeom prst="roundRect">
              <a:avLst/>
            </a:prstGeom>
            <a:solidFill>
              <a:srgbClr val="FF8B8B"/>
            </a:solidFill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Segnaposto contenuto 2">
              <a:extLst>
                <a:ext uri="{FF2B5EF4-FFF2-40B4-BE49-F238E27FC236}">
                  <a16:creationId xmlns:a16="http://schemas.microsoft.com/office/drawing/2014/main" id="{2C48DB6E-EE2B-4798-BA96-B688C37E5F67}"/>
                </a:ext>
              </a:extLst>
            </p:cNvPr>
            <p:cNvSpPr txBox="1">
              <a:spLocks/>
            </p:cNvSpPr>
            <p:nvPr/>
          </p:nvSpPr>
          <p:spPr>
            <a:xfrm>
              <a:off x="6316413" y="2807400"/>
              <a:ext cx="3680329" cy="212289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ET-HF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High power laser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High circulating light power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Thermal compensation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Large test masses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New coatings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Frequency dependent squeezing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2917FC5E-1845-4159-BB7F-F5BB78DD8E60}"/>
                </a:ext>
              </a:extLst>
            </p:cNvPr>
            <p:cNvSpPr/>
            <p:nvPr/>
          </p:nvSpPr>
          <p:spPr>
            <a:xfrm>
              <a:off x="9223215" y="2618623"/>
              <a:ext cx="773527" cy="3440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300 K</a:t>
              </a:r>
              <a:endPara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0ED75B78-6C24-4389-944F-1F9DD726B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0F039846-7380-48D7-8529-23A722936134}"/>
              </a:ext>
            </a:extLst>
          </p:cNvPr>
          <p:cNvGrpSpPr/>
          <p:nvPr/>
        </p:nvGrpSpPr>
        <p:grpSpPr>
          <a:xfrm>
            <a:off x="7909222" y="3663955"/>
            <a:ext cx="4206240" cy="3021224"/>
            <a:chOff x="7837398" y="996010"/>
            <a:chExt cx="4206240" cy="3021224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A58A9F4F-D36C-4F87-873D-26B829D19BDD}"/>
                </a:ext>
              </a:extLst>
            </p:cNvPr>
            <p:cNvGrpSpPr/>
            <p:nvPr/>
          </p:nvGrpSpPr>
          <p:grpSpPr>
            <a:xfrm>
              <a:off x="8086886" y="996010"/>
              <a:ext cx="3842266" cy="3021224"/>
              <a:chOff x="2294434" y="2050189"/>
              <a:chExt cx="3842266" cy="3021224"/>
            </a:xfrm>
          </p:grpSpPr>
          <p:sp>
            <p:nvSpPr>
              <p:cNvPr id="17" name="Abgerundetes Rechteck 5">
                <a:extLst>
                  <a:ext uri="{FF2B5EF4-FFF2-40B4-BE49-F238E27FC236}">
                    <a16:creationId xmlns:a16="http://schemas.microsoft.com/office/drawing/2014/main" id="{C07459E6-2BAF-4C72-8123-AB6601EC1EAB}"/>
                  </a:ext>
                </a:extLst>
              </p:cNvPr>
              <p:cNvSpPr/>
              <p:nvPr/>
            </p:nvSpPr>
            <p:spPr>
              <a:xfrm>
                <a:off x="2294434" y="2050189"/>
                <a:ext cx="3842266" cy="3021224"/>
              </a:xfrm>
              <a:prstGeom prst="roundRect">
                <a:avLst/>
              </a:prstGeom>
              <a:solidFill>
                <a:srgbClr val="51DAFF"/>
              </a:solidFill>
              <a:ln w="635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Rechteck 20">
                <a:extLst>
                  <a:ext uri="{FF2B5EF4-FFF2-40B4-BE49-F238E27FC236}">
                    <a16:creationId xmlns:a16="http://schemas.microsoft.com/office/drawing/2014/main" id="{0C4DF77F-4B29-4544-93D7-E9504DB42A31}"/>
                  </a:ext>
                </a:extLst>
              </p:cNvPr>
              <p:cNvSpPr/>
              <p:nvPr/>
            </p:nvSpPr>
            <p:spPr>
              <a:xfrm>
                <a:off x="4650950" y="2142956"/>
                <a:ext cx="1166488" cy="3440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 – 20 K</a:t>
                </a:r>
                <a:endParaRPr kumimoji="0" lang="de-D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Segnaposto contenuto 2">
              <a:extLst>
                <a:ext uri="{FF2B5EF4-FFF2-40B4-BE49-F238E27FC236}">
                  <a16:creationId xmlns:a16="http://schemas.microsoft.com/office/drawing/2014/main" id="{22B289D5-C881-473F-8134-8411C201B451}"/>
                </a:ext>
              </a:extLst>
            </p:cNvPr>
            <p:cNvSpPr txBox="1">
              <a:spLocks/>
            </p:cNvSpPr>
            <p:nvPr/>
          </p:nvSpPr>
          <p:spPr>
            <a:xfrm>
              <a:off x="7837398" y="1193121"/>
              <a:ext cx="4206240" cy="266735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ET-LF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Cryogenics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Seismic suspensions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Silicon (Sapphire) test masses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Large test masses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New coatings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New laser wavelength </a:t>
              </a:r>
            </a:p>
            <a:p>
              <a:pPr marL="685800" marR="0" lvl="1" indent="-2286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Frequency dependent squeezing, Filter cavities</a:t>
              </a:r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FAE8C20B-5140-46F7-9DC5-2768BC3A445E}"/>
              </a:ext>
            </a:extLst>
          </p:cNvPr>
          <p:cNvGrpSpPr/>
          <p:nvPr/>
        </p:nvGrpSpPr>
        <p:grpSpPr>
          <a:xfrm>
            <a:off x="330349" y="2264482"/>
            <a:ext cx="7285780" cy="4262507"/>
            <a:chOff x="330349" y="2264482"/>
            <a:chExt cx="7285780" cy="4262507"/>
          </a:xfrm>
        </p:grpSpPr>
        <p:pic>
          <p:nvPicPr>
            <p:cNvPr id="11" name="Picture 9" descr="Layout_overview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49" y="2264482"/>
              <a:ext cx="7285780" cy="4262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hteck: abgerundete Ecken 8">
              <a:extLst>
                <a:ext uri="{FF2B5EF4-FFF2-40B4-BE49-F238E27FC236}">
                  <a16:creationId xmlns:a16="http://schemas.microsoft.com/office/drawing/2014/main" id="{04C15CDD-4B53-434D-B98B-49C068596A75}"/>
                </a:ext>
              </a:extLst>
            </p:cNvPr>
            <p:cNvSpPr/>
            <p:nvPr/>
          </p:nvSpPr>
          <p:spPr>
            <a:xfrm>
              <a:off x="2034283" y="2373456"/>
              <a:ext cx="1828800" cy="548611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Rechteck: abgerundete Ecken 26">
              <a:extLst>
                <a:ext uri="{FF2B5EF4-FFF2-40B4-BE49-F238E27FC236}">
                  <a16:creationId xmlns:a16="http://schemas.microsoft.com/office/drawing/2014/main" id="{770CCD59-C1F3-4F4F-94AA-ADD20FA6F296}"/>
                </a:ext>
              </a:extLst>
            </p:cNvPr>
            <p:cNvSpPr/>
            <p:nvPr/>
          </p:nvSpPr>
          <p:spPr>
            <a:xfrm>
              <a:off x="5739613" y="2356815"/>
              <a:ext cx="1828800" cy="548611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37782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8A6EC662-9777-4B30-AE82-F73F057F1DC6}"/>
              </a:ext>
            </a:extLst>
          </p:cNvPr>
          <p:cNvSpPr txBox="1">
            <a:spLocks/>
          </p:cNvSpPr>
          <p:nvPr/>
        </p:nvSpPr>
        <p:spPr>
          <a:xfrm>
            <a:off x="2959289" y="133580"/>
            <a:ext cx="6447486" cy="576263"/>
          </a:xfrm>
          <a:prstGeom prst="rect">
            <a:avLst/>
          </a:prstGeom>
        </p:spPr>
        <p:txBody>
          <a:bodyPr vert="horz" anchor="t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de-DE" dirty="0">
                <a:solidFill>
                  <a:schemeClr val="accent3"/>
                </a:solidFill>
              </a:rPr>
              <a:t>ET Xylophone </a:t>
            </a:r>
            <a:r>
              <a:rPr lang="de-DE" dirty="0" err="1">
                <a:solidFill>
                  <a:schemeClr val="accent3"/>
                </a:solidFill>
              </a:rPr>
              <a:t>Sensitivity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5" name="Immagine 26" descr="ET-new-logo.png">
            <a:extLst>
              <a:ext uri="{FF2B5EF4-FFF2-40B4-BE49-F238E27FC236}">
                <a16:creationId xmlns:a16="http://schemas.microsoft.com/office/drawing/2014/main" id="{E168CD6A-CD6E-4C2A-B947-6C2CCD202A6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374" y="7098"/>
            <a:ext cx="2304256" cy="74429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3A15EF1-5B45-44AB-9F01-E1108E657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434" y="39372"/>
            <a:ext cx="2096550" cy="741437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16E7C52-2E47-40D7-84AE-F48C4477DCD3}"/>
              </a:ext>
            </a:extLst>
          </p:cNvPr>
          <p:cNvGrpSpPr/>
          <p:nvPr/>
        </p:nvGrpSpPr>
        <p:grpSpPr>
          <a:xfrm>
            <a:off x="3592105" y="3539742"/>
            <a:ext cx="4876800" cy="3168650"/>
            <a:chOff x="3592105" y="3539742"/>
            <a:chExt cx="4876800" cy="3168650"/>
          </a:xfrm>
        </p:grpSpPr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94E1F0B2-8E25-431D-8746-FD0502E6459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744505" y="4098917"/>
              <a:ext cx="4572000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5780" tIns="47889" rIns="95780" bIns="4788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itchFamily="34" charset="0"/>
                  <a:ea typeface="ＭＳ Ｐゴシック" charset="-128"/>
                  <a:cs typeface="Calibri" pitchFamily="34" charset="0"/>
                </a:rPr>
                <a:t>Subdividing the </a:t>
              </a:r>
            </a:p>
            <a:p>
              <a:pPr marL="0" marR="0" lvl="0" indent="0" algn="ctr" defTabSz="9588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itchFamily="34" charset="0"/>
                  <a:ea typeface="ＭＳ Ｐゴシック" charset="-128"/>
                  <a:cs typeface="Calibri" pitchFamily="34" charset="0"/>
                </a:rPr>
                <a:t>task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E0A9C72-D5B6-419A-A95D-F9D91A397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592105" y="3539742"/>
              <a:ext cx="4876800" cy="31686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3D1B55DE-117B-43A2-BA94-34BDC866106F}"/>
                </a:ext>
              </a:extLst>
            </p:cNvPr>
            <p:cNvSpPr/>
            <p:nvPr/>
          </p:nvSpPr>
          <p:spPr>
            <a:xfrm>
              <a:off x="7365438" y="3838353"/>
              <a:ext cx="600075" cy="5393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46C6553-E76A-49A6-9F2E-D699A9022B8E}"/>
                </a:ext>
              </a:extLst>
            </p:cNvPr>
            <p:cNvSpPr txBox="1"/>
            <p:nvPr/>
          </p:nvSpPr>
          <p:spPr>
            <a:xfrm>
              <a:off x="7319066" y="3807939"/>
              <a:ext cx="692818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100" b="1" dirty="0">
                  <a:solidFill>
                    <a:schemeClr val="bg1"/>
                  </a:solidFill>
                </a:rPr>
                <a:t>ET Total</a:t>
              </a:r>
            </a:p>
            <a:p>
              <a:pPr algn="ctr"/>
              <a:r>
                <a:rPr lang="de-DE" sz="1100" b="1" dirty="0">
                  <a:solidFill>
                    <a:schemeClr val="bg1"/>
                  </a:solidFill>
                </a:rPr>
                <a:t>ET – LF</a:t>
              </a:r>
            </a:p>
            <a:p>
              <a:pPr algn="ctr"/>
              <a:r>
                <a:rPr lang="de-DE" sz="1100" b="1" dirty="0">
                  <a:solidFill>
                    <a:schemeClr val="bg1"/>
                  </a:solidFill>
                </a:rPr>
                <a:t>ET - HF</a:t>
              </a:r>
              <a:endParaRPr lang="de-DE" sz="1600" dirty="0"/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0645D56-DA85-4F1B-852D-32DAAAAAE823}"/>
              </a:ext>
            </a:extLst>
          </p:cNvPr>
          <p:cNvGrpSpPr/>
          <p:nvPr/>
        </p:nvGrpSpPr>
        <p:grpSpPr>
          <a:xfrm>
            <a:off x="7867300" y="1001753"/>
            <a:ext cx="3888212" cy="2843926"/>
            <a:chOff x="7867300" y="1001753"/>
            <a:chExt cx="3888212" cy="2843926"/>
          </a:xfrm>
        </p:grpSpPr>
        <p:pic>
          <p:nvPicPr>
            <p:cNvPr id="13" name="Picture 10">
              <a:extLst>
                <a:ext uri="{FF2B5EF4-FFF2-40B4-BE49-F238E27FC236}">
                  <a16:creationId xmlns:a16="http://schemas.microsoft.com/office/drawing/2014/main" id="{30699B4E-9C43-48BF-B68A-8EED04FBA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299355" y="1001753"/>
              <a:ext cx="3456157" cy="2246079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sp>
          <p:nvSpPr>
            <p:cNvPr id="14" name="Right Arrow 12">
              <a:extLst>
                <a:ext uri="{FF2B5EF4-FFF2-40B4-BE49-F238E27FC236}">
                  <a16:creationId xmlns:a16="http://schemas.microsoft.com/office/drawing/2014/main" id="{25DC8400-D81A-4AE3-B198-D54BF1E665A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81406">
              <a:off x="7867300" y="3259525"/>
              <a:ext cx="1003300" cy="586154"/>
            </a:xfrm>
            <a:prstGeom prst="rightArrow">
              <a:avLst>
                <a:gd name="adj1" fmla="val 50000"/>
                <a:gd name="adj2" fmla="val 49997"/>
              </a:avLst>
            </a:prstGeom>
            <a:gradFill flip="none" rotWithShape="1">
              <a:gsLst>
                <a:gs pos="0">
                  <a:schemeClr val="tx1">
                    <a:lumMod val="50000"/>
                  </a:schemeClr>
                </a:gs>
                <a:gs pos="100000">
                  <a:schemeClr val="bg1">
                    <a:alpha val="44000"/>
                  </a:schemeClr>
                </a:gs>
              </a:gsLst>
              <a:lin ang="0" scaled="1"/>
              <a:tileRect/>
            </a:gradFill>
            <a:ln w="9525">
              <a:solidFill>
                <a:schemeClr val="bg1">
                  <a:alpha val="45000"/>
                </a:schemeClr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charset="0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526D378-0836-402B-852A-F3EC41C8AED4}"/>
                </a:ext>
              </a:extLst>
            </p:cNvPr>
            <p:cNvSpPr txBox="1"/>
            <p:nvPr/>
          </p:nvSpPr>
          <p:spPr>
            <a:xfrm>
              <a:off x="9249277" y="3300091"/>
              <a:ext cx="739626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rPr>
                <a:t>ET-HF</a:t>
              </a: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9D896766-F925-4EA7-B444-AC063BF04D4A}"/>
                </a:ext>
              </a:extLst>
            </p:cNvPr>
            <p:cNvSpPr/>
            <p:nvPr/>
          </p:nvSpPr>
          <p:spPr>
            <a:xfrm>
              <a:off x="11035730" y="1226560"/>
              <a:ext cx="359693" cy="960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AB4DB9EA-D9C8-4C26-8C07-D791EE06B77B}"/>
                </a:ext>
              </a:extLst>
            </p:cNvPr>
            <p:cNvSpPr/>
            <p:nvPr/>
          </p:nvSpPr>
          <p:spPr>
            <a:xfrm>
              <a:off x="10964545" y="1166844"/>
              <a:ext cx="50206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sz="800" b="1" dirty="0">
                  <a:solidFill>
                    <a:schemeClr val="bg1"/>
                  </a:solidFill>
                </a:rPr>
                <a:t>ET - HF</a:t>
              </a:r>
              <a:endParaRPr lang="de-DE" sz="1050" dirty="0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5C6007B-FBF5-4452-B7E4-70DB2B15E0C8}"/>
              </a:ext>
            </a:extLst>
          </p:cNvPr>
          <p:cNvGrpSpPr/>
          <p:nvPr/>
        </p:nvGrpSpPr>
        <p:grpSpPr>
          <a:xfrm>
            <a:off x="641967" y="1051755"/>
            <a:ext cx="3430800" cy="2671787"/>
            <a:chOff x="641967" y="1051755"/>
            <a:chExt cx="3430800" cy="2671787"/>
          </a:xfrm>
        </p:grpSpPr>
        <p:pic>
          <p:nvPicPr>
            <p:cNvPr id="19" name="Picture 9">
              <a:extLst>
                <a:ext uri="{FF2B5EF4-FFF2-40B4-BE49-F238E27FC236}">
                  <a16:creationId xmlns:a16="http://schemas.microsoft.com/office/drawing/2014/main" id="{67B2834E-847C-4A8A-ABFF-86B36307F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41967" y="1051755"/>
              <a:ext cx="3430800" cy="2229175"/>
            </a:xfrm>
            <a:prstGeom prst="rect">
              <a:avLst/>
            </a:prstGeom>
            <a:noFill/>
            <a:ln w="63500">
              <a:solidFill>
                <a:srgbClr val="5DF0FF"/>
              </a:solidFill>
              <a:miter lim="800000"/>
              <a:headEnd/>
              <a:tailEnd/>
            </a:ln>
            <a:effectLst>
              <a:outerShdw dist="38100" dir="2700000" rotWithShape="0">
                <a:srgbClr val="808080">
                  <a:alpha val="42999"/>
                </a:srgbClr>
              </a:outerShdw>
            </a:effectLst>
          </p:spPr>
        </p:pic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A4CB1330-0B89-4F6B-914D-61905F16216B}"/>
                </a:ext>
              </a:extLst>
            </p:cNvPr>
            <p:cNvSpPr txBox="1"/>
            <p:nvPr/>
          </p:nvSpPr>
          <p:spPr>
            <a:xfrm>
              <a:off x="1883057" y="3354210"/>
              <a:ext cx="7043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rPr>
                <a:t>ET-LF</a:t>
              </a: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31B95F4E-9C98-4C84-9E8C-10B12E77C16F}"/>
                </a:ext>
              </a:extLst>
            </p:cNvPr>
            <p:cNvSpPr/>
            <p:nvPr/>
          </p:nvSpPr>
          <p:spPr>
            <a:xfrm>
              <a:off x="3324559" y="1265269"/>
              <a:ext cx="386244" cy="1161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2834CC77-4CBB-43FC-8FB0-A7A5A628D6A2}"/>
                </a:ext>
              </a:extLst>
            </p:cNvPr>
            <p:cNvSpPr/>
            <p:nvPr/>
          </p:nvSpPr>
          <p:spPr>
            <a:xfrm>
              <a:off x="3275467" y="1221244"/>
              <a:ext cx="4844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sz="800" b="1" dirty="0">
                  <a:solidFill>
                    <a:schemeClr val="bg1"/>
                  </a:solidFill>
                </a:rPr>
                <a:t>ET - LF</a:t>
              </a:r>
              <a:endParaRPr lang="de-DE" sz="1050" dirty="0"/>
            </a:p>
          </p:txBody>
        </p:sp>
      </p:grpSp>
      <p:sp>
        <p:nvSpPr>
          <p:cNvPr id="23" name="Right Arrow 11">
            <a:extLst>
              <a:ext uri="{FF2B5EF4-FFF2-40B4-BE49-F238E27FC236}">
                <a16:creationId xmlns:a16="http://schemas.microsoft.com/office/drawing/2014/main" id="{90128852-5534-4F1E-975E-F4132F9DBE1B}"/>
              </a:ext>
            </a:extLst>
          </p:cNvPr>
          <p:cNvSpPr>
            <a:spLocks noChangeArrowheads="1"/>
          </p:cNvSpPr>
          <p:nvPr/>
        </p:nvSpPr>
        <p:spPr bwMode="auto">
          <a:xfrm rot="2615497">
            <a:off x="3252787" y="3264550"/>
            <a:ext cx="1003300" cy="548651"/>
          </a:xfrm>
          <a:prstGeom prst="rightArrow">
            <a:avLst>
              <a:gd name="adj1" fmla="val 50000"/>
              <a:gd name="adj2" fmla="val 49997"/>
            </a:avLst>
          </a:prstGeom>
          <a:gradFill flip="none" rotWithShape="1">
            <a:gsLst>
              <a:gs pos="0">
                <a:schemeClr val="tx1">
                  <a:lumMod val="50000"/>
                </a:schemeClr>
              </a:gs>
              <a:gs pos="100000">
                <a:schemeClr val="bg1">
                  <a:alpha val="44000"/>
                </a:schemeClr>
              </a:gs>
            </a:gsLst>
            <a:lin ang="0" scaled="1"/>
            <a:tileRect/>
          </a:gradFill>
          <a:ln w="9525">
            <a:solidFill>
              <a:schemeClr val="bg1">
                <a:alpha val="45000"/>
              </a:schemeClr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608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Textplatzhalter 1"/>
          <p:cNvSpPr txBox="1">
            <a:spLocks/>
          </p:cNvSpPr>
          <p:nvPr/>
        </p:nvSpPr>
        <p:spPr>
          <a:xfrm>
            <a:off x="251446" y="5748151"/>
            <a:ext cx="5176942" cy="88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2888" indent="-2428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 kern="1200">
                <a:solidFill>
                  <a:srgbClr val="003D81"/>
                </a:solidFill>
                <a:latin typeface="Gill Sans"/>
                <a:ea typeface="+mn-ea"/>
                <a:cs typeface="Gill Sans"/>
              </a:defRPr>
            </a:lvl1pPr>
            <a:lvl2pPr marL="534988" indent="-2921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Lucida Grande"/>
              <a:buChar char="-"/>
              <a:defRPr sz="2400" b="0" i="0" u="none" kern="1200">
                <a:solidFill>
                  <a:srgbClr val="E58324"/>
                </a:solidFill>
                <a:latin typeface="Gill Sans"/>
                <a:ea typeface="+mn-ea"/>
                <a:cs typeface="Gill Sans"/>
              </a:defRPr>
            </a:lvl2pPr>
            <a:lvl3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000000"/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de-DE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</a:rPr>
              <a:t>Cosmic</a:t>
            </a:r>
            <a:r>
              <a:rPr kumimoji="0" lang="de-DE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</a:rPr>
              <a:t> Explorer</a:t>
            </a:r>
          </a:p>
          <a:p>
            <a:pPr marL="242888" marR="0" lvl="0" indent="-242888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endParaRPr kumimoji="0" lang="de-DE" sz="48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Gill Sans"/>
              <a:ea typeface="+mn-ea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64DA997-532A-4952-973E-1A6BB019D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3475" y="3026003"/>
            <a:ext cx="4950803" cy="3605753"/>
          </a:xfrm>
          <a:prstGeom prst="rect">
            <a:avLst/>
          </a:prstGeom>
        </p:spPr>
      </p:pic>
      <p:pic>
        <p:nvPicPr>
          <p:cNvPr id="13" name="Immagine 3" descr="ET-new-logo.png">
            <a:extLst>
              <a:ext uri="{FF2B5EF4-FFF2-40B4-BE49-F238E27FC236}">
                <a16:creationId xmlns:a16="http://schemas.microsoft.com/office/drawing/2014/main" id="{2CC321FE-D024-4719-A77D-D42E32ACE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1234F14-262D-4543-909C-88D3FD2F1A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56520A31-F36F-4B4C-9B7B-72D5CB201034}"/>
              </a:ext>
            </a:extLst>
          </p:cNvPr>
          <p:cNvSpPr/>
          <p:nvPr/>
        </p:nvSpPr>
        <p:spPr>
          <a:xfrm>
            <a:off x="8016859" y="6066149"/>
            <a:ext cx="2075172" cy="471340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platzhalter 1">
            <a:extLst>
              <a:ext uri="{FF2B5EF4-FFF2-40B4-BE49-F238E27FC236}">
                <a16:creationId xmlns:a16="http://schemas.microsoft.com/office/drawing/2014/main" id="{0ACAC054-F48B-435B-8E5A-0B8722BAA806}"/>
              </a:ext>
            </a:extLst>
          </p:cNvPr>
          <p:cNvSpPr txBox="1">
            <a:spLocks/>
          </p:cNvSpPr>
          <p:nvPr/>
        </p:nvSpPr>
        <p:spPr>
          <a:xfrm rot="1931139">
            <a:off x="2414431" y="4128457"/>
            <a:ext cx="724215" cy="2890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42888" indent="-2428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 kern="1200">
                <a:solidFill>
                  <a:srgbClr val="003D81"/>
                </a:solidFill>
                <a:latin typeface="Gill Sans"/>
                <a:ea typeface="+mn-ea"/>
                <a:cs typeface="Gill Sans"/>
              </a:defRPr>
            </a:lvl1pPr>
            <a:lvl2pPr marL="534988" indent="-2921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Lucida Grande"/>
              <a:buChar char="-"/>
              <a:defRPr sz="2400" b="0" i="0" u="none" kern="1200">
                <a:solidFill>
                  <a:srgbClr val="E58324"/>
                </a:solidFill>
                <a:latin typeface="Gill Sans"/>
                <a:ea typeface="+mn-ea"/>
                <a:cs typeface="Gill Sans"/>
              </a:defRPr>
            </a:lvl2pPr>
            <a:lvl3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000000"/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</a:rPr>
              <a:t>40 km</a:t>
            </a:r>
          </a:p>
        </p:txBody>
      </p:sp>
      <p:sp>
        <p:nvSpPr>
          <p:cNvPr id="17" name="Textplatzhalter 1">
            <a:extLst>
              <a:ext uri="{FF2B5EF4-FFF2-40B4-BE49-F238E27FC236}">
                <a16:creationId xmlns:a16="http://schemas.microsoft.com/office/drawing/2014/main" id="{C4E8C323-7992-4E18-B2B7-72370FC625FF}"/>
              </a:ext>
            </a:extLst>
          </p:cNvPr>
          <p:cNvSpPr txBox="1">
            <a:spLocks/>
          </p:cNvSpPr>
          <p:nvPr/>
        </p:nvSpPr>
        <p:spPr>
          <a:xfrm rot="21268102">
            <a:off x="3764036" y="2729570"/>
            <a:ext cx="724215" cy="28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42888" indent="-2428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  <a:defRPr sz="2800" b="0" i="0" kern="1200">
                <a:solidFill>
                  <a:srgbClr val="003D81"/>
                </a:solidFill>
                <a:latin typeface="Gill Sans"/>
                <a:ea typeface="+mn-ea"/>
                <a:cs typeface="Gill Sans"/>
              </a:defRPr>
            </a:lvl1pPr>
            <a:lvl2pPr marL="534988" indent="-29210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Lucida Grande"/>
              <a:buChar char="-"/>
              <a:defRPr sz="2400" b="0" i="0" u="none" kern="1200">
                <a:solidFill>
                  <a:srgbClr val="E58324"/>
                </a:solidFill>
                <a:latin typeface="Gill Sans"/>
                <a:ea typeface="+mn-ea"/>
                <a:cs typeface="Gill Sans"/>
              </a:defRPr>
            </a:lvl2pPr>
            <a:lvl3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rgbClr val="000000"/>
                </a:solidFill>
                <a:latin typeface="Gill Sans"/>
                <a:ea typeface="+mn-ea"/>
                <a:cs typeface="Gill San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</a:rPr>
              <a:t>40 km</a:t>
            </a:r>
          </a:p>
        </p:txBody>
      </p:sp>
    </p:spTree>
    <p:extLst>
      <p:ext uri="{BB962C8B-B14F-4D97-AF65-F5344CB8AC3E}">
        <p14:creationId xmlns:p14="http://schemas.microsoft.com/office/powerpoint/2010/main" val="3975448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olo 1"/>
          <p:cNvSpPr>
            <a:spLocks noGrp="1"/>
          </p:cNvSpPr>
          <p:nvPr>
            <p:ph type="title"/>
          </p:nvPr>
        </p:nvSpPr>
        <p:spPr>
          <a:xfrm>
            <a:off x="2888430" y="101623"/>
            <a:ext cx="7526026" cy="867524"/>
          </a:xfrm>
          <a:ln>
            <a:noFill/>
          </a:ln>
        </p:spPr>
        <p:txBody>
          <a:bodyPr/>
          <a:lstStyle/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The </a:t>
            </a:r>
            <a:r>
              <a:rPr lang="en-US" dirty="0"/>
              <a:t>3G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GW Network (2035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)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-352848" y="834490"/>
            <a:ext cx="12897696" cy="6122905"/>
            <a:chOff x="-352848" y="834490"/>
            <a:chExt cx="12897696" cy="6122905"/>
          </a:xfrm>
        </p:grpSpPr>
        <p:pic>
          <p:nvPicPr>
            <p:cNvPr id="56" name="Picture 3" descr="TerradiNot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0" y="2365363"/>
              <a:ext cx="9144000" cy="410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4" name="Gruppieren 63"/>
            <p:cNvGrpSpPr/>
            <p:nvPr/>
          </p:nvGrpSpPr>
          <p:grpSpPr>
            <a:xfrm>
              <a:off x="4949287" y="3237642"/>
              <a:ext cx="1588031" cy="1961451"/>
              <a:chOff x="3425287" y="3237639"/>
              <a:chExt cx="1588031" cy="1961451"/>
            </a:xfrm>
          </p:grpSpPr>
          <p:pic>
            <p:nvPicPr>
              <p:cNvPr id="65" name="Picture 7" descr="aeria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00430" y="3646497"/>
                <a:ext cx="1512888" cy="1068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" name="Picture 8" descr="virgo_logo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706813" y="3708388"/>
                <a:ext cx="936625" cy="150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" name="Text Box 20"/>
              <p:cNvSpPr txBox="1">
                <a:spLocks noChangeArrowheads="1"/>
              </p:cNvSpPr>
              <p:nvPr/>
            </p:nvSpPr>
            <p:spPr bwMode="auto">
              <a:xfrm>
                <a:off x="3425287" y="4737425"/>
                <a:ext cx="1588031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</a:t>
                </a: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+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EB80A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Verdana" pitchFamily="34" charset="0"/>
                  <a:ea typeface="ＭＳ Ｐゴシック" pitchFamily="34" charset="-128"/>
                  <a:cs typeface="+mn-cs"/>
                </a:endParaRPr>
              </a:p>
            </p:txBody>
          </p:sp>
          <p:grpSp>
            <p:nvGrpSpPr>
              <p:cNvPr id="68" name="Gruppo 33"/>
              <p:cNvGrpSpPr/>
              <p:nvPr/>
            </p:nvGrpSpPr>
            <p:grpSpPr>
              <a:xfrm>
                <a:off x="4431545" y="3237639"/>
                <a:ext cx="256794" cy="214314"/>
                <a:chOff x="7646255" y="1808879"/>
                <a:chExt cx="256794" cy="214314"/>
              </a:xfrm>
            </p:grpSpPr>
            <p:cxnSp>
              <p:nvCxnSpPr>
                <p:cNvPr id="69" name="Connettore 1 34"/>
                <p:cNvCxnSpPr/>
                <p:nvPr/>
              </p:nvCxnSpPr>
              <p:spPr>
                <a:xfrm rot="1620000">
                  <a:off x="7646255" y="195158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ttore 1 35"/>
                <p:cNvCxnSpPr/>
                <p:nvPr/>
              </p:nvCxnSpPr>
              <p:spPr>
                <a:xfrm rot="7140000">
                  <a:off x="7795892" y="1916036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" name="Gruppieren 70"/>
            <p:cNvGrpSpPr/>
            <p:nvPr/>
          </p:nvGrpSpPr>
          <p:grpSpPr>
            <a:xfrm>
              <a:off x="1819287" y="1612086"/>
              <a:ext cx="1625717" cy="1767478"/>
              <a:chOff x="295287" y="1612083"/>
              <a:chExt cx="1625717" cy="1767478"/>
            </a:xfrm>
          </p:grpSpPr>
          <p:pic>
            <p:nvPicPr>
              <p:cNvPr id="72" name="Picture 4" descr="HiResHanford_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36679" y="1918760"/>
                <a:ext cx="1584325" cy="1116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" name="Picture 9" descr="ligo_log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31913" y="1831963"/>
                <a:ext cx="504825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4" name="Gruppo 36"/>
              <p:cNvGrpSpPr/>
              <p:nvPr/>
            </p:nvGrpSpPr>
            <p:grpSpPr>
              <a:xfrm>
                <a:off x="585896" y="3143248"/>
                <a:ext cx="214314" cy="236313"/>
                <a:chOff x="7729696" y="1785926"/>
                <a:chExt cx="214314" cy="236313"/>
              </a:xfrm>
            </p:grpSpPr>
            <p:cxnSp>
              <p:nvCxnSpPr>
                <p:cNvPr id="76" name="Connettore 1 37"/>
                <p:cNvCxnSpPr/>
                <p:nvPr/>
              </p:nvCxnSpPr>
              <p:spPr>
                <a:xfrm rot="3360000">
                  <a:off x="7750991" y="189308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Connettore 1 38"/>
                <p:cNvCxnSpPr/>
                <p:nvPr/>
              </p:nvCxnSpPr>
              <p:spPr>
                <a:xfrm rot="8760000">
                  <a:off x="7729696" y="202223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Text Box 17"/>
              <p:cNvSpPr txBox="1">
                <a:spLocks noChangeArrowheads="1"/>
              </p:cNvSpPr>
              <p:nvPr/>
            </p:nvSpPr>
            <p:spPr bwMode="auto">
              <a:xfrm>
                <a:off x="295287" y="1612083"/>
                <a:ext cx="89216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aLIGO</a:t>
                </a: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+</a:t>
                </a:r>
              </a:p>
            </p:txBody>
          </p:sp>
        </p:grpSp>
        <p:grpSp>
          <p:nvGrpSpPr>
            <p:cNvPr id="78" name="Gruppieren 77"/>
            <p:cNvGrpSpPr/>
            <p:nvPr/>
          </p:nvGrpSpPr>
          <p:grpSpPr>
            <a:xfrm>
              <a:off x="2578092" y="3676175"/>
              <a:ext cx="1722448" cy="1756682"/>
              <a:chOff x="1054090" y="3645695"/>
              <a:chExt cx="1722448" cy="1756682"/>
            </a:xfrm>
          </p:grpSpPr>
          <p:pic>
            <p:nvPicPr>
              <p:cNvPr id="79" name="Picture 5" descr="LLOaeria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187450" y="3995726"/>
                <a:ext cx="1589088" cy="1119187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</p:pic>
          <p:pic>
            <p:nvPicPr>
              <p:cNvPr id="80" name="Picture 6" descr="ligo_log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268538" y="3995726"/>
                <a:ext cx="503237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1" name="Text Box 19"/>
              <p:cNvSpPr txBox="1">
                <a:spLocks noChangeArrowheads="1"/>
              </p:cNvSpPr>
              <p:nvPr/>
            </p:nvSpPr>
            <p:spPr bwMode="auto">
              <a:xfrm>
                <a:off x="1054090" y="5125378"/>
                <a:ext cx="160653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aLIGO +</a:t>
                </a:r>
              </a:p>
            </p:txBody>
          </p:sp>
          <p:grpSp>
            <p:nvGrpSpPr>
              <p:cNvPr id="82" name="Gruppo 39"/>
              <p:cNvGrpSpPr/>
              <p:nvPr/>
            </p:nvGrpSpPr>
            <p:grpSpPr>
              <a:xfrm>
                <a:off x="1486743" y="3645695"/>
                <a:ext cx="232976" cy="214314"/>
                <a:chOff x="7701849" y="1931183"/>
                <a:chExt cx="232976" cy="214314"/>
              </a:xfrm>
            </p:grpSpPr>
            <p:cxnSp>
              <p:nvCxnSpPr>
                <p:cNvPr id="83" name="Connettore 1 40"/>
                <p:cNvCxnSpPr/>
                <p:nvPr/>
              </p:nvCxnSpPr>
              <p:spPr>
                <a:xfrm rot="9840000">
                  <a:off x="7701849" y="198060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Connettore 1 41"/>
                <p:cNvCxnSpPr/>
                <p:nvPr/>
              </p:nvCxnSpPr>
              <p:spPr>
                <a:xfrm rot="4440000">
                  <a:off x="7827668" y="2038340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1" name="Rechteck 90"/>
            <p:cNvSpPr/>
            <p:nvPr/>
          </p:nvSpPr>
          <p:spPr>
            <a:xfrm>
              <a:off x="-73152" y="6467466"/>
              <a:ext cx="12265152" cy="489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grpSp>
          <p:nvGrpSpPr>
            <p:cNvPr id="3" name="Gruppieren 2"/>
            <p:cNvGrpSpPr/>
            <p:nvPr/>
          </p:nvGrpSpPr>
          <p:grpSpPr>
            <a:xfrm>
              <a:off x="7756931" y="4077075"/>
              <a:ext cx="848309" cy="712045"/>
              <a:chOff x="6232930" y="3811892"/>
              <a:chExt cx="848309" cy="712045"/>
            </a:xfrm>
          </p:grpSpPr>
          <p:grpSp>
            <p:nvGrpSpPr>
              <p:cNvPr id="97" name="Gruppieren 96"/>
              <p:cNvGrpSpPr/>
              <p:nvPr/>
            </p:nvGrpSpPr>
            <p:grpSpPr>
              <a:xfrm>
                <a:off x="6514723" y="3811892"/>
                <a:ext cx="214314" cy="214314"/>
                <a:chOff x="6516216" y="3974080"/>
                <a:chExt cx="214314" cy="214314"/>
              </a:xfrm>
            </p:grpSpPr>
            <p:cxnSp>
              <p:nvCxnSpPr>
                <p:cNvPr id="98" name="Connettore 1 43"/>
                <p:cNvCxnSpPr/>
                <p:nvPr/>
              </p:nvCxnSpPr>
              <p:spPr>
                <a:xfrm rot="5400000">
                  <a:off x="6409059" y="4081237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nettore 1 44"/>
                <p:cNvCxnSpPr/>
                <p:nvPr/>
              </p:nvCxnSpPr>
              <p:spPr>
                <a:xfrm rot="10800000">
                  <a:off x="6516216" y="4188394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4" name="Text Box 15"/>
              <p:cNvSpPr txBox="1">
                <a:spLocks noChangeArrowheads="1"/>
              </p:cNvSpPr>
              <p:nvPr/>
            </p:nvSpPr>
            <p:spPr bwMode="auto">
              <a:xfrm>
                <a:off x="6232930" y="4062272"/>
                <a:ext cx="84830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aLIGO</a:t>
                </a: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+ </a:t>
                </a:r>
                <a:b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</a:b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INDIA</a:t>
                </a:r>
              </a:p>
            </p:txBody>
          </p:sp>
        </p:grpSp>
        <p:grpSp>
          <p:nvGrpSpPr>
            <p:cNvPr id="2" name="Gruppieren 1"/>
            <p:cNvGrpSpPr/>
            <p:nvPr/>
          </p:nvGrpSpPr>
          <p:grpSpPr>
            <a:xfrm>
              <a:off x="9379813" y="1937329"/>
              <a:ext cx="1239884" cy="1660266"/>
              <a:chOff x="7855812" y="1937328"/>
              <a:chExt cx="1239884" cy="1660266"/>
            </a:xfrm>
          </p:grpSpPr>
          <p:grpSp>
            <p:nvGrpSpPr>
              <p:cNvPr id="85" name="Gruppieren 84"/>
              <p:cNvGrpSpPr/>
              <p:nvPr/>
            </p:nvGrpSpPr>
            <p:grpSpPr>
              <a:xfrm>
                <a:off x="7855812" y="1937328"/>
                <a:ext cx="747196" cy="1660266"/>
                <a:chOff x="7855812" y="1937328"/>
                <a:chExt cx="747196" cy="1660266"/>
              </a:xfrm>
            </p:grpSpPr>
            <p:grpSp>
              <p:nvGrpSpPr>
                <p:cNvPr id="88" name="Gruppo 42"/>
                <p:cNvGrpSpPr/>
                <p:nvPr/>
              </p:nvGrpSpPr>
              <p:grpSpPr>
                <a:xfrm>
                  <a:off x="8373454" y="3383280"/>
                  <a:ext cx="229554" cy="214314"/>
                  <a:chOff x="7873388" y="1740206"/>
                  <a:chExt cx="229554" cy="214314"/>
                </a:xfrm>
              </p:grpSpPr>
              <p:cxnSp>
                <p:nvCxnSpPr>
                  <p:cNvPr id="89" name="Connettore 1 43"/>
                  <p:cNvCxnSpPr/>
                  <p:nvPr/>
                </p:nvCxnSpPr>
                <p:spPr>
                  <a:xfrm rot="4560000">
                    <a:off x="7766231" y="1847363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ttore 1 44"/>
                  <p:cNvCxnSpPr/>
                  <p:nvPr/>
                </p:nvCxnSpPr>
                <p:spPr>
                  <a:xfrm rot="9900000">
                    <a:off x="7888628" y="1924040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7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855812" y="1937328"/>
                  <a:ext cx="729687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EB80A">
                          <a:lumMod val="40000"/>
                          <a:lumOff val="60000"/>
                        </a:srgbClr>
                      </a:solidFill>
                      <a:effectLst/>
                      <a:uLnTx/>
                      <a:uFillTx/>
                      <a:latin typeface="Verdana" pitchFamily="34" charset="0"/>
                      <a:ea typeface="ＭＳ Ｐゴシック" pitchFamily="34" charset="-128"/>
                      <a:cs typeface="+mn-cs"/>
                    </a:rPr>
                    <a:t>KAGRA</a:t>
                  </a:r>
                </a:p>
              </p:txBody>
            </p:sp>
          </p:grpSp>
          <p:pic>
            <p:nvPicPr>
              <p:cNvPr id="100354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7313" y="2152285"/>
                <a:ext cx="1208383" cy="11655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52" name="Rechteck 51"/>
            <p:cNvSpPr/>
            <p:nvPr/>
          </p:nvSpPr>
          <p:spPr>
            <a:xfrm>
              <a:off x="-352848" y="834490"/>
              <a:ext cx="1893650" cy="5749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53" name="Rechteck 52"/>
            <p:cNvSpPr/>
            <p:nvPr/>
          </p:nvSpPr>
          <p:spPr>
            <a:xfrm>
              <a:off x="10651198" y="1011743"/>
              <a:ext cx="1893650" cy="5749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4" name="Freihandform 3"/>
            <p:cNvSpPr/>
            <p:nvPr/>
          </p:nvSpPr>
          <p:spPr>
            <a:xfrm>
              <a:off x="2533912" y="3228971"/>
              <a:ext cx="400050" cy="419100"/>
            </a:xfrm>
            <a:custGeom>
              <a:avLst/>
              <a:gdLst>
                <a:gd name="connsiteX0" fmla="*/ 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50" h="419100">
                  <a:moveTo>
                    <a:pt x="0" y="0"/>
                  </a:moveTo>
                  <a:lnTo>
                    <a:pt x="0" y="419100"/>
                  </a:lnTo>
                  <a:lnTo>
                    <a:pt x="400050" y="409575"/>
                  </a:lnTo>
                </a:path>
              </a:pathLst>
            </a:custGeom>
            <a:noFill/>
            <a:ln w="63500">
              <a:solidFill>
                <a:srgbClr val="00FA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58" name="Freihandform 57"/>
            <p:cNvSpPr/>
            <p:nvPr/>
          </p:nvSpPr>
          <p:spPr>
            <a:xfrm>
              <a:off x="5967224" y="2887448"/>
              <a:ext cx="400050" cy="419100"/>
            </a:xfrm>
            <a:custGeom>
              <a:avLst/>
              <a:gdLst>
                <a:gd name="connsiteX0" fmla="*/ 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50" h="419100">
                  <a:moveTo>
                    <a:pt x="0" y="0"/>
                  </a:moveTo>
                  <a:lnTo>
                    <a:pt x="0" y="419100"/>
                  </a:lnTo>
                  <a:lnTo>
                    <a:pt x="400050" y="409575"/>
                  </a:lnTo>
                </a:path>
              </a:pathLst>
            </a:custGeom>
            <a:noFill/>
            <a:ln w="63500">
              <a:solidFill>
                <a:srgbClr val="00FA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59" name="Freihandform 58"/>
            <p:cNvSpPr/>
            <p:nvPr/>
          </p:nvSpPr>
          <p:spPr>
            <a:xfrm>
              <a:off x="9682904" y="5110458"/>
              <a:ext cx="400050" cy="419100"/>
            </a:xfrm>
            <a:custGeom>
              <a:avLst/>
              <a:gdLst>
                <a:gd name="connsiteX0" fmla="*/ 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50" h="419100">
                  <a:moveTo>
                    <a:pt x="0" y="0"/>
                  </a:moveTo>
                  <a:lnTo>
                    <a:pt x="0" y="419100"/>
                  </a:lnTo>
                  <a:lnTo>
                    <a:pt x="400050" y="409575"/>
                  </a:lnTo>
                </a:path>
              </a:pathLst>
            </a:custGeom>
            <a:noFill/>
            <a:ln w="63500">
              <a:solidFill>
                <a:srgbClr val="00FA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pic>
          <p:nvPicPr>
            <p:cNvPr id="60" name="Immagine 8" descr="ET-new-logo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28068" y="2336977"/>
              <a:ext cx="1710395" cy="547003"/>
            </a:xfrm>
            <a:prstGeom prst="rect">
              <a:avLst/>
            </a:prstGeom>
          </p:spPr>
        </p:pic>
        <p:pic>
          <p:nvPicPr>
            <p:cNvPr id="61" name="Grafik 60"/>
            <p:cNvPicPr>
              <a:picLocks noChangeAspect="1"/>
            </p:cNvPicPr>
            <p:nvPr/>
          </p:nvPicPr>
          <p:blipFill rotWithShape="1">
            <a:blip r:embed="rId11"/>
            <a:srcRect l="3094" t="3246" r="1922" b="32284"/>
            <a:stretch/>
          </p:blipFill>
          <p:spPr>
            <a:xfrm>
              <a:off x="905941" y="3344798"/>
              <a:ext cx="1541606" cy="570965"/>
            </a:xfrm>
            <a:prstGeom prst="rect">
              <a:avLst/>
            </a:prstGeom>
          </p:spPr>
        </p:pic>
        <p:sp>
          <p:nvSpPr>
            <p:cNvPr id="5" name="Rechteck 4"/>
            <p:cNvSpPr/>
            <p:nvPr/>
          </p:nvSpPr>
          <p:spPr>
            <a:xfrm>
              <a:off x="8876072" y="5683770"/>
              <a:ext cx="976550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rPr>
                <a:t>3G </a:t>
              </a:r>
              <a:r>
                <a:rPr kumimoji="0" lang="de-DE" sz="16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rPr>
                <a:t>south</a:t>
              </a:r>
              <a:r>
                <a:rPr kumimoji="0" lang="de-DE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rPr>
                <a:t>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i="1" dirty="0">
                  <a:solidFill>
                    <a:prstClr val="white"/>
                  </a:solidFill>
                  <a:latin typeface="Corbel"/>
                </a:rPr>
                <a:t>NEMO</a:t>
              </a:r>
              <a:endPara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pic>
        <p:nvPicPr>
          <p:cNvPr id="49" name="Immagine 3" descr="ET-new-logo.png">
            <a:extLst>
              <a:ext uri="{FF2B5EF4-FFF2-40B4-BE49-F238E27FC236}">
                <a16:creationId xmlns:a16="http://schemas.microsoft.com/office/drawing/2014/main" id="{62AD0B90-BCF8-4E29-A366-24E2C46527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ABCB651-4D88-4330-A16A-E8C691E822B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32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31942-2F5B-40AA-A38C-5ADD76F78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738" y="131915"/>
            <a:ext cx="7839393" cy="914400"/>
          </a:xfrm>
        </p:spPr>
        <p:txBody>
          <a:bodyPr/>
          <a:lstStyle/>
          <a:p>
            <a:r>
              <a:rPr lang="de-DE" sz="3600" dirty="0" err="1"/>
              <a:t>Sensitivities</a:t>
            </a:r>
            <a:r>
              <a:rPr lang="de-DE" sz="3600" dirty="0"/>
              <a:t> in </a:t>
            </a:r>
            <a:r>
              <a:rPr lang="de-DE" sz="3600" dirty="0" err="1"/>
              <a:t>the</a:t>
            </a:r>
            <a:r>
              <a:rPr lang="de-DE" sz="3600" dirty="0"/>
              <a:t> 3G </a:t>
            </a:r>
            <a:r>
              <a:rPr lang="de-DE" sz="3600" dirty="0" err="1"/>
              <a:t>era</a:t>
            </a:r>
            <a:endParaRPr lang="de-DE" sz="36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C78EC74-78B5-495A-9E75-55F2B5DE0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0" y="1274157"/>
            <a:ext cx="7289556" cy="5330488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7A96D29F-30C0-49A0-A781-955147531C7C}"/>
              </a:ext>
            </a:extLst>
          </p:cNvPr>
          <p:cNvGrpSpPr>
            <a:grpSpLocks noChangeAspect="1"/>
          </p:cNvGrpSpPr>
          <p:nvPr/>
        </p:nvGrpSpPr>
        <p:grpSpPr>
          <a:xfrm>
            <a:off x="7475275" y="1305148"/>
            <a:ext cx="4554074" cy="2304527"/>
            <a:chOff x="905941" y="1527504"/>
            <a:chExt cx="9762059" cy="4939959"/>
          </a:xfrm>
        </p:grpSpPr>
        <p:pic>
          <p:nvPicPr>
            <p:cNvPr id="6" name="Picture 3" descr="TerradiNotte">
              <a:extLst>
                <a:ext uri="{FF2B5EF4-FFF2-40B4-BE49-F238E27FC236}">
                  <a16:creationId xmlns:a16="http://schemas.microsoft.com/office/drawing/2014/main" id="{FB11A425-DE6F-49FF-94F8-992593764A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0" y="2365363"/>
              <a:ext cx="9144000" cy="410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F7A19285-14B9-4911-87B2-3C58D1780306}"/>
                </a:ext>
              </a:extLst>
            </p:cNvPr>
            <p:cNvGrpSpPr/>
            <p:nvPr/>
          </p:nvGrpSpPr>
          <p:grpSpPr>
            <a:xfrm>
              <a:off x="4949287" y="3237642"/>
              <a:ext cx="1588031" cy="2093558"/>
              <a:chOff x="3425287" y="3237639"/>
              <a:chExt cx="1588031" cy="2093558"/>
            </a:xfrm>
          </p:grpSpPr>
          <p:pic>
            <p:nvPicPr>
              <p:cNvPr id="43" name="Picture 7" descr="aerial">
                <a:extLst>
                  <a:ext uri="{FF2B5EF4-FFF2-40B4-BE49-F238E27FC236}">
                    <a16:creationId xmlns:a16="http://schemas.microsoft.com/office/drawing/2014/main" id="{6F0BDACB-2571-4DFE-9704-ACC0B91539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00430" y="3646497"/>
                <a:ext cx="1512888" cy="1068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Picture 8" descr="virgo_logo">
                <a:extLst>
                  <a:ext uri="{FF2B5EF4-FFF2-40B4-BE49-F238E27FC236}">
                    <a16:creationId xmlns:a16="http://schemas.microsoft.com/office/drawing/2014/main" id="{11C255D6-A4C3-41C5-88B5-CC6699A1C7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706813" y="3708388"/>
                <a:ext cx="936625" cy="150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Text Box 20">
                <a:extLst>
                  <a:ext uri="{FF2B5EF4-FFF2-40B4-BE49-F238E27FC236}">
                    <a16:creationId xmlns:a16="http://schemas.microsoft.com/office/drawing/2014/main" id="{5A0FF4D0-B9CB-49E1-9175-9D8235F60A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25287" y="4737425"/>
                <a:ext cx="1588031" cy="593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</a:t>
                </a: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+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FEB80A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Verdana" pitchFamily="34" charset="0"/>
                  <a:ea typeface="ＭＳ Ｐゴシック" pitchFamily="34" charset="-128"/>
                  <a:cs typeface="+mn-cs"/>
                </a:endParaRPr>
              </a:p>
            </p:txBody>
          </p:sp>
          <p:grpSp>
            <p:nvGrpSpPr>
              <p:cNvPr id="46" name="Gruppo 33">
                <a:extLst>
                  <a:ext uri="{FF2B5EF4-FFF2-40B4-BE49-F238E27FC236}">
                    <a16:creationId xmlns:a16="http://schemas.microsoft.com/office/drawing/2014/main" id="{9A95B639-8E2B-462A-8A92-91CD23575451}"/>
                  </a:ext>
                </a:extLst>
              </p:cNvPr>
              <p:cNvGrpSpPr/>
              <p:nvPr/>
            </p:nvGrpSpPr>
            <p:grpSpPr>
              <a:xfrm>
                <a:off x="4431545" y="3237639"/>
                <a:ext cx="256794" cy="214314"/>
                <a:chOff x="7646255" y="1808879"/>
                <a:chExt cx="256794" cy="214314"/>
              </a:xfrm>
            </p:grpSpPr>
            <p:cxnSp>
              <p:nvCxnSpPr>
                <p:cNvPr id="47" name="Connettore 1 34">
                  <a:extLst>
                    <a:ext uri="{FF2B5EF4-FFF2-40B4-BE49-F238E27FC236}">
                      <a16:creationId xmlns:a16="http://schemas.microsoft.com/office/drawing/2014/main" id="{7C29BD14-167E-49CA-A3B1-65D0E0C72044}"/>
                    </a:ext>
                  </a:extLst>
                </p:cNvPr>
                <p:cNvCxnSpPr/>
                <p:nvPr/>
              </p:nvCxnSpPr>
              <p:spPr>
                <a:xfrm rot="1620000">
                  <a:off x="7646255" y="195158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Connettore 1 35">
                  <a:extLst>
                    <a:ext uri="{FF2B5EF4-FFF2-40B4-BE49-F238E27FC236}">
                      <a16:creationId xmlns:a16="http://schemas.microsoft.com/office/drawing/2014/main" id="{93E8FDC1-CF93-46D4-B42C-6AE2CA45EA03}"/>
                    </a:ext>
                  </a:extLst>
                </p:cNvPr>
                <p:cNvCxnSpPr/>
                <p:nvPr/>
              </p:nvCxnSpPr>
              <p:spPr>
                <a:xfrm rot="7140000">
                  <a:off x="7795892" y="1916036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9BFD482B-578F-4866-9691-B06EC2D6B173}"/>
                </a:ext>
              </a:extLst>
            </p:cNvPr>
            <p:cNvGrpSpPr/>
            <p:nvPr/>
          </p:nvGrpSpPr>
          <p:grpSpPr>
            <a:xfrm>
              <a:off x="1753997" y="1527504"/>
              <a:ext cx="1691007" cy="1852060"/>
              <a:chOff x="229997" y="1527501"/>
              <a:chExt cx="1691007" cy="1852060"/>
            </a:xfrm>
          </p:grpSpPr>
          <p:pic>
            <p:nvPicPr>
              <p:cNvPr id="37" name="Picture 4" descr="HiResHanford_4">
                <a:extLst>
                  <a:ext uri="{FF2B5EF4-FFF2-40B4-BE49-F238E27FC236}">
                    <a16:creationId xmlns:a16="http://schemas.microsoft.com/office/drawing/2014/main" id="{37B67853-B3A7-4B09-AB37-55E36C4FCC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36679" y="1918760"/>
                <a:ext cx="1584325" cy="1116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" name="Picture 9" descr="ligo_logo">
                <a:extLst>
                  <a:ext uri="{FF2B5EF4-FFF2-40B4-BE49-F238E27FC236}">
                    <a16:creationId xmlns:a16="http://schemas.microsoft.com/office/drawing/2014/main" id="{35041D05-01E6-478A-8B75-213DEE5E38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31913" y="1831963"/>
                <a:ext cx="504825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9" name="Gruppo 36">
                <a:extLst>
                  <a:ext uri="{FF2B5EF4-FFF2-40B4-BE49-F238E27FC236}">
                    <a16:creationId xmlns:a16="http://schemas.microsoft.com/office/drawing/2014/main" id="{1EF69565-FC74-4E22-8DB1-8158D4C31CB4}"/>
                  </a:ext>
                </a:extLst>
              </p:cNvPr>
              <p:cNvGrpSpPr/>
              <p:nvPr/>
            </p:nvGrpSpPr>
            <p:grpSpPr>
              <a:xfrm>
                <a:off x="585896" y="3143248"/>
                <a:ext cx="214314" cy="236313"/>
                <a:chOff x="7729696" y="1785926"/>
                <a:chExt cx="214314" cy="236313"/>
              </a:xfrm>
            </p:grpSpPr>
            <p:cxnSp>
              <p:nvCxnSpPr>
                <p:cNvPr id="41" name="Connettore 1 37">
                  <a:extLst>
                    <a:ext uri="{FF2B5EF4-FFF2-40B4-BE49-F238E27FC236}">
                      <a16:creationId xmlns:a16="http://schemas.microsoft.com/office/drawing/2014/main" id="{08D532CF-C864-4426-8802-129CBF43AC37}"/>
                    </a:ext>
                  </a:extLst>
                </p:cNvPr>
                <p:cNvCxnSpPr/>
                <p:nvPr/>
              </p:nvCxnSpPr>
              <p:spPr>
                <a:xfrm rot="3360000">
                  <a:off x="7750991" y="189308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ttore 1 38">
                  <a:extLst>
                    <a:ext uri="{FF2B5EF4-FFF2-40B4-BE49-F238E27FC236}">
                      <a16:creationId xmlns:a16="http://schemas.microsoft.com/office/drawing/2014/main" id="{A8115EE9-4545-4D7B-83AD-C5C6449E7326}"/>
                    </a:ext>
                  </a:extLst>
                </p:cNvPr>
                <p:cNvCxnSpPr/>
                <p:nvPr/>
              </p:nvCxnSpPr>
              <p:spPr>
                <a:xfrm rot="8760000">
                  <a:off x="7729696" y="202223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Text Box 17">
                <a:extLst>
                  <a:ext uri="{FF2B5EF4-FFF2-40B4-BE49-F238E27FC236}">
                    <a16:creationId xmlns:a16="http://schemas.microsoft.com/office/drawing/2014/main" id="{CFCF90B0-5131-4D1A-A8A7-C0790252E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997" y="1527501"/>
                <a:ext cx="1155635" cy="3958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aLIGO</a:t>
                </a: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+</a:t>
                </a:r>
              </a:p>
            </p:txBody>
          </p:sp>
        </p:grpSp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1F2F47C7-CE84-4AB4-9BAB-080487EB87F7}"/>
                </a:ext>
              </a:extLst>
            </p:cNvPr>
            <p:cNvGrpSpPr/>
            <p:nvPr/>
          </p:nvGrpSpPr>
          <p:grpSpPr>
            <a:xfrm>
              <a:off x="2578092" y="3676175"/>
              <a:ext cx="1722448" cy="1875531"/>
              <a:chOff x="1054090" y="3645695"/>
              <a:chExt cx="1722448" cy="1875531"/>
            </a:xfrm>
          </p:grpSpPr>
          <p:pic>
            <p:nvPicPr>
              <p:cNvPr id="31" name="Picture 5" descr="LLOaerial">
                <a:extLst>
                  <a:ext uri="{FF2B5EF4-FFF2-40B4-BE49-F238E27FC236}">
                    <a16:creationId xmlns:a16="http://schemas.microsoft.com/office/drawing/2014/main" id="{81030DA5-11F5-4D89-831F-386C0340AD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187450" y="3995726"/>
                <a:ext cx="1589088" cy="1119187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</p:pic>
          <p:pic>
            <p:nvPicPr>
              <p:cNvPr id="32" name="Picture 6" descr="ligo_logo">
                <a:extLst>
                  <a:ext uri="{FF2B5EF4-FFF2-40B4-BE49-F238E27FC236}">
                    <a16:creationId xmlns:a16="http://schemas.microsoft.com/office/drawing/2014/main" id="{BBF1A900-0F88-4090-A97A-250F17FEFE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268538" y="3995726"/>
                <a:ext cx="503237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" name="Text Box 19">
                <a:extLst>
                  <a:ext uri="{FF2B5EF4-FFF2-40B4-BE49-F238E27FC236}">
                    <a16:creationId xmlns:a16="http://schemas.microsoft.com/office/drawing/2014/main" id="{CC46C7A5-8720-44D3-83BC-29E4E54D12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4090" y="5125378"/>
                <a:ext cx="1606531" cy="3958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aLIGO +</a:t>
                </a:r>
              </a:p>
            </p:txBody>
          </p:sp>
          <p:grpSp>
            <p:nvGrpSpPr>
              <p:cNvPr id="34" name="Gruppo 39">
                <a:extLst>
                  <a:ext uri="{FF2B5EF4-FFF2-40B4-BE49-F238E27FC236}">
                    <a16:creationId xmlns:a16="http://schemas.microsoft.com/office/drawing/2014/main" id="{F65727C6-2634-4C1B-AF5F-E0E33F305CD1}"/>
                  </a:ext>
                </a:extLst>
              </p:cNvPr>
              <p:cNvGrpSpPr/>
              <p:nvPr/>
            </p:nvGrpSpPr>
            <p:grpSpPr>
              <a:xfrm>
                <a:off x="1486743" y="3645695"/>
                <a:ext cx="232976" cy="214314"/>
                <a:chOff x="7701849" y="1931183"/>
                <a:chExt cx="232976" cy="214314"/>
              </a:xfrm>
            </p:grpSpPr>
            <p:cxnSp>
              <p:nvCxnSpPr>
                <p:cNvPr id="35" name="Connettore 1 40">
                  <a:extLst>
                    <a:ext uri="{FF2B5EF4-FFF2-40B4-BE49-F238E27FC236}">
                      <a16:creationId xmlns:a16="http://schemas.microsoft.com/office/drawing/2014/main" id="{3A89D2B5-100E-4250-AFF0-5D3A5A092802}"/>
                    </a:ext>
                  </a:extLst>
                </p:cNvPr>
                <p:cNvCxnSpPr/>
                <p:nvPr/>
              </p:nvCxnSpPr>
              <p:spPr>
                <a:xfrm rot="9840000">
                  <a:off x="7701849" y="198060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nettore 1 41">
                  <a:extLst>
                    <a:ext uri="{FF2B5EF4-FFF2-40B4-BE49-F238E27FC236}">
                      <a16:creationId xmlns:a16="http://schemas.microsoft.com/office/drawing/2014/main" id="{0A251A59-BC24-4DB0-B772-E691DDC6EDBC}"/>
                    </a:ext>
                  </a:extLst>
                </p:cNvPr>
                <p:cNvCxnSpPr/>
                <p:nvPr/>
              </p:nvCxnSpPr>
              <p:spPr>
                <a:xfrm rot="4440000">
                  <a:off x="7827668" y="2038340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000E86F1-A640-49AD-8210-F41BFC99ED4A}"/>
                </a:ext>
              </a:extLst>
            </p:cNvPr>
            <p:cNvGrpSpPr/>
            <p:nvPr/>
          </p:nvGrpSpPr>
          <p:grpSpPr>
            <a:xfrm>
              <a:off x="7756931" y="4077075"/>
              <a:ext cx="1107137" cy="844152"/>
              <a:chOff x="6232930" y="3811892"/>
              <a:chExt cx="1107137" cy="844152"/>
            </a:xfrm>
          </p:grpSpPr>
          <p:grpSp>
            <p:nvGrpSpPr>
              <p:cNvPr id="27" name="Gruppieren 26">
                <a:extLst>
                  <a:ext uri="{FF2B5EF4-FFF2-40B4-BE49-F238E27FC236}">
                    <a16:creationId xmlns:a16="http://schemas.microsoft.com/office/drawing/2014/main" id="{EC550C48-7794-4133-A0B2-81FCEA725563}"/>
                  </a:ext>
                </a:extLst>
              </p:cNvPr>
              <p:cNvGrpSpPr/>
              <p:nvPr/>
            </p:nvGrpSpPr>
            <p:grpSpPr>
              <a:xfrm>
                <a:off x="6514723" y="3811892"/>
                <a:ext cx="214314" cy="214314"/>
                <a:chOff x="6516216" y="3974080"/>
                <a:chExt cx="214314" cy="214314"/>
              </a:xfrm>
            </p:grpSpPr>
            <p:cxnSp>
              <p:nvCxnSpPr>
                <p:cNvPr id="29" name="Connettore 1 43">
                  <a:extLst>
                    <a:ext uri="{FF2B5EF4-FFF2-40B4-BE49-F238E27FC236}">
                      <a16:creationId xmlns:a16="http://schemas.microsoft.com/office/drawing/2014/main" id="{E8D68834-171D-4720-B5F7-A80BEC7EB035}"/>
                    </a:ext>
                  </a:extLst>
                </p:cNvPr>
                <p:cNvCxnSpPr/>
                <p:nvPr/>
              </p:nvCxnSpPr>
              <p:spPr>
                <a:xfrm rot="5400000">
                  <a:off x="6409059" y="4081237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nettore 1 44">
                  <a:extLst>
                    <a:ext uri="{FF2B5EF4-FFF2-40B4-BE49-F238E27FC236}">
                      <a16:creationId xmlns:a16="http://schemas.microsoft.com/office/drawing/2014/main" id="{8E200A9C-49B1-4E07-8020-58F155D1F50C}"/>
                    </a:ext>
                  </a:extLst>
                </p:cNvPr>
                <p:cNvCxnSpPr/>
                <p:nvPr/>
              </p:nvCxnSpPr>
              <p:spPr>
                <a:xfrm rot="10800000">
                  <a:off x="6516216" y="4188394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Text Box 15">
                <a:extLst>
                  <a:ext uri="{FF2B5EF4-FFF2-40B4-BE49-F238E27FC236}">
                    <a16:creationId xmlns:a16="http://schemas.microsoft.com/office/drawing/2014/main" id="{655A37D6-F43E-4B29-B348-56C4907586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32930" y="4062272"/>
                <a:ext cx="1107137" cy="5937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aLIGO</a:t>
                </a: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+ </a:t>
                </a:r>
                <a:b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</a:br>
                <a:r>
                  <a:rPr kumimoji="0" lang="it-IT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INDIA</a:t>
                </a:r>
              </a:p>
            </p:txBody>
          </p: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A605CC40-58B0-45DE-8B6F-7762907658AF}"/>
                </a:ext>
              </a:extLst>
            </p:cNvPr>
            <p:cNvGrpSpPr/>
            <p:nvPr/>
          </p:nvGrpSpPr>
          <p:grpSpPr>
            <a:xfrm>
              <a:off x="9323501" y="1848867"/>
              <a:ext cx="1296196" cy="1748728"/>
              <a:chOff x="7799500" y="1848866"/>
              <a:chExt cx="1296196" cy="1748728"/>
            </a:xfrm>
          </p:grpSpPr>
          <p:grpSp>
            <p:nvGrpSpPr>
              <p:cNvPr id="21" name="Gruppieren 20">
                <a:extLst>
                  <a:ext uri="{FF2B5EF4-FFF2-40B4-BE49-F238E27FC236}">
                    <a16:creationId xmlns:a16="http://schemas.microsoft.com/office/drawing/2014/main" id="{AAA74267-A5B5-402C-AC7D-CCBB54AB8FEA}"/>
                  </a:ext>
                </a:extLst>
              </p:cNvPr>
              <p:cNvGrpSpPr/>
              <p:nvPr/>
            </p:nvGrpSpPr>
            <p:grpSpPr>
              <a:xfrm>
                <a:off x="7799500" y="1848866"/>
                <a:ext cx="976563" cy="1748728"/>
                <a:chOff x="7799500" y="1848866"/>
                <a:chExt cx="976563" cy="1748728"/>
              </a:xfrm>
            </p:grpSpPr>
            <p:grpSp>
              <p:nvGrpSpPr>
                <p:cNvPr id="23" name="Gruppo 42">
                  <a:extLst>
                    <a:ext uri="{FF2B5EF4-FFF2-40B4-BE49-F238E27FC236}">
                      <a16:creationId xmlns:a16="http://schemas.microsoft.com/office/drawing/2014/main" id="{C0152F98-61E6-4347-A87D-AAFDEAAE7799}"/>
                    </a:ext>
                  </a:extLst>
                </p:cNvPr>
                <p:cNvGrpSpPr/>
                <p:nvPr/>
              </p:nvGrpSpPr>
              <p:grpSpPr>
                <a:xfrm>
                  <a:off x="8373454" y="3383280"/>
                  <a:ext cx="229554" cy="214314"/>
                  <a:chOff x="7873388" y="1740206"/>
                  <a:chExt cx="229554" cy="214314"/>
                </a:xfrm>
              </p:grpSpPr>
              <p:cxnSp>
                <p:nvCxnSpPr>
                  <p:cNvPr id="25" name="Connettore 1 43">
                    <a:extLst>
                      <a:ext uri="{FF2B5EF4-FFF2-40B4-BE49-F238E27FC236}">
                        <a16:creationId xmlns:a16="http://schemas.microsoft.com/office/drawing/2014/main" id="{292A2DD0-F025-441A-A842-6A3D43EB6CA3}"/>
                      </a:ext>
                    </a:extLst>
                  </p:cNvPr>
                  <p:cNvCxnSpPr/>
                  <p:nvPr/>
                </p:nvCxnSpPr>
                <p:spPr>
                  <a:xfrm rot="4560000">
                    <a:off x="7766231" y="1847363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Connettore 1 44">
                    <a:extLst>
                      <a:ext uri="{FF2B5EF4-FFF2-40B4-BE49-F238E27FC236}">
                        <a16:creationId xmlns:a16="http://schemas.microsoft.com/office/drawing/2014/main" id="{F96D5E7F-F5C8-4FB6-BF69-F62D009A1251}"/>
                      </a:ext>
                    </a:extLst>
                  </p:cNvPr>
                  <p:cNvCxnSpPr/>
                  <p:nvPr/>
                </p:nvCxnSpPr>
                <p:spPr>
                  <a:xfrm rot="9900000">
                    <a:off x="7888628" y="1924040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Text Box 14">
                  <a:extLst>
                    <a:ext uri="{FF2B5EF4-FFF2-40B4-BE49-F238E27FC236}">
                      <a16:creationId xmlns:a16="http://schemas.microsoft.com/office/drawing/2014/main" id="{61216C21-B0A8-41C0-8C7A-94C58E2245A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799500" y="1848866"/>
                  <a:ext cx="976563" cy="3958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EB80A">
                          <a:lumMod val="40000"/>
                          <a:lumOff val="60000"/>
                        </a:srgbClr>
                      </a:solidFill>
                      <a:effectLst/>
                      <a:uLnTx/>
                      <a:uFillTx/>
                      <a:latin typeface="Verdana" pitchFamily="34" charset="0"/>
                      <a:ea typeface="ＭＳ Ｐゴシック" pitchFamily="34" charset="-128"/>
                      <a:cs typeface="+mn-cs"/>
                    </a:rPr>
                    <a:t>KAGRA</a:t>
                  </a:r>
                </a:p>
              </p:txBody>
            </p:sp>
          </p:grpSp>
          <p:pic>
            <p:nvPicPr>
              <p:cNvPr id="22" name="Picture 2">
                <a:extLst>
                  <a:ext uri="{FF2B5EF4-FFF2-40B4-BE49-F238E27FC236}">
                    <a16:creationId xmlns:a16="http://schemas.microsoft.com/office/drawing/2014/main" id="{C6560F9F-FF16-4D0C-AB76-7CE7EDFCA0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7313" y="2152285"/>
                <a:ext cx="1208383" cy="11655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" name="Freihandform 3">
              <a:extLst>
                <a:ext uri="{FF2B5EF4-FFF2-40B4-BE49-F238E27FC236}">
                  <a16:creationId xmlns:a16="http://schemas.microsoft.com/office/drawing/2014/main" id="{248782A5-FAD3-4422-9C93-2E73DE5D61AA}"/>
                </a:ext>
              </a:extLst>
            </p:cNvPr>
            <p:cNvSpPr/>
            <p:nvPr/>
          </p:nvSpPr>
          <p:spPr>
            <a:xfrm>
              <a:off x="2533912" y="3228971"/>
              <a:ext cx="400050" cy="419100"/>
            </a:xfrm>
            <a:custGeom>
              <a:avLst/>
              <a:gdLst>
                <a:gd name="connsiteX0" fmla="*/ 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50" h="419100">
                  <a:moveTo>
                    <a:pt x="0" y="0"/>
                  </a:moveTo>
                  <a:lnTo>
                    <a:pt x="0" y="419100"/>
                  </a:lnTo>
                  <a:lnTo>
                    <a:pt x="400050" y="409575"/>
                  </a:lnTo>
                </a:path>
              </a:pathLst>
            </a:custGeom>
            <a:noFill/>
            <a:ln w="63500">
              <a:solidFill>
                <a:srgbClr val="00FA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16" name="Freihandform 57">
              <a:extLst>
                <a:ext uri="{FF2B5EF4-FFF2-40B4-BE49-F238E27FC236}">
                  <a16:creationId xmlns:a16="http://schemas.microsoft.com/office/drawing/2014/main" id="{4F5C5C55-1410-4C6D-A043-DF43CBD5CD4E}"/>
                </a:ext>
              </a:extLst>
            </p:cNvPr>
            <p:cNvSpPr/>
            <p:nvPr/>
          </p:nvSpPr>
          <p:spPr>
            <a:xfrm>
              <a:off x="5967224" y="2887448"/>
              <a:ext cx="400050" cy="419100"/>
            </a:xfrm>
            <a:custGeom>
              <a:avLst/>
              <a:gdLst>
                <a:gd name="connsiteX0" fmla="*/ 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50" h="419100">
                  <a:moveTo>
                    <a:pt x="0" y="0"/>
                  </a:moveTo>
                  <a:lnTo>
                    <a:pt x="0" y="419100"/>
                  </a:lnTo>
                  <a:lnTo>
                    <a:pt x="400050" y="409575"/>
                  </a:lnTo>
                </a:path>
              </a:pathLst>
            </a:custGeom>
            <a:noFill/>
            <a:ln w="63500">
              <a:solidFill>
                <a:srgbClr val="00FA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17" name="Freihandform 58">
              <a:extLst>
                <a:ext uri="{FF2B5EF4-FFF2-40B4-BE49-F238E27FC236}">
                  <a16:creationId xmlns:a16="http://schemas.microsoft.com/office/drawing/2014/main" id="{14190054-92B1-4DC4-BCD7-8E7EF80D4937}"/>
                </a:ext>
              </a:extLst>
            </p:cNvPr>
            <p:cNvSpPr/>
            <p:nvPr/>
          </p:nvSpPr>
          <p:spPr>
            <a:xfrm>
              <a:off x="9682904" y="5110458"/>
              <a:ext cx="400050" cy="419100"/>
            </a:xfrm>
            <a:custGeom>
              <a:avLst/>
              <a:gdLst>
                <a:gd name="connsiteX0" fmla="*/ 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50" h="419100">
                  <a:moveTo>
                    <a:pt x="0" y="0"/>
                  </a:moveTo>
                  <a:lnTo>
                    <a:pt x="0" y="419100"/>
                  </a:lnTo>
                  <a:lnTo>
                    <a:pt x="400050" y="409575"/>
                  </a:lnTo>
                </a:path>
              </a:pathLst>
            </a:custGeom>
            <a:noFill/>
            <a:ln w="63500">
              <a:solidFill>
                <a:srgbClr val="00FA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pic>
          <p:nvPicPr>
            <p:cNvPr id="18" name="Immagine 8" descr="ET-new-logo.png">
              <a:extLst>
                <a:ext uri="{FF2B5EF4-FFF2-40B4-BE49-F238E27FC236}">
                  <a16:creationId xmlns:a16="http://schemas.microsoft.com/office/drawing/2014/main" id="{771F0722-DEA8-482F-A87C-FCDE0584A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28068" y="2336977"/>
              <a:ext cx="1710395" cy="547003"/>
            </a:xfrm>
            <a:prstGeom prst="rect">
              <a:avLst/>
            </a:prstGeom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8E13318C-47E2-4A09-9CFB-B091E20F17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3094" t="3246" r="1922" b="32284"/>
            <a:stretch/>
          </p:blipFill>
          <p:spPr>
            <a:xfrm>
              <a:off x="905941" y="3344798"/>
              <a:ext cx="1541606" cy="570965"/>
            </a:xfrm>
            <a:prstGeom prst="rect">
              <a:avLst/>
            </a:prstGeom>
          </p:spPr>
        </p:pic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77FB4A06-E67D-454F-A2C5-862DAA650317}"/>
                </a:ext>
              </a:extLst>
            </p:cNvPr>
            <p:cNvSpPr/>
            <p:nvPr/>
          </p:nvSpPr>
          <p:spPr>
            <a:xfrm>
              <a:off x="8742057" y="5683769"/>
              <a:ext cx="1244582" cy="7257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rPr>
                <a:t>3G </a:t>
              </a:r>
              <a:r>
                <a:rPr kumimoji="0" lang="de-DE" sz="8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rPr>
                <a:t>south</a:t>
              </a:r>
              <a:r>
                <a:rPr kumimoji="0" lang="de-DE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rPr>
                <a:t>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800" i="1" dirty="0">
                  <a:solidFill>
                    <a:prstClr val="white"/>
                  </a:solidFill>
                  <a:latin typeface="Corbel"/>
                </a:rPr>
                <a:t>NEMO</a:t>
              </a:r>
              <a:endPara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pic>
        <p:nvPicPr>
          <p:cNvPr id="51" name="Immagine 3" descr="ET-new-logo.png">
            <a:extLst>
              <a:ext uri="{FF2B5EF4-FFF2-40B4-BE49-F238E27FC236}">
                <a16:creationId xmlns:a16="http://schemas.microsoft.com/office/drawing/2014/main" id="{2A3576FD-B1CC-489B-BA18-74801A0F12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52" name="Grafik 51">
            <a:extLst>
              <a:ext uri="{FF2B5EF4-FFF2-40B4-BE49-F238E27FC236}">
                <a16:creationId xmlns:a16="http://schemas.microsoft.com/office/drawing/2014/main" id="{A88B1821-1F88-4B1A-8C99-9FEA8F975F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82607" y="4435"/>
            <a:ext cx="2096550" cy="74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54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1F7C1B4-98DB-47D1-B703-859D9E762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5338" y="125023"/>
            <a:ext cx="5831262" cy="545138"/>
          </a:xfrm>
        </p:spPr>
        <p:txBody>
          <a:bodyPr/>
          <a:lstStyle/>
          <a:p>
            <a:r>
              <a:rPr lang="de-DE" sz="2800" dirty="0"/>
              <a:t>Hearing </a:t>
            </a:r>
            <a:r>
              <a:rPr lang="de-DE" sz="2800" dirty="0" err="1"/>
              <a:t>the</a:t>
            </a:r>
            <a:r>
              <a:rPr lang="de-DE" sz="2800" dirty="0"/>
              <a:t> „</a:t>
            </a:r>
            <a:r>
              <a:rPr lang="de-DE" sz="2800" dirty="0" err="1"/>
              <a:t>whole</a:t>
            </a:r>
            <a:r>
              <a:rPr lang="de-DE" sz="2800" dirty="0"/>
              <a:t> </a:t>
            </a:r>
            <a:r>
              <a:rPr lang="de-DE" sz="2800" dirty="0" err="1"/>
              <a:t>universe</a:t>
            </a:r>
            <a:r>
              <a:rPr lang="de-DE" sz="2800" dirty="0"/>
              <a:t>“…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815B3A0-49D0-4376-BE62-0385E54F3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32" y="959024"/>
            <a:ext cx="5370144" cy="568398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25AC617-9A65-4E5E-B42C-961BA170D637}"/>
              </a:ext>
            </a:extLst>
          </p:cNvPr>
          <p:cNvSpPr txBox="1"/>
          <p:nvPr/>
        </p:nvSpPr>
        <p:spPr>
          <a:xfrm>
            <a:off x="6380893" y="1329179"/>
            <a:ext cx="492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CBC Sources </a:t>
            </a:r>
            <a:r>
              <a:rPr lang="de-DE" sz="2400" dirty="0" err="1"/>
              <a:t>throughout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universe</a:t>
            </a:r>
            <a:endParaRPr lang="de-DE" sz="2400" dirty="0"/>
          </a:p>
        </p:txBody>
      </p:sp>
      <p:pic>
        <p:nvPicPr>
          <p:cNvPr id="11" name="Immagine 3" descr="ET-new-logo.png">
            <a:extLst>
              <a:ext uri="{FF2B5EF4-FFF2-40B4-BE49-F238E27FC236}">
                <a16:creationId xmlns:a16="http://schemas.microsoft.com/office/drawing/2014/main" id="{5C865DB8-7576-4AC7-9E33-3CD46BF0C0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E42E0ED-06AC-4807-BCF7-3A0463E8D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F4DA8A3-7087-4516-AD5B-48BA27C078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969" y="2160999"/>
            <a:ext cx="4841977" cy="4345559"/>
          </a:xfrm>
          <a:prstGeom prst="rect">
            <a:avLst/>
          </a:prstGeom>
        </p:spPr>
      </p:pic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6DE555C0-8DD5-4024-9746-41CA9BCBF3D1}"/>
              </a:ext>
            </a:extLst>
          </p:cNvPr>
          <p:cNvSpPr/>
          <p:nvPr/>
        </p:nvSpPr>
        <p:spPr>
          <a:xfrm>
            <a:off x="7400041" y="4637988"/>
            <a:ext cx="2762054" cy="754144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2E65240-BB58-4400-B5E0-C521B55803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876" y="2039180"/>
            <a:ext cx="6225448" cy="458919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D4ACF83-DA4B-4DEF-9A53-C87F1658FC3E}"/>
              </a:ext>
            </a:extLst>
          </p:cNvPr>
          <p:cNvSpPr txBox="1"/>
          <p:nvPr/>
        </p:nvSpPr>
        <p:spPr>
          <a:xfrm>
            <a:off x="45503" y="6489118"/>
            <a:ext cx="1635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Credit</a:t>
            </a:r>
            <a:r>
              <a:rPr lang="de-DE" sz="1400" dirty="0"/>
              <a:t>: E. Hall (MIT)</a:t>
            </a:r>
          </a:p>
        </p:txBody>
      </p:sp>
    </p:spTree>
    <p:extLst>
      <p:ext uri="{BB962C8B-B14F-4D97-AF65-F5344CB8AC3E}">
        <p14:creationId xmlns:p14="http://schemas.microsoft.com/office/powerpoint/2010/main" val="2271251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2" name="GW170817 Signal Reconstruction (fast, silent, w- GW170608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91159" y="1127213"/>
            <a:ext cx="9210865" cy="5181109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307772" y="44624"/>
            <a:ext cx="7244613" cy="914400"/>
          </a:xfrm>
        </p:spPr>
        <p:txBody>
          <a:bodyPr/>
          <a:lstStyle/>
          <a:p>
            <a:r>
              <a:rPr lang="de-DE" dirty="0" err="1"/>
              <a:t>Published</a:t>
            </a:r>
            <a:r>
              <a:rPr lang="de-DE" dirty="0"/>
              <a:t> </a:t>
            </a:r>
            <a:r>
              <a:rPr lang="de-DE" dirty="0" err="1"/>
              <a:t>sources</a:t>
            </a:r>
            <a:r>
              <a:rPr lang="de-DE" dirty="0"/>
              <a:t> O1 &amp; O2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24395" y="44624"/>
            <a:ext cx="1016000" cy="1125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0077" y="1604206"/>
            <a:ext cx="7740001" cy="4526667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9" name="Gruppieren 8"/>
          <p:cNvGrpSpPr/>
          <p:nvPr/>
        </p:nvGrpSpPr>
        <p:grpSpPr>
          <a:xfrm>
            <a:off x="2718324" y="2163156"/>
            <a:ext cx="7136167" cy="914000"/>
            <a:chOff x="1194323" y="2163156"/>
            <a:chExt cx="7136167" cy="914000"/>
          </a:xfrm>
        </p:grpSpPr>
        <p:cxnSp>
          <p:nvCxnSpPr>
            <p:cNvPr id="10" name="Gerader Verbinder 9"/>
            <p:cNvCxnSpPr/>
            <p:nvPr/>
          </p:nvCxnSpPr>
          <p:spPr>
            <a:xfrm>
              <a:off x="1194323" y="2892490"/>
              <a:ext cx="6344816" cy="27992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/>
          </p:nvCxnSpPr>
          <p:spPr>
            <a:xfrm>
              <a:off x="1194325" y="2340619"/>
              <a:ext cx="6344816" cy="27992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feld 11"/>
            <p:cNvSpPr txBox="1"/>
            <p:nvPr/>
          </p:nvSpPr>
          <p:spPr>
            <a:xfrm>
              <a:off x="7520653" y="2707824"/>
              <a:ext cx="8098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>
                  <a:solidFill>
                    <a:srgbClr val="FF0000"/>
                  </a:solidFill>
                </a:rPr>
                <a:t>1 </a:t>
              </a:r>
              <a:r>
                <a:rPr lang="de-DE" b="1" dirty="0" err="1">
                  <a:solidFill>
                    <a:srgbClr val="FF0000"/>
                  </a:solidFill>
                </a:rPr>
                <a:t>hour</a:t>
              </a:r>
              <a:endParaRPr lang="de-DE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7567308" y="2163156"/>
              <a:ext cx="712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>
                  <a:solidFill>
                    <a:srgbClr val="FF0000"/>
                  </a:solidFill>
                </a:rPr>
                <a:t>1 </a:t>
              </a:r>
              <a:r>
                <a:rPr lang="de-DE" b="1" dirty="0" err="1">
                  <a:solidFill>
                    <a:srgbClr val="FF0000"/>
                  </a:solidFill>
                </a:rPr>
                <a:t>day</a:t>
              </a:r>
              <a:endParaRPr lang="de-DE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2730761" y="3452811"/>
            <a:ext cx="7056017" cy="369332"/>
            <a:chOff x="1206760" y="3452811"/>
            <a:chExt cx="7056017" cy="369332"/>
          </a:xfrm>
        </p:grpSpPr>
        <p:cxnSp>
          <p:nvCxnSpPr>
            <p:cNvPr id="15" name="Gerader Verbinder 14"/>
            <p:cNvCxnSpPr/>
            <p:nvPr/>
          </p:nvCxnSpPr>
          <p:spPr>
            <a:xfrm>
              <a:off x="1206760" y="3637477"/>
              <a:ext cx="6344816" cy="27992"/>
            </a:xfrm>
            <a:prstGeom prst="line">
              <a:avLst/>
            </a:prstGeom>
            <a:ln w="3492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feld 15"/>
            <p:cNvSpPr txBox="1"/>
            <p:nvPr/>
          </p:nvSpPr>
          <p:spPr>
            <a:xfrm>
              <a:off x="7533090" y="3452811"/>
              <a:ext cx="7296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>
                  <a:solidFill>
                    <a:srgbClr val="27B400"/>
                  </a:solidFill>
                </a:rPr>
                <a:t>1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342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169058"/>
            <a:ext cx="5886040" cy="4852231"/>
          </a:xfrm>
        </p:spPr>
      </p:pic>
      <p:sp>
        <p:nvSpPr>
          <p:cNvPr id="8" name="TextBox 7"/>
          <p:cNvSpPr txBox="1"/>
          <p:nvPr/>
        </p:nvSpPr>
        <p:spPr>
          <a:xfrm rot="16200000">
            <a:off x="9482371" y="3160875"/>
            <a:ext cx="1322798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92" dirty="0">
                <a:solidFill>
                  <a:prstClr val="white">
                    <a:lumMod val="50000"/>
                    <a:lumOff val="50000"/>
                  </a:prstClr>
                </a:solidFill>
              </a:rPr>
              <a:t>Credit: Evan Hall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115415" y="1981241"/>
            <a:ext cx="2710870" cy="66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412" tIns="44205" rIns="88412" bIns="44205" numCol="1" anchor="ctr" anchorCtr="0" compatLnSpc="1">
            <a:prstTxWarp prst="textNoShape">
              <a:avLst/>
            </a:prstTxWarp>
          </a:bodyPr>
          <a:lstStyle>
            <a:lvl1pPr algn="ctr" defTabSz="95885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AD170F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95885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AD170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2pPr>
            <a:lvl3pPr algn="ctr" defTabSz="95885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AD170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3pPr>
            <a:lvl4pPr algn="ctr" defTabSz="95885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AD170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4pPr>
            <a:lvl5pPr algn="ctr" defTabSz="95885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AD170F"/>
                </a:solidFill>
                <a:latin typeface="Verdana" charset="0"/>
                <a:ea typeface="ＭＳ Ｐゴシック" charset="-128"/>
                <a:cs typeface="ＭＳ Ｐゴシック" charset="-128"/>
              </a:defRPr>
            </a:lvl5pPr>
            <a:lvl6pPr marL="457200" algn="ctr" defTabSz="95885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AD170F"/>
                </a:solidFill>
                <a:latin typeface="Verdana" charset="0"/>
              </a:defRPr>
            </a:lvl6pPr>
            <a:lvl7pPr marL="914400" algn="ctr" defTabSz="95885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AD170F"/>
                </a:solidFill>
                <a:latin typeface="Verdana" charset="0"/>
              </a:defRPr>
            </a:lvl7pPr>
            <a:lvl8pPr marL="1371600" algn="ctr" defTabSz="95885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AD170F"/>
                </a:solidFill>
                <a:latin typeface="Verdana" charset="0"/>
              </a:defRPr>
            </a:lvl8pPr>
            <a:lvl9pPr marL="1828800" algn="ctr" defTabSz="95885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AD170F"/>
                </a:solidFill>
                <a:latin typeface="Verdana" charset="0"/>
              </a:defRPr>
            </a:lvl9pPr>
          </a:lstStyle>
          <a:p>
            <a:r>
              <a:rPr lang="en-US" sz="2585" kern="0" dirty="0" err="1">
                <a:solidFill>
                  <a:srgbClr val="FEB80A">
                    <a:lumMod val="20000"/>
                    <a:lumOff val="80000"/>
                  </a:srgbClr>
                </a:solidFill>
              </a:rPr>
              <a:t>B</a:t>
            </a:r>
            <a:r>
              <a:rPr lang="en-US" sz="1400" kern="0" dirty="0" err="1">
                <a:solidFill>
                  <a:srgbClr val="FEB80A">
                    <a:lumMod val="60000"/>
                    <a:lumOff val="40000"/>
                  </a:srgbClr>
                </a:solidFill>
              </a:rPr>
              <a:t>inary</a:t>
            </a:r>
            <a:r>
              <a:rPr lang="en-US" sz="2585" kern="0" dirty="0" err="1">
                <a:solidFill>
                  <a:srgbClr val="FEB80A">
                    <a:lumMod val="20000"/>
                    <a:lumOff val="80000"/>
                  </a:srgbClr>
                </a:solidFill>
              </a:rPr>
              <a:t>N</a:t>
            </a:r>
            <a:r>
              <a:rPr lang="en-US" sz="1400" kern="0" dirty="0" err="1">
                <a:solidFill>
                  <a:srgbClr val="FEB80A">
                    <a:lumMod val="60000"/>
                    <a:lumOff val="40000"/>
                  </a:srgbClr>
                </a:solidFill>
              </a:rPr>
              <a:t>eutron</a:t>
            </a:r>
            <a:r>
              <a:rPr lang="en-US" sz="2585" kern="0" dirty="0" err="1">
                <a:solidFill>
                  <a:srgbClr val="FEB80A">
                    <a:lumMod val="20000"/>
                    <a:lumOff val="80000"/>
                  </a:srgbClr>
                </a:solidFill>
              </a:rPr>
              <a:t>S</a:t>
            </a:r>
            <a:r>
              <a:rPr lang="en-US" sz="1400" kern="0" dirty="0" err="1">
                <a:solidFill>
                  <a:srgbClr val="FEB80A">
                    <a:lumMod val="60000"/>
                    <a:lumOff val="40000"/>
                  </a:srgbClr>
                </a:solidFill>
              </a:rPr>
              <a:t>tar</a:t>
            </a:r>
            <a:r>
              <a:rPr lang="en-US" sz="2585" kern="0" dirty="0">
                <a:solidFill>
                  <a:srgbClr val="FEB80A">
                    <a:lumMod val="20000"/>
                    <a:lumOff val="80000"/>
                  </a:srgbClr>
                </a:solidFill>
              </a:rPr>
              <a:t> </a:t>
            </a:r>
          </a:p>
          <a:p>
            <a:r>
              <a:rPr lang="en-US" sz="2585" kern="0" dirty="0">
                <a:solidFill>
                  <a:srgbClr val="FEB80A">
                    <a:lumMod val="20000"/>
                    <a:lumOff val="80000"/>
                  </a:srgbClr>
                </a:solidFill>
              </a:rPr>
              <a:t>pre-warning time </a:t>
            </a:r>
          </a:p>
          <a:p>
            <a:r>
              <a:rPr lang="en-US" sz="2585" kern="0" dirty="0">
                <a:solidFill>
                  <a:srgbClr val="FEB80A">
                    <a:lumMod val="20000"/>
                    <a:lumOff val="80000"/>
                  </a:srgbClr>
                </a:solidFill>
              </a:rPr>
              <a:t>with </a:t>
            </a:r>
            <a:br>
              <a:rPr lang="en-US" sz="2585" kern="0" dirty="0">
                <a:solidFill>
                  <a:srgbClr val="FEB80A">
                    <a:lumMod val="20000"/>
                    <a:lumOff val="80000"/>
                  </a:srgbClr>
                </a:solidFill>
              </a:rPr>
            </a:br>
            <a:r>
              <a:rPr lang="en-US" sz="2585" kern="0" dirty="0">
                <a:solidFill>
                  <a:srgbClr val="FEB80A">
                    <a:lumMod val="20000"/>
                    <a:lumOff val="80000"/>
                  </a:srgbClr>
                </a:solidFill>
              </a:rPr>
              <a:t>3G instruments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833091" y="3761345"/>
            <a:ext cx="5051638" cy="0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Up Arrow 11"/>
          <p:cNvSpPr/>
          <p:nvPr/>
        </p:nvSpPr>
        <p:spPr>
          <a:xfrm>
            <a:off x="5570980" y="3975822"/>
            <a:ext cx="132938" cy="480079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2">
              <a:solidFill>
                <a:prstClr val="white"/>
              </a:solidFill>
            </a:endParaRPr>
          </a:p>
        </p:txBody>
      </p:sp>
      <p:sp>
        <p:nvSpPr>
          <p:cNvPr id="13" name="Up Arrow 12"/>
          <p:cNvSpPr/>
          <p:nvPr/>
        </p:nvSpPr>
        <p:spPr>
          <a:xfrm flipH="1">
            <a:off x="6361877" y="3964580"/>
            <a:ext cx="125199" cy="480079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2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04296" y="4482849"/>
            <a:ext cx="558166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46" b="1" dirty="0">
                <a:solidFill>
                  <a:srgbClr val="7030A0"/>
                </a:solidFill>
              </a:rPr>
              <a:t>~3h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94688" y="4482849"/>
            <a:ext cx="939681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46" b="1" dirty="0">
                <a:solidFill>
                  <a:srgbClr val="7030A0"/>
                </a:solidFill>
              </a:rPr>
              <a:t>~30min</a:t>
            </a:r>
          </a:p>
        </p:txBody>
      </p:sp>
      <p:sp>
        <p:nvSpPr>
          <p:cNvPr id="16" name="Titel 3"/>
          <p:cNvSpPr>
            <a:spLocks noGrp="1"/>
          </p:cNvSpPr>
          <p:nvPr>
            <p:ph type="title"/>
          </p:nvPr>
        </p:nvSpPr>
        <p:spPr>
          <a:xfrm>
            <a:off x="2892234" y="63478"/>
            <a:ext cx="7244613" cy="914400"/>
          </a:xfrm>
        </p:spPr>
        <p:txBody>
          <a:bodyPr/>
          <a:lstStyle/>
          <a:p>
            <a:r>
              <a:rPr lang="de-DE" dirty="0"/>
              <a:t>NS-NS „In Band“ </a:t>
            </a:r>
            <a:r>
              <a:rPr lang="de-DE" dirty="0" err="1"/>
              <a:t>duration</a:t>
            </a:r>
            <a:endParaRPr lang="de-DE" dirty="0"/>
          </a:p>
        </p:txBody>
      </p:sp>
      <p:pic>
        <p:nvPicPr>
          <p:cNvPr id="17" name="Immagine 3" descr="ET-new-logo.png">
            <a:extLst>
              <a:ext uri="{FF2B5EF4-FFF2-40B4-BE49-F238E27FC236}">
                <a16:creationId xmlns:a16="http://schemas.microsoft.com/office/drawing/2014/main" id="{188CFA71-DD34-4694-9D2C-1328E9EA8B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57422" cy="76146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112B7C3-6A10-4CAE-8C67-36775CDD9C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2954" y="10015"/>
            <a:ext cx="2096550" cy="74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715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-1053458" y="271208"/>
            <a:ext cx="13554706" cy="6750131"/>
            <a:chOff x="-352848" y="834490"/>
            <a:chExt cx="13554706" cy="6750131"/>
          </a:xfrm>
        </p:grpSpPr>
        <p:pic>
          <p:nvPicPr>
            <p:cNvPr id="56" name="Picture 3" descr="TerradiNot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0" y="2365363"/>
              <a:ext cx="9144000" cy="4102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4" name="Gruppieren 63"/>
            <p:cNvGrpSpPr/>
            <p:nvPr/>
          </p:nvGrpSpPr>
          <p:grpSpPr>
            <a:xfrm>
              <a:off x="4949287" y="3237642"/>
              <a:ext cx="1588031" cy="1961451"/>
              <a:chOff x="3425287" y="3237639"/>
              <a:chExt cx="1588031" cy="1961451"/>
            </a:xfrm>
          </p:grpSpPr>
          <p:pic>
            <p:nvPicPr>
              <p:cNvPr id="65" name="Picture 7" descr="aeria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500430" y="3646497"/>
                <a:ext cx="1512888" cy="1068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" name="Picture 8" descr="virgo_logo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706813" y="3708388"/>
                <a:ext cx="936625" cy="150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" name="Text Box 20"/>
              <p:cNvSpPr txBox="1">
                <a:spLocks noChangeArrowheads="1"/>
              </p:cNvSpPr>
              <p:nvPr/>
            </p:nvSpPr>
            <p:spPr bwMode="auto">
              <a:xfrm>
                <a:off x="3425287" y="4737425"/>
                <a:ext cx="1588031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AdV</a:t>
                </a: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+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EB80A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Verdana" pitchFamily="34" charset="0"/>
                  <a:ea typeface="ＭＳ Ｐゴシック" pitchFamily="34" charset="-128"/>
                  <a:cs typeface="+mn-cs"/>
                </a:endParaRPr>
              </a:p>
            </p:txBody>
          </p:sp>
          <p:grpSp>
            <p:nvGrpSpPr>
              <p:cNvPr id="68" name="Gruppo 33"/>
              <p:cNvGrpSpPr/>
              <p:nvPr/>
            </p:nvGrpSpPr>
            <p:grpSpPr>
              <a:xfrm>
                <a:off x="4431545" y="3237639"/>
                <a:ext cx="256794" cy="214314"/>
                <a:chOff x="7646255" y="1808879"/>
                <a:chExt cx="256794" cy="214314"/>
              </a:xfrm>
            </p:grpSpPr>
            <p:cxnSp>
              <p:nvCxnSpPr>
                <p:cNvPr id="69" name="Connettore 1 34"/>
                <p:cNvCxnSpPr/>
                <p:nvPr/>
              </p:nvCxnSpPr>
              <p:spPr>
                <a:xfrm rot="1620000">
                  <a:off x="7646255" y="195158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ttore 1 35"/>
                <p:cNvCxnSpPr/>
                <p:nvPr/>
              </p:nvCxnSpPr>
              <p:spPr>
                <a:xfrm rot="7140000">
                  <a:off x="7795892" y="1916036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" name="Gruppieren 70"/>
            <p:cNvGrpSpPr/>
            <p:nvPr/>
          </p:nvGrpSpPr>
          <p:grpSpPr>
            <a:xfrm>
              <a:off x="1819287" y="1612086"/>
              <a:ext cx="1625717" cy="1767478"/>
              <a:chOff x="295287" y="1612083"/>
              <a:chExt cx="1625717" cy="1767478"/>
            </a:xfrm>
          </p:grpSpPr>
          <p:pic>
            <p:nvPicPr>
              <p:cNvPr id="72" name="Picture 4" descr="HiResHanford_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36679" y="1918760"/>
                <a:ext cx="1584325" cy="1116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" name="Picture 9" descr="ligo_log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31913" y="1831963"/>
                <a:ext cx="504825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4" name="Gruppo 36"/>
              <p:cNvGrpSpPr/>
              <p:nvPr/>
            </p:nvGrpSpPr>
            <p:grpSpPr>
              <a:xfrm>
                <a:off x="585896" y="3143248"/>
                <a:ext cx="214314" cy="236313"/>
                <a:chOff x="7729696" y="1785926"/>
                <a:chExt cx="214314" cy="236313"/>
              </a:xfrm>
            </p:grpSpPr>
            <p:cxnSp>
              <p:nvCxnSpPr>
                <p:cNvPr id="76" name="Connettore 1 37"/>
                <p:cNvCxnSpPr/>
                <p:nvPr/>
              </p:nvCxnSpPr>
              <p:spPr>
                <a:xfrm rot="3360000">
                  <a:off x="7750991" y="189308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Connettore 1 38"/>
                <p:cNvCxnSpPr/>
                <p:nvPr/>
              </p:nvCxnSpPr>
              <p:spPr>
                <a:xfrm rot="8760000">
                  <a:off x="7729696" y="2022239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Text Box 17"/>
              <p:cNvSpPr txBox="1">
                <a:spLocks noChangeArrowheads="1"/>
              </p:cNvSpPr>
              <p:nvPr/>
            </p:nvSpPr>
            <p:spPr bwMode="auto">
              <a:xfrm>
                <a:off x="295287" y="1612083"/>
                <a:ext cx="89216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aLIGO</a:t>
                </a: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+</a:t>
                </a:r>
              </a:p>
            </p:txBody>
          </p:sp>
        </p:grpSp>
        <p:grpSp>
          <p:nvGrpSpPr>
            <p:cNvPr id="78" name="Gruppieren 77"/>
            <p:cNvGrpSpPr/>
            <p:nvPr/>
          </p:nvGrpSpPr>
          <p:grpSpPr>
            <a:xfrm>
              <a:off x="2578092" y="3676175"/>
              <a:ext cx="1722448" cy="1756682"/>
              <a:chOff x="1054090" y="3645695"/>
              <a:chExt cx="1722448" cy="1756682"/>
            </a:xfrm>
          </p:grpSpPr>
          <p:pic>
            <p:nvPicPr>
              <p:cNvPr id="79" name="Picture 5" descr="LLOaerial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187450" y="3995726"/>
                <a:ext cx="1589088" cy="1119187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/>
              </a:ln>
            </p:spPr>
          </p:pic>
          <p:pic>
            <p:nvPicPr>
              <p:cNvPr id="80" name="Picture 6" descr="ligo_log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268538" y="3995726"/>
                <a:ext cx="503237" cy="292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1" name="Text Box 19"/>
              <p:cNvSpPr txBox="1">
                <a:spLocks noChangeArrowheads="1"/>
              </p:cNvSpPr>
              <p:nvPr/>
            </p:nvSpPr>
            <p:spPr bwMode="auto">
              <a:xfrm>
                <a:off x="1054090" y="5125378"/>
                <a:ext cx="1606531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aLIGO +</a:t>
                </a:r>
              </a:p>
            </p:txBody>
          </p:sp>
          <p:grpSp>
            <p:nvGrpSpPr>
              <p:cNvPr id="82" name="Gruppo 39"/>
              <p:cNvGrpSpPr/>
              <p:nvPr/>
            </p:nvGrpSpPr>
            <p:grpSpPr>
              <a:xfrm>
                <a:off x="1486743" y="3645695"/>
                <a:ext cx="232976" cy="214314"/>
                <a:chOff x="7701849" y="1931183"/>
                <a:chExt cx="232976" cy="214314"/>
              </a:xfrm>
            </p:grpSpPr>
            <p:cxnSp>
              <p:nvCxnSpPr>
                <p:cNvPr id="83" name="Connettore 1 40"/>
                <p:cNvCxnSpPr/>
                <p:nvPr/>
              </p:nvCxnSpPr>
              <p:spPr>
                <a:xfrm rot="9840000">
                  <a:off x="7701849" y="1980603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Connettore 1 41"/>
                <p:cNvCxnSpPr/>
                <p:nvPr/>
              </p:nvCxnSpPr>
              <p:spPr>
                <a:xfrm rot="4440000">
                  <a:off x="7827668" y="2038340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1" name="Rechteck 90"/>
            <p:cNvSpPr/>
            <p:nvPr/>
          </p:nvSpPr>
          <p:spPr>
            <a:xfrm>
              <a:off x="-73152" y="6467466"/>
              <a:ext cx="13275010" cy="1117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grpSp>
          <p:nvGrpSpPr>
            <p:cNvPr id="3" name="Gruppieren 2"/>
            <p:cNvGrpSpPr/>
            <p:nvPr/>
          </p:nvGrpSpPr>
          <p:grpSpPr>
            <a:xfrm>
              <a:off x="7756931" y="4077075"/>
              <a:ext cx="848309" cy="712045"/>
              <a:chOff x="6232930" y="3811892"/>
              <a:chExt cx="848309" cy="712045"/>
            </a:xfrm>
          </p:grpSpPr>
          <p:grpSp>
            <p:nvGrpSpPr>
              <p:cNvPr id="97" name="Gruppieren 96"/>
              <p:cNvGrpSpPr/>
              <p:nvPr/>
            </p:nvGrpSpPr>
            <p:grpSpPr>
              <a:xfrm>
                <a:off x="6514723" y="3811892"/>
                <a:ext cx="214314" cy="214314"/>
                <a:chOff x="6516216" y="3974080"/>
                <a:chExt cx="214314" cy="214314"/>
              </a:xfrm>
            </p:grpSpPr>
            <p:cxnSp>
              <p:nvCxnSpPr>
                <p:cNvPr id="98" name="Connettore 1 43"/>
                <p:cNvCxnSpPr/>
                <p:nvPr/>
              </p:nvCxnSpPr>
              <p:spPr>
                <a:xfrm rot="5400000">
                  <a:off x="6409059" y="4081237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nettore 1 44"/>
                <p:cNvCxnSpPr/>
                <p:nvPr/>
              </p:nvCxnSpPr>
              <p:spPr>
                <a:xfrm rot="10800000">
                  <a:off x="6516216" y="4188394"/>
                  <a:ext cx="214314" cy="0"/>
                </a:xfrm>
                <a:prstGeom prst="line">
                  <a:avLst/>
                </a:prstGeom>
                <a:ln w="508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4" name="Text Box 15"/>
              <p:cNvSpPr txBox="1">
                <a:spLocks noChangeArrowheads="1"/>
              </p:cNvSpPr>
              <p:nvPr/>
            </p:nvSpPr>
            <p:spPr bwMode="auto">
              <a:xfrm>
                <a:off x="6232930" y="4062272"/>
                <a:ext cx="84830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aLIGO</a:t>
                </a: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+ </a:t>
                </a:r>
                <a:b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</a:b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B80A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Verdana" pitchFamily="34" charset="0"/>
                    <a:ea typeface="ＭＳ Ｐゴシック" pitchFamily="34" charset="-128"/>
                    <a:cs typeface="+mn-cs"/>
                  </a:rPr>
                  <a:t>INDIA</a:t>
                </a:r>
              </a:p>
            </p:txBody>
          </p:sp>
        </p:grpSp>
        <p:grpSp>
          <p:nvGrpSpPr>
            <p:cNvPr id="2" name="Gruppieren 1"/>
            <p:cNvGrpSpPr/>
            <p:nvPr/>
          </p:nvGrpSpPr>
          <p:grpSpPr>
            <a:xfrm>
              <a:off x="9379813" y="1937329"/>
              <a:ext cx="1239884" cy="1660266"/>
              <a:chOff x="7855812" y="1937328"/>
              <a:chExt cx="1239884" cy="1660266"/>
            </a:xfrm>
          </p:grpSpPr>
          <p:grpSp>
            <p:nvGrpSpPr>
              <p:cNvPr id="85" name="Gruppieren 84"/>
              <p:cNvGrpSpPr/>
              <p:nvPr/>
            </p:nvGrpSpPr>
            <p:grpSpPr>
              <a:xfrm>
                <a:off x="7855812" y="1937328"/>
                <a:ext cx="747196" cy="1660266"/>
                <a:chOff x="7855812" y="1937328"/>
                <a:chExt cx="747196" cy="1660266"/>
              </a:xfrm>
            </p:grpSpPr>
            <p:grpSp>
              <p:nvGrpSpPr>
                <p:cNvPr id="88" name="Gruppo 42"/>
                <p:cNvGrpSpPr/>
                <p:nvPr/>
              </p:nvGrpSpPr>
              <p:grpSpPr>
                <a:xfrm>
                  <a:off x="8373454" y="3383280"/>
                  <a:ext cx="229554" cy="214314"/>
                  <a:chOff x="7873388" y="1740206"/>
                  <a:chExt cx="229554" cy="214314"/>
                </a:xfrm>
              </p:grpSpPr>
              <p:cxnSp>
                <p:nvCxnSpPr>
                  <p:cNvPr id="89" name="Connettore 1 43"/>
                  <p:cNvCxnSpPr/>
                  <p:nvPr/>
                </p:nvCxnSpPr>
                <p:spPr>
                  <a:xfrm rot="4560000">
                    <a:off x="7766231" y="1847363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Connettore 1 44"/>
                  <p:cNvCxnSpPr/>
                  <p:nvPr/>
                </p:nvCxnSpPr>
                <p:spPr>
                  <a:xfrm rot="9900000">
                    <a:off x="7888628" y="1924040"/>
                    <a:ext cx="214314" cy="0"/>
                  </a:xfrm>
                  <a:prstGeom prst="line">
                    <a:avLst/>
                  </a:prstGeom>
                  <a:ln w="508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7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855812" y="1937328"/>
                  <a:ext cx="729687" cy="2769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EB80A">
                          <a:lumMod val="40000"/>
                          <a:lumOff val="60000"/>
                        </a:srgbClr>
                      </a:solidFill>
                      <a:effectLst/>
                      <a:uLnTx/>
                      <a:uFillTx/>
                      <a:latin typeface="Verdana" pitchFamily="34" charset="0"/>
                      <a:ea typeface="ＭＳ Ｐゴシック" pitchFamily="34" charset="-128"/>
                      <a:cs typeface="+mn-cs"/>
                    </a:rPr>
                    <a:t>KAGRA</a:t>
                  </a:r>
                </a:p>
              </p:txBody>
            </p:sp>
          </p:grpSp>
          <p:pic>
            <p:nvPicPr>
              <p:cNvPr id="100354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7313" y="2152285"/>
                <a:ext cx="1208383" cy="11655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52" name="Rechteck 51"/>
            <p:cNvSpPr/>
            <p:nvPr/>
          </p:nvSpPr>
          <p:spPr>
            <a:xfrm>
              <a:off x="-352848" y="834490"/>
              <a:ext cx="1893650" cy="5749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53" name="Rechteck 52"/>
            <p:cNvSpPr/>
            <p:nvPr/>
          </p:nvSpPr>
          <p:spPr>
            <a:xfrm>
              <a:off x="10664511" y="834490"/>
              <a:ext cx="2537347" cy="62194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4" name="Freihandform 3"/>
            <p:cNvSpPr/>
            <p:nvPr/>
          </p:nvSpPr>
          <p:spPr>
            <a:xfrm>
              <a:off x="2533912" y="3228971"/>
              <a:ext cx="400050" cy="419100"/>
            </a:xfrm>
            <a:custGeom>
              <a:avLst/>
              <a:gdLst>
                <a:gd name="connsiteX0" fmla="*/ 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50" h="419100">
                  <a:moveTo>
                    <a:pt x="0" y="0"/>
                  </a:moveTo>
                  <a:lnTo>
                    <a:pt x="0" y="419100"/>
                  </a:lnTo>
                  <a:lnTo>
                    <a:pt x="400050" y="409575"/>
                  </a:lnTo>
                </a:path>
              </a:pathLst>
            </a:custGeom>
            <a:noFill/>
            <a:ln w="63500">
              <a:solidFill>
                <a:srgbClr val="00FA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58" name="Freihandform 57"/>
            <p:cNvSpPr/>
            <p:nvPr/>
          </p:nvSpPr>
          <p:spPr>
            <a:xfrm>
              <a:off x="5967224" y="2887448"/>
              <a:ext cx="400050" cy="419100"/>
            </a:xfrm>
            <a:custGeom>
              <a:avLst/>
              <a:gdLst>
                <a:gd name="connsiteX0" fmla="*/ 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50" h="419100">
                  <a:moveTo>
                    <a:pt x="0" y="0"/>
                  </a:moveTo>
                  <a:lnTo>
                    <a:pt x="0" y="419100"/>
                  </a:lnTo>
                  <a:lnTo>
                    <a:pt x="400050" y="409575"/>
                  </a:lnTo>
                </a:path>
              </a:pathLst>
            </a:custGeom>
            <a:noFill/>
            <a:ln w="63500">
              <a:solidFill>
                <a:srgbClr val="00FA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59" name="Freihandform 58"/>
            <p:cNvSpPr/>
            <p:nvPr/>
          </p:nvSpPr>
          <p:spPr>
            <a:xfrm>
              <a:off x="9682904" y="5110458"/>
              <a:ext cx="400050" cy="419100"/>
            </a:xfrm>
            <a:custGeom>
              <a:avLst/>
              <a:gdLst>
                <a:gd name="connsiteX0" fmla="*/ 0 w 400050"/>
                <a:gd name="connsiteY0" fmla="*/ 0 h 419100"/>
                <a:gd name="connsiteX1" fmla="*/ 0 w 400050"/>
                <a:gd name="connsiteY1" fmla="*/ 419100 h 419100"/>
                <a:gd name="connsiteX2" fmla="*/ 400050 w 400050"/>
                <a:gd name="connsiteY2" fmla="*/ 40957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50" h="419100">
                  <a:moveTo>
                    <a:pt x="0" y="0"/>
                  </a:moveTo>
                  <a:lnTo>
                    <a:pt x="0" y="419100"/>
                  </a:lnTo>
                  <a:lnTo>
                    <a:pt x="400050" y="409575"/>
                  </a:lnTo>
                </a:path>
              </a:pathLst>
            </a:custGeom>
            <a:noFill/>
            <a:ln w="63500">
              <a:solidFill>
                <a:srgbClr val="00FA06">
                  <a:alpha val="4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pic>
          <p:nvPicPr>
            <p:cNvPr id="60" name="Immagine 8" descr="ET-new-logo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28068" y="2336977"/>
              <a:ext cx="1710395" cy="547003"/>
            </a:xfrm>
            <a:prstGeom prst="rect">
              <a:avLst/>
            </a:prstGeom>
          </p:spPr>
        </p:pic>
        <p:pic>
          <p:nvPicPr>
            <p:cNvPr id="61" name="Grafik 60"/>
            <p:cNvPicPr>
              <a:picLocks noChangeAspect="1"/>
            </p:cNvPicPr>
            <p:nvPr/>
          </p:nvPicPr>
          <p:blipFill rotWithShape="1">
            <a:blip r:embed="rId11"/>
            <a:srcRect l="3094" t="3246" r="1922" b="32284"/>
            <a:stretch/>
          </p:blipFill>
          <p:spPr>
            <a:xfrm>
              <a:off x="905941" y="3344798"/>
              <a:ext cx="1541606" cy="570965"/>
            </a:xfrm>
            <a:prstGeom prst="rect">
              <a:avLst/>
            </a:prstGeom>
          </p:spPr>
        </p:pic>
        <p:sp>
          <p:nvSpPr>
            <p:cNvPr id="5" name="Rechteck 4"/>
            <p:cNvSpPr/>
            <p:nvPr/>
          </p:nvSpPr>
          <p:spPr>
            <a:xfrm>
              <a:off x="8590313" y="5235097"/>
              <a:ext cx="920444" cy="338554"/>
            </a:xfrm>
            <a:prstGeom prst="rect">
              <a:avLst/>
            </a:prstGeom>
            <a:solidFill>
              <a:schemeClr val="tx1">
                <a:lumMod val="50000"/>
                <a:alpha val="53000"/>
              </a:schemeClr>
            </a:solidFill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rPr>
                <a:t>3G </a:t>
              </a:r>
              <a:r>
                <a:rPr kumimoji="0" lang="de-DE" sz="1600" b="0" i="1" u="none" strike="noStrike" kern="1200" cap="none" spc="0" normalizeH="0" baseline="0" noProof="0" dirty="0" err="1">
                  <a:ln>
                    <a:noFill/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rPr>
                <a:t>south</a:t>
              </a:r>
              <a:endParaRPr kumimoji="0" lang="de-DE" sz="1600" b="0" i="1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sp>
        <p:nvSpPr>
          <p:cNvPr id="62" name="Rechteck 61"/>
          <p:cNvSpPr/>
          <p:nvPr/>
        </p:nvSpPr>
        <p:spPr>
          <a:xfrm>
            <a:off x="-61016" y="-1"/>
            <a:ext cx="12487835" cy="1156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Gravitational</a:t>
            </a:r>
            <a:r>
              <a:rPr kumimoji="0" lang="de-DE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 </a:t>
            </a:r>
            <a:r>
              <a:rPr kumimoji="0" lang="de-DE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wave</a:t>
            </a:r>
            <a:r>
              <a:rPr kumimoji="0" lang="de-DE" sz="4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 </a:t>
            </a:r>
            <a:r>
              <a:rPr kumimoji="0" lang="de-DE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astronomy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dirty="0">
                <a:solidFill>
                  <a:srgbClr val="FFC000"/>
                </a:solidFill>
                <a:latin typeface="Corbel"/>
              </a:rPr>
              <a:t>In </a:t>
            </a:r>
            <a:r>
              <a:rPr lang="de-DE" sz="4000" dirty="0" err="1">
                <a:solidFill>
                  <a:srgbClr val="FFC000"/>
                </a:solidFill>
                <a:latin typeface="Corbel"/>
              </a:rPr>
              <a:t>the</a:t>
            </a:r>
            <a:r>
              <a:rPr lang="de-DE" sz="4000" dirty="0">
                <a:solidFill>
                  <a:srgbClr val="FFC000"/>
                </a:solidFill>
                <a:latin typeface="Corbel"/>
              </a:rPr>
              <a:t> </a:t>
            </a:r>
            <a:r>
              <a:rPr lang="de-DE" sz="4000" dirty="0" err="1">
                <a:solidFill>
                  <a:srgbClr val="FFC000"/>
                </a:solidFill>
                <a:latin typeface="Corbel"/>
              </a:rPr>
              <a:t>late</a:t>
            </a:r>
            <a:r>
              <a:rPr lang="de-DE" sz="4000" dirty="0">
                <a:solidFill>
                  <a:srgbClr val="FFC000"/>
                </a:solidFill>
                <a:latin typeface="Corbel"/>
              </a:rPr>
              <a:t> 30‘s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09730" y="156707"/>
            <a:ext cx="1938862" cy="131431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 rot="16200000">
            <a:off x="11377675" y="683058"/>
            <a:ext cx="14494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100" dirty="0"/>
              <a:t>www.elisascience.org</a:t>
            </a:r>
          </a:p>
        </p:txBody>
      </p:sp>
      <p:pic>
        <p:nvPicPr>
          <p:cNvPr id="51" name="Immagine 3" descr="ET-new-logo.png">
            <a:extLst>
              <a:ext uri="{FF2B5EF4-FFF2-40B4-BE49-F238E27FC236}">
                <a16:creationId xmlns:a16="http://schemas.microsoft.com/office/drawing/2014/main" id="{311220A2-ABA4-4B8A-8D2D-971B0EFBBA9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" y="-17116"/>
            <a:ext cx="2357422" cy="761468"/>
          </a:xfrm>
          <a:prstGeom prst="rect">
            <a:avLst/>
          </a:prstGeom>
        </p:spPr>
      </p:pic>
      <p:pic>
        <p:nvPicPr>
          <p:cNvPr id="55" name="Grafik 54">
            <a:extLst>
              <a:ext uri="{FF2B5EF4-FFF2-40B4-BE49-F238E27FC236}">
                <a16:creationId xmlns:a16="http://schemas.microsoft.com/office/drawing/2014/main" id="{5251D68C-FABC-4D60-8270-E50B9B6B83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98441" y="5995850"/>
            <a:ext cx="2096550" cy="74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482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11.0&quot;&gt;&lt;object type=&quot;1&quot; unique_id=&quot;10001&quot;&gt;&lt;object type=&quot;2&quot; unique_id=&quot;107591&quot;&gt;&lt;object type=&quot;3&quot; unique_id=&quot;107601&quot;&gt;&lt;property id=&quot;20148&quot; value=&quot;5&quot;/&gt;&lt;property id=&quot;20300&quot; value=&quot;Folie 2 - &amp;quot;The advanced GW Network&amp;quot;&quot;/&gt;&lt;property id=&quot;20307&quot; value=&quot;266&quot;/&gt;&lt;/object&gt;&lt;object type=&quot;3&quot; unique_id=&quot;107602&quot;&gt;&lt;property id=&quot;20148&quot; value=&quot;5&quot;/&gt;&lt;property id=&quot;20300&quot; value=&quot;Folie 15 - &amp;quot;The 3G GW Network (2035)&amp;quot;&quot;/&gt;&lt;property id=&quot;20307&quot; value=&quot;267&quot;/&gt;&lt;/object&gt;&lt;object type=&quot;3&quot; unique_id=&quot;107877&quot;&gt;&lt;property id=&quot;20148&quot; value=&quot;5&quot;/&gt;&lt;property id=&quot;20300&quot; value=&quot;Folie 1 - &amp;quot;The Einstein Telescope  Status&amp;quot;&quot;/&gt;&lt;property id=&quot;20307&quot; value=&quot;273&quot;/&gt;&lt;/object&gt;&lt;object type=&quot;3&quot; unique_id=&quot;107909&quot;&gt;&lt;property id=&quot;20148&quot; value=&quot;5&quot;/&gt;&lt;property id=&quot;20300&quot; value=&quot;Folie 16 - &amp;quot;Sensitivities in the 3G era&amp;quot;&quot;/&gt;&lt;property id=&quot;20307&quot; value=&quot;274&quot;/&gt;&lt;/object&gt;&lt;object type=&quot;3&quot; unique_id=&quot;108168&quot;&gt;&lt;property id=&quot;20148&quot; value=&quot;5&quot;/&gt;&lt;property id=&quot;20300&quot; value=&quot;Folie 6 - &amp;quot;Sensitivities 2nd generation&amp;quot;&quot;/&gt;&lt;property id=&quot;20307&quot; value=&quot;275&quot;/&gt;&lt;/object&gt;&lt;object type=&quot;3&quot; unique_id=&quot;108170&quot;&gt;&lt;property id=&quot;20148&quot; value=&quot;5&quot;/&gt;&lt;property id=&quot;20300&quot; value=&quot;Folie 7&quot;/&gt;&lt;property id=&quot;20307&quot; value=&quot;308&quot;/&gt;&lt;/object&gt;&lt;object type=&quot;3&quot; unique_id=&quot;108171&quot;&gt;&lt;property id=&quot;20148&quot; value=&quot;5&quot;/&gt;&lt;property id=&quot;20300&quot; value=&quot;Folie 10&quot;/&gt;&lt;property id=&quot;20307&quot; value=&quot;318&quot;/&gt;&lt;/object&gt;&lt;object type=&quot;3&quot; unique_id=&quot;108172&quot;&gt;&lt;property id=&quot;20148&quot; value=&quot;5&quot;/&gt;&lt;property id=&quot;20300&quot; value=&quot;Folie 14&quot;/&gt;&lt;property id=&quot;20307&quot; value=&quot;311&quot;/&gt;&lt;/object&gt;&lt;object type=&quot;3&quot; unique_id=&quot;108173&quot;&gt;&lt;property id=&quot;20148&quot; value=&quot;5&quot;/&gt;&lt;property id=&quot;20300&quot; value=&quot;Folie 11 - &amp;quot;The Size&amp;quot;&quot;/&gt;&lt;property id=&quot;20307&quot; value=&quot;312&quot;/&gt;&lt;/object&gt;&lt;object type=&quot;3&quot; unique_id=&quot;108174&quot;&gt;&lt;property id=&quot;20148&quot; value=&quot;5&quot;/&gt;&lt;property id=&quot;20300&quot; value=&quot;Folie 12 - &amp;quot;ET -  Xylophone Concept&amp;quot;&quot;/&gt;&lt;property id=&quot;20307&quot; value=&quot;314&quot;/&gt;&lt;/object&gt;&lt;object type=&quot;3&quot; unique_id=&quot;108225&quot;&gt;&lt;property id=&quot;20148&quot; value=&quot;5&quot;/&gt;&lt;property id=&quot;20300&quot; value=&quot;Folie 8&quot;/&gt;&lt;property id=&quot;20307&quot; value=&quot;331&quot;/&gt;&lt;/object&gt;&lt;object type=&quot;3&quot; unique_id=&quot;108226&quot;&gt;&lt;property id=&quot;20148&quot; value=&quot;5&quot;/&gt;&lt;property id=&quot;20300&quot; value=&quot;Folie 20&quot;/&gt;&lt;property id=&quot;20307&quot; value=&quot;332&quot;/&gt;&lt;/object&gt;&lt;object type=&quot;3&quot; unique_id=&quot;108555&quot;&gt;&lt;property id=&quot;20148&quot; value=&quot;5&quot;/&gt;&lt;property id=&quot;20300&quot; value=&quot;Folie 17 - &amp;quot;Hearing the „whole universe“…&amp;quot;&quot;/&gt;&lt;property id=&quot;20307&quot; value=&quot;334&quot;/&gt;&lt;/object&gt;&lt;object type=&quot;3&quot; unique_id=&quot;108751&quot;&gt;&lt;property id=&quot;20148&quot; value=&quot;5&quot;/&gt;&lt;property id=&quot;20300&quot; value=&quot;Folie 4&quot;/&gt;&lt;property id=&quot;20307&quot; value=&quot;335&quot;/&gt;&lt;/object&gt;&lt;object type=&quot;3&quot; unique_id=&quot;109100&quot;&gt;&lt;property id=&quot;20148&quot; value=&quot;5&quot;/&gt;&lt;property id=&quot;20300&quot; value=&quot;Folie 5 - &amp;quot;More sources out there…&amp;quot;&quot;/&gt;&lt;property id=&quot;20307&quot; value=&quot;337&quot;/&gt;&lt;/object&gt;&lt;object type=&quot;3&quot; unique_id=&quot;109788&quot;&gt;&lt;property id=&quot;20148&quot; value=&quot;5&quot;/&gt;&lt;property id=&quot;20300&quot; value=&quot;Folie 18 - &amp;quot;Published sources O1 &amp;amp; O2&amp;quot;&quot;/&gt;&lt;property id=&quot;20307&quot; value=&quot;491&quot;/&gt;&lt;/object&gt;&lt;object type=&quot;3&quot; unique_id=&quot;109789&quot;&gt;&lt;property id=&quot;20148&quot; value=&quot;5&quot;/&gt;&lt;property id=&quot;20300&quot; value=&quot;Folie 19 - &amp;quot;NS-NS „In Band“ duration&amp;quot;&quot;/&gt;&lt;property id=&quot;20307&quot; value=&quot;490&quot;/&gt;&lt;/object&gt;&lt;object type=&quot;3&quot; unique_id=&quot;109979&quot;&gt;&lt;property id=&quot;20148&quot; value=&quot;5&quot;/&gt;&lt;property id=&quot;20300&quot; value=&quot;Folie 3 - &amp;quot;LVK Observation runs&amp;quot;&quot;/&gt;&lt;property id=&quot;20307&quot; value=&quot;492&quot;/&gt;&lt;/object&gt;&lt;object type=&quot;3&quot; unique_id=&quot;109980&quot;&gt;&lt;property id=&quot;20148&quot; value=&quot;5&quot;/&gt;&lt;property id=&quot;20300&quot; value=&quot;Folie 9 - &amp;quot;LVK Observation runs&amp;quot;&quot;/&gt;&lt;property id=&quot;20307&quot; value=&quot;493&quot;/&gt;&lt;/object&gt;&lt;object type=&quot;3&quot; unique_id=&quot;110213&quot;&gt;&lt;property id=&quot;20148&quot; value=&quot;5&quot;/&gt;&lt;property id=&quot;20300&quot; value=&quot;Folie 13&quot;/&gt;&lt;property id=&quot;20307&quot; value=&quot;495&quot;/&gt;&lt;/object&gt;&lt;/object&gt;&lt;object type=&quot;8&quot; unique_id=&quot;107625&quot;&gt;&lt;/object&gt;&lt;/object&gt;&lt;/database&gt;"/>
  <p:tag name="SECTOMILLISECCONVERTED" val="1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Iapetus">
  <a:themeElements>
    <a:clrScheme name="Iapetus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Iapetus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apetus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etis">
  <a:themeElements>
    <a:clrScheme name="Met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t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Iapetus">
  <a:themeElements>
    <a:clrScheme name="Iapetus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Iapetus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apetus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Metis">
  <a:themeElements>
    <a:clrScheme name="Meti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ti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i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966</Words>
  <Application>Microsoft Office PowerPoint</Application>
  <PresentationFormat>Breitbild</PresentationFormat>
  <Paragraphs>246</Paragraphs>
  <Slides>20</Slides>
  <Notes>15</Notes>
  <HiddenSlides>2</HiddenSlides>
  <MMClips>2</MMClips>
  <ScaleCrop>false</ScaleCrop>
  <HeadingPairs>
    <vt:vector size="6" baseType="variant">
      <vt:variant>
        <vt:lpstr>Verwendete Schriftarten</vt:lpstr>
      </vt:variant>
      <vt:variant>
        <vt:i4>20</vt:i4>
      </vt:variant>
      <vt:variant>
        <vt:lpstr>Design</vt:lpstr>
      </vt:variant>
      <vt:variant>
        <vt:i4>7</vt:i4>
      </vt:variant>
      <vt:variant>
        <vt:lpstr>Folientitel</vt:lpstr>
      </vt:variant>
      <vt:variant>
        <vt:i4>20</vt:i4>
      </vt:variant>
    </vt:vector>
  </HeadingPairs>
  <TitlesOfParts>
    <vt:vector size="47" baseType="lpstr">
      <vt:lpstr>MS PGothic</vt:lpstr>
      <vt:lpstr>Arial</vt:lpstr>
      <vt:lpstr>Calibri</vt:lpstr>
      <vt:lpstr>Calibri Light</vt:lpstr>
      <vt:lpstr>CMBX12</vt:lpstr>
      <vt:lpstr>Consolas</vt:lpstr>
      <vt:lpstr>Corbel</vt:lpstr>
      <vt:lpstr>Franklin Gothic Book</vt:lpstr>
      <vt:lpstr>Franklin Gothic Medium</vt:lpstr>
      <vt:lpstr>Gill Sans</vt:lpstr>
      <vt:lpstr>Gill Sans Light</vt:lpstr>
      <vt:lpstr>GreekC</vt:lpstr>
      <vt:lpstr>Lucida Grande</vt:lpstr>
      <vt:lpstr>Lucida Sans Unicode</vt:lpstr>
      <vt:lpstr>Tahoma</vt:lpstr>
      <vt:lpstr>Times New Roman</vt:lpstr>
      <vt:lpstr>Verdana</vt:lpstr>
      <vt:lpstr>Wingdings</vt:lpstr>
      <vt:lpstr>Wingdings 2</vt:lpstr>
      <vt:lpstr>Wingdings 3</vt:lpstr>
      <vt:lpstr>Office</vt:lpstr>
      <vt:lpstr>2_Iapetus</vt:lpstr>
      <vt:lpstr>3_Office</vt:lpstr>
      <vt:lpstr>1_Office</vt:lpstr>
      <vt:lpstr>Metis</vt:lpstr>
      <vt:lpstr>3_Iapetus</vt:lpstr>
      <vt:lpstr>6_Metis</vt:lpstr>
      <vt:lpstr>The Einstein Telescope  Status</vt:lpstr>
      <vt:lpstr>The advanced GW Network</vt:lpstr>
      <vt:lpstr>LVK Observation runs</vt:lpstr>
      <vt:lpstr>PowerPoint-Präsentation</vt:lpstr>
      <vt:lpstr>More sources out there…</vt:lpstr>
      <vt:lpstr>Sensitivities 2nd generation</vt:lpstr>
      <vt:lpstr>PowerPoint-Präsentation</vt:lpstr>
      <vt:lpstr>PowerPoint-Präsentation</vt:lpstr>
      <vt:lpstr>LVK Observation runs</vt:lpstr>
      <vt:lpstr>PowerPoint-Präsentation</vt:lpstr>
      <vt:lpstr>The Size</vt:lpstr>
      <vt:lpstr>ET -  Xylophone Concept</vt:lpstr>
      <vt:lpstr>PowerPoint-Präsentation</vt:lpstr>
      <vt:lpstr>PowerPoint-Präsentation</vt:lpstr>
      <vt:lpstr>The 3G GW Network (2035)</vt:lpstr>
      <vt:lpstr>Sensitivities in the 3G era</vt:lpstr>
      <vt:lpstr>Hearing the „whole universe“…</vt:lpstr>
      <vt:lpstr>Published sources O1 &amp; O2</vt:lpstr>
      <vt:lpstr>NS-NS „In Band“ duration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Michele Punturo</dc:creator>
  <cp:lastModifiedBy>Harald Lueck</cp:lastModifiedBy>
  <cp:revision>78</cp:revision>
  <dcterms:created xsi:type="dcterms:W3CDTF">2020-11-25T18:28:56Z</dcterms:created>
  <dcterms:modified xsi:type="dcterms:W3CDTF">2020-11-30T13:15:29Z</dcterms:modified>
</cp:coreProperties>
</file>