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9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3" r:id="rId10"/>
    <p:sldId id="332" r:id="rId11"/>
    <p:sldId id="334" r:id="rId12"/>
    <p:sldId id="335" r:id="rId13"/>
    <p:sldId id="336" r:id="rId14"/>
    <p:sldId id="337" r:id="rId15"/>
    <p:sldId id="338" r:id="rId16"/>
    <p:sldId id="340" r:id="rId17"/>
    <p:sldId id="341" r:id="rId18"/>
    <p:sldId id="345" r:id="rId19"/>
    <p:sldId id="346" r:id="rId20"/>
    <p:sldId id="347" r:id="rId21"/>
    <p:sldId id="356" r:id="rId22"/>
    <p:sldId id="348" r:id="rId23"/>
    <p:sldId id="349" r:id="rId24"/>
    <p:sldId id="351" r:id="rId25"/>
    <p:sldId id="350" r:id="rId26"/>
    <p:sldId id="339" r:id="rId27"/>
    <p:sldId id="352" r:id="rId28"/>
    <p:sldId id="323" r:id="rId29"/>
    <p:sldId id="355" r:id="rId30"/>
    <p:sldId id="344" r:id="rId31"/>
    <p:sldId id="353" r:id="rId32"/>
    <p:sldId id="354" r:id="rId33"/>
  </p:sldIdLst>
  <p:sldSz cx="9906000" cy="6858000" type="A4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C25FF"/>
    <a:srgbClr val="149C1B"/>
    <a:srgbClr val="E31FE8"/>
    <a:srgbClr val="AD170F"/>
    <a:srgbClr val="E86D27"/>
    <a:srgbClr val="5D5D5D"/>
    <a:srgbClr val="D80202"/>
    <a:srgbClr val="E0B1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2276921-B05A-4AFA-881C-029E0006F71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78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6EB69D-91C6-4090-B540-1E474CF35D9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A factor 10 improvement in sensitivity is equivalent to a factor 1000 in eventrates.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E73625-2975-438D-B789-D0050DDD9B0C}" type="slidenum">
              <a:rPr lang="en-GB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Stefan Hild</a:t>
            </a:r>
            <a:endParaRPr lang="en-US" sz="19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IGR meeting, Sep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CC975A4A-076C-4C25-9C52-40E0F047B97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Stefan Hild</a:t>
            </a:r>
            <a:endParaRPr lang="en-US" sz="19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ET meeting, Hannover, Dec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59A12720-0768-4EB6-8D10-73E9112A9D6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ED9EA4F0-A10F-453C-85B6-8E61F552F32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752600"/>
            <a:ext cx="43815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752600"/>
            <a:ext cx="43815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5E51CB30-651D-4F3E-A70D-6681C000D4B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2353BE7B-18D7-46FE-8D0E-2FBCB624A77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50D63193-BF58-4568-A036-28023839F59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B0644975-6D35-473D-8120-C18C4DCEE99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F82BC4E9-9614-473C-AF30-C6D04985DBD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A6D5F760-C9C0-4349-B81A-20DA4E442D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3EE52B4E-2745-4588-B580-867DB42E961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9950" y="762000"/>
            <a:ext cx="2228850" cy="536416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762000"/>
            <a:ext cx="6534150" cy="536416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S. Hild</a:t>
            </a:r>
            <a:endParaRPr lang="en-US" sz="19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STFC AF application, February</a:t>
            </a:r>
            <a:r>
              <a:rPr lang="en-GB"/>
              <a:t> 200</a:t>
            </a:r>
            <a:r>
              <a:rPr lang="de-DE"/>
              <a:t>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3C62FED8-6598-4518-9746-8C6ECA4F543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476250"/>
            <a:ext cx="81121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0" tIns="47889" rIns="95780" bIns="478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96975"/>
            <a:ext cx="89154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0" tIns="47889" rIns="95780" bIns="478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400800"/>
            <a:ext cx="2311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0" tIns="47889" rIns="95780" bIns="47889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Stefan Hild</a:t>
            </a:r>
            <a:endParaRPr lang="en-US" sz="1900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4350" y="6400800"/>
            <a:ext cx="3632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0" tIns="47889" rIns="95780" bIns="47889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GB"/>
              <a:t>ET meeting, Hannover, Dec 2012</a:t>
            </a: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381750"/>
            <a:ext cx="2311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0" tIns="47889" rIns="95780" bIns="4788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GB"/>
              <a:t>Slide </a:t>
            </a:r>
            <a:fld id="{629FAEF9-6BFA-4A08-A070-06D55832BC69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41324" name="Line 12"/>
          <p:cNvSpPr>
            <a:spLocks noChangeShapeType="1"/>
          </p:cNvSpPr>
          <p:nvPr/>
        </p:nvSpPr>
        <p:spPr bwMode="auto">
          <a:xfrm>
            <a:off x="117475" y="6308725"/>
            <a:ext cx="9671050" cy="0"/>
          </a:xfrm>
          <a:prstGeom prst="line">
            <a:avLst/>
          </a:prstGeom>
          <a:noFill/>
          <a:ln w="25400">
            <a:solidFill>
              <a:schemeClr val="tx1">
                <a:alpha val="55000"/>
              </a:schemeClr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</a:endParaRPr>
          </a:p>
        </p:txBody>
      </p:sp>
      <p:sp>
        <p:nvSpPr>
          <p:cNvPr id="141328" name="Line 16"/>
          <p:cNvSpPr>
            <a:spLocks noChangeShapeType="1"/>
          </p:cNvSpPr>
          <p:nvPr userDrawn="1"/>
        </p:nvSpPr>
        <p:spPr bwMode="auto">
          <a:xfrm>
            <a:off x="1143000" y="476250"/>
            <a:ext cx="8502650" cy="0"/>
          </a:xfrm>
          <a:prstGeom prst="line">
            <a:avLst/>
          </a:prstGeom>
          <a:noFill/>
          <a:ln w="25400">
            <a:solidFill>
              <a:schemeClr val="tx1">
                <a:alpha val="50000"/>
              </a:schemeClr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</a:endParaRPr>
          </a:p>
        </p:txBody>
      </p:sp>
      <p:pic>
        <p:nvPicPr>
          <p:cNvPr id="1033" name="Picture 1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08088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4" descr="New_Glasgow_Crest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337675" y="44450"/>
            <a:ext cx="26352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5" descr="schrift_only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569325" y="44450"/>
            <a:ext cx="776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" descr="ET-Logo.pn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7369175" y="106363"/>
            <a:ext cx="96837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0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58850" rtl="0" eaLnBrk="0" fontAlgn="base" hangingPunct="0">
        <a:spcBef>
          <a:spcPct val="0"/>
        </a:spcBef>
        <a:spcAft>
          <a:spcPct val="0"/>
        </a:spcAft>
        <a:defRPr sz="3000">
          <a:solidFill>
            <a:srgbClr val="AD170F"/>
          </a:solidFill>
          <a:latin typeface="+mj-lt"/>
          <a:ea typeface="ＭＳ Ｐゴシック" charset="-128"/>
          <a:cs typeface="ＭＳ Ｐゴシック" charset="-128"/>
        </a:defRPr>
      </a:lvl1pPr>
      <a:lvl2pPr algn="ctr" defTabSz="958850" rtl="0" eaLnBrk="0" fontAlgn="base" hangingPunct="0">
        <a:spcBef>
          <a:spcPct val="0"/>
        </a:spcBef>
        <a:spcAft>
          <a:spcPct val="0"/>
        </a:spcAft>
        <a:defRPr sz="3000">
          <a:solidFill>
            <a:srgbClr val="AD170F"/>
          </a:solidFill>
          <a:latin typeface="Verdana" charset="0"/>
          <a:ea typeface="ＭＳ Ｐゴシック" charset="-128"/>
          <a:cs typeface="ＭＳ Ｐゴシック" charset="-128"/>
        </a:defRPr>
      </a:lvl2pPr>
      <a:lvl3pPr algn="ctr" defTabSz="958850" rtl="0" eaLnBrk="0" fontAlgn="base" hangingPunct="0">
        <a:spcBef>
          <a:spcPct val="0"/>
        </a:spcBef>
        <a:spcAft>
          <a:spcPct val="0"/>
        </a:spcAft>
        <a:defRPr sz="3000">
          <a:solidFill>
            <a:srgbClr val="AD170F"/>
          </a:solidFill>
          <a:latin typeface="Verdana" charset="0"/>
          <a:ea typeface="ＭＳ Ｐゴシック" charset="-128"/>
          <a:cs typeface="ＭＳ Ｐゴシック" charset="-128"/>
        </a:defRPr>
      </a:lvl3pPr>
      <a:lvl4pPr algn="ctr" defTabSz="958850" rtl="0" eaLnBrk="0" fontAlgn="base" hangingPunct="0">
        <a:spcBef>
          <a:spcPct val="0"/>
        </a:spcBef>
        <a:spcAft>
          <a:spcPct val="0"/>
        </a:spcAft>
        <a:defRPr sz="3000">
          <a:solidFill>
            <a:srgbClr val="AD170F"/>
          </a:solidFill>
          <a:latin typeface="Verdana" charset="0"/>
          <a:ea typeface="ＭＳ Ｐゴシック" charset="-128"/>
          <a:cs typeface="ＭＳ Ｐゴシック" charset="-128"/>
        </a:defRPr>
      </a:lvl4pPr>
      <a:lvl5pPr algn="ctr" defTabSz="958850" rtl="0" eaLnBrk="0" fontAlgn="base" hangingPunct="0">
        <a:spcBef>
          <a:spcPct val="0"/>
        </a:spcBef>
        <a:spcAft>
          <a:spcPct val="0"/>
        </a:spcAft>
        <a:defRPr sz="3000">
          <a:solidFill>
            <a:srgbClr val="AD170F"/>
          </a:solidFill>
          <a:latin typeface="Verdana" charset="0"/>
          <a:ea typeface="ＭＳ Ｐゴシック" charset="-128"/>
          <a:cs typeface="ＭＳ Ｐゴシック" charset="-128"/>
        </a:defRPr>
      </a:lvl5pPr>
      <a:lvl6pPr marL="457200" algn="ctr" defTabSz="958850" rtl="0" fontAlgn="base">
        <a:spcBef>
          <a:spcPct val="0"/>
        </a:spcBef>
        <a:spcAft>
          <a:spcPct val="0"/>
        </a:spcAft>
        <a:defRPr sz="3300">
          <a:solidFill>
            <a:srgbClr val="AD170F"/>
          </a:solidFill>
          <a:latin typeface="Verdana" charset="0"/>
        </a:defRPr>
      </a:lvl6pPr>
      <a:lvl7pPr marL="914400" algn="ctr" defTabSz="958850" rtl="0" fontAlgn="base">
        <a:spcBef>
          <a:spcPct val="0"/>
        </a:spcBef>
        <a:spcAft>
          <a:spcPct val="0"/>
        </a:spcAft>
        <a:defRPr sz="3300">
          <a:solidFill>
            <a:srgbClr val="AD170F"/>
          </a:solidFill>
          <a:latin typeface="Verdana" charset="0"/>
        </a:defRPr>
      </a:lvl7pPr>
      <a:lvl8pPr marL="1371600" algn="ctr" defTabSz="958850" rtl="0" fontAlgn="base">
        <a:spcBef>
          <a:spcPct val="0"/>
        </a:spcBef>
        <a:spcAft>
          <a:spcPct val="0"/>
        </a:spcAft>
        <a:defRPr sz="3300">
          <a:solidFill>
            <a:srgbClr val="AD170F"/>
          </a:solidFill>
          <a:latin typeface="Verdana" charset="0"/>
        </a:defRPr>
      </a:lvl8pPr>
      <a:lvl9pPr marL="1828800" algn="ctr" defTabSz="958850" rtl="0" fontAlgn="base">
        <a:spcBef>
          <a:spcPct val="0"/>
        </a:spcBef>
        <a:spcAft>
          <a:spcPct val="0"/>
        </a:spcAft>
        <a:defRPr sz="3300">
          <a:solidFill>
            <a:srgbClr val="AD170F"/>
          </a:solidFill>
          <a:latin typeface="Verdana" charset="0"/>
        </a:defRPr>
      </a:lvl9pPr>
    </p:titleStyle>
    <p:bodyStyle>
      <a:lvl1pPr marL="358775" indent="-358775" algn="l" defTabSz="958850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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77875" indent="-298450" algn="l" defTabSz="958850" rtl="0" eaLnBrk="0" fontAlgn="base" hangingPunct="0">
        <a:spcBef>
          <a:spcPct val="20000"/>
        </a:spcBef>
        <a:spcAft>
          <a:spcPct val="0"/>
        </a:spcAft>
        <a:buClr>
          <a:srgbClr val="B20810"/>
        </a:buClr>
        <a:buFont typeface="Wingdings" pitchFamily="2" charset="2"/>
        <a:buChar char=""/>
        <a:defRPr sz="1600">
          <a:solidFill>
            <a:schemeClr val="tx1"/>
          </a:solidFill>
          <a:latin typeface="+mn-lt"/>
          <a:ea typeface="ＭＳ Ｐゴシック" charset="-128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676400" indent="-239713" algn="l" defTabSz="95885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154238" indent="-238125" algn="l" defTabSz="95885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611438" indent="-238125" algn="l" defTabSz="958850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3068638" indent="-238125" algn="l" defTabSz="958850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525838" indent="-238125" algn="l" defTabSz="958850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983038" indent="-238125" algn="l" defTabSz="958850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560388" y="1412875"/>
            <a:ext cx="9072562" cy="1470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1C25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Interferometry beyond the Standard Quantum Limit using a </a:t>
            </a:r>
            <a:br>
              <a:rPr lang="en-US" b="1" smtClean="0">
                <a:solidFill>
                  <a:srgbClr val="1C25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smtClean="0">
                <a:solidFill>
                  <a:srgbClr val="1C25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Sagnac Speedmeter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1547813" y="3860800"/>
            <a:ext cx="6934200" cy="1524000"/>
          </a:xfrm>
        </p:spPr>
        <p:txBody>
          <a:bodyPr/>
          <a:lstStyle/>
          <a:p>
            <a:pPr eaLnBrk="1" hangingPunct="1"/>
            <a:r>
              <a:rPr lang="en-US" sz="1800" b="1" smtClean="0">
                <a:solidFill>
                  <a:srgbClr val="1C25FF"/>
                </a:solidFill>
              </a:rPr>
              <a:t>Stefan Hild</a:t>
            </a:r>
          </a:p>
          <a:p>
            <a:pPr eaLnBrk="1" hangingPunct="1"/>
            <a:endParaRPr lang="en-US" sz="1800" smtClean="0">
              <a:solidFill>
                <a:srgbClr val="1C25FF"/>
              </a:solidFill>
            </a:endParaRPr>
          </a:p>
          <a:p>
            <a:pPr eaLnBrk="1" hangingPunct="1"/>
            <a:r>
              <a:rPr lang="en-US" sz="1800" smtClean="0">
                <a:solidFill>
                  <a:srgbClr val="1C25FF"/>
                </a:solidFill>
              </a:rPr>
              <a:t>ET general meeting</a:t>
            </a:r>
          </a:p>
          <a:p>
            <a:pPr eaLnBrk="1" hangingPunct="1"/>
            <a:r>
              <a:rPr lang="en-US" sz="1800" smtClean="0">
                <a:solidFill>
                  <a:srgbClr val="1C25FF"/>
                </a:solidFill>
              </a:rPr>
              <a:t>Hannover, December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295400" y="549275"/>
            <a:ext cx="8112125" cy="576263"/>
          </a:xfrm>
        </p:spPr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1281113" y="1484313"/>
            <a:ext cx="7154862" cy="492918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smtClean="0"/>
              <a:t>What is a speedmeter and how does it work?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Could a Sagnac Speedmeter be used to enhance ET?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will our Proof-of-Principle experiment look like?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can we learn from this experiment for ET?</a:t>
            </a: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039F2E88-04BA-4E43-AC77-D30856C96BF0}" type="slidenum">
              <a:rPr lang="en-GB"/>
              <a:pPr/>
              <a:t>2</a:t>
            </a:fld>
            <a:endParaRPr lang="en-GB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992188" y="1412875"/>
            <a:ext cx="7129462" cy="10080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295400" y="620713"/>
            <a:ext cx="8112125" cy="719137"/>
          </a:xfrm>
        </p:spPr>
        <p:txBody>
          <a:bodyPr/>
          <a:lstStyle/>
          <a:p>
            <a:r>
              <a:rPr lang="en-US" smtClean="0"/>
              <a:t>Two principles of how to build </a:t>
            </a:r>
            <a:br>
              <a:rPr lang="en-US" smtClean="0"/>
            </a:br>
            <a:r>
              <a:rPr lang="en-US" smtClean="0"/>
              <a:t>a GW detector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344488" y="1557338"/>
            <a:ext cx="3671887" cy="3921125"/>
          </a:xfrm>
        </p:spPr>
        <p:txBody>
          <a:bodyPr/>
          <a:lstStyle/>
          <a:p>
            <a:r>
              <a:rPr lang="en-US" sz="2000" smtClean="0"/>
              <a:t>First you need to make your test masses quieter than what you want to measure.</a:t>
            </a:r>
          </a:p>
          <a:p>
            <a:pPr lvl="1"/>
            <a:endParaRPr lang="en-US" sz="400" smtClean="0"/>
          </a:p>
          <a:p>
            <a:r>
              <a:rPr lang="en-US" sz="2000" smtClean="0"/>
              <a:t>Secondly, you need to readout out the strain to the required precision without (!) introducing </a:t>
            </a:r>
            <a:r>
              <a:rPr lang="en-US" altLang="en-US" sz="2000" smtClean="0"/>
              <a:t>‘</a:t>
            </a:r>
            <a:r>
              <a:rPr lang="en-US" sz="2000" smtClean="0"/>
              <a:t>too much</a:t>
            </a:r>
            <a:r>
              <a:rPr lang="en-US" altLang="en-US" sz="2000" smtClean="0"/>
              <a:t>’</a:t>
            </a:r>
            <a:r>
              <a:rPr lang="en-US" sz="2000" smtClean="0"/>
              <a:t> additional noise. </a:t>
            </a:r>
          </a:p>
          <a:p>
            <a:endParaRPr lang="en-US" sz="2000" smtClean="0"/>
          </a:p>
        </p:txBody>
      </p:sp>
      <p:sp>
        <p:nvSpPr>
          <p:cNvPr id="1741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6B6363F0-6A38-40E7-B19E-57584B1AADD5}" type="slidenum">
              <a:rPr lang="en-GB"/>
              <a:pPr/>
              <a:t>3</a:t>
            </a:fld>
            <a:endParaRPr lang="en-GB"/>
          </a:p>
        </p:txBody>
      </p:sp>
      <p:pic>
        <p:nvPicPr>
          <p:cNvPr id="7" name="Picture 6" descr="Broadband.pdf"/>
          <p:cNvPicPr>
            <a:picLocks noChangeAspect="1"/>
          </p:cNvPicPr>
          <p:nvPr/>
        </p:nvPicPr>
        <p:blipFill>
          <a:blip r:embed="rId2"/>
          <a:srcRect l="2216" r="7751"/>
          <a:stretch>
            <a:fillRect/>
          </a:stretch>
        </p:blipFill>
        <p:spPr bwMode="auto">
          <a:xfrm>
            <a:off x="4305300" y="1628775"/>
            <a:ext cx="4953000" cy="344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17414" name="Content Placeholder 2"/>
          <p:cNvSpPr txBox="1">
            <a:spLocks/>
          </p:cNvSpPr>
          <p:nvPr/>
        </p:nvSpPr>
        <p:spPr bwMode="auto">
          <a:xfrm>
            <a:off x="344488" y="5373688"/>
            <a:ext cx="88566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State of the Art detectors are limited by quantum noise nearly over their entire detection range. Need to find ways to improve!  </a:t>
            </a: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2000">
              <a:latin typeface="Verdana" pitchFamily="34" charset="0"/>
            </a:endParaRPr>
          </a:p>
        </p:txBody>
      </p:sp>
      <p:sp>
        <p:nvSpPr>
          <p:cNvPr id="1741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295400" y="620713"/>
            <a:ext cx="8112125" cy="719137"/>
          </a:xfrm>
        </p:spPr>
        <p:txBody>
          <a:bodyPr/>
          <a:lstStyle/>
          <a:p>
            <a:r>
              <a:rPr lang="en-US" smtClean="0"/>
              <a:t>Quantum has two components?</a:t>
            </a:r>
          </a:p>
        </p:txBody>
      </p:sp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A67C7019-27CF-467D-9D44-AEC070FE8429}" type="slidenum">
              <a:rPr lang="en-GB"/>
              <a:pPr/>
              <a:t>4</a:t>
            </a:fld>
            <a:endParaRPr lang="en-GB"/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533400" y="14224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 eaLnBrk="0" hangingPunct="0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Quantum noise is a direct manifestation of the </a:t>
            </a:r>
            <a:r>
              <a:rPr lang="en-US" sz="2000" b="1">
                <a:solidFill>
                  <a:srgbClr val="1C25FF"/>
                </a:solidFill>
                <a:latin typeface="Verdana" pitchFamily="34" charset="0"/>
              </a:rPr>
              <a:t>Heisenberg Uncertainty Principle</a:t>
            </a:r>
            <a:r>
              <a:rPr lang="en-US" sz="2000">
                <a:latin typeface="Verdana" pitchFamily="34" charset="0"/>
              </a:rPr>
              <a:t>. </a:t>
            </a:r>
          </a:p>
          <a:p>
            <a:pPr marL="358775" indent="-358775" defTabSz="958850" eaLnBrk="0" hangingPunct="0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It is comprised of </a:t>
            </a:r>
            <a:r>
              <a:rPr lang="en-US" sz="2000" b="1">
                <a:solidFill>
                  <a:srgbClr val="E86D27"/>
                </a:solidFill>
                <a:latin typeface="Verdana" pitchFamily="34" charset="0"/>
              </a:rPr>
              <a:t>photon shot noise (sensing noise)</a:t>
            </a:r>
            <a:r>
              <a:rPr lang="en-US" sz="2000">
                <a:latin typeface="Verdana" pitchFamily="34" charset="0"/>
              </a:rPr>
              <a:t> at high frequencies and </a:t>
            </a:r>
            <a:r>
              <a:rPr lang="en-US" sz="2000" b="1">
                <a:solidFill>
                  <a:srgbClr val="149C1B"/>
                </a:solidFill>
                <a:latin typeface="Verdana" pitchFamily="34" charset="0"/>
              </a:rPr>
              <a:t>photon radiation pressure noise (back-action noise)</a:t>
            </a:r>
            <a:r>
              <a:rPr lang="en-US" sz="2000">
                <a:latin typeface="Verdana" pitchFamily="34" charset="0"/>
              </a:rPr>
              <a:t> at low frequencies.</a:t>
            </a:r>
          </a:p>
        </p:txBody>
      </p:sp>
      <p:pic>
        <p:nvPicPr>
          <p:cNvPr id="8" name="Picture 4" descr="rad_pre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3251200"/>
            <a:ext cx="2884488" cy="2438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9" name="Picture 5" descr="shotnoi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251200"/>
            <a:ext cx="2868613" cy="2438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6629400" y="5765800"/>
            <a:ext cx="2770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86D27"/>
                </a:solidFill>
                <a:latin typeface="Verdana" pitchFamily="34" charset="0"/>
              </a:rPr>
              <a:t>photon shot noise</a:t>
            </a: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381000" y="5765800"/>
            <a:ext cx="4792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149C1B"/>
                </a:solidFill>
                <a:latin typeface="Verdana" pitchFamily="34" charset="0"/>
              </a:rPr>
              <a:t>photon radiation pressure noise</a:t>
            </a:r>
            <a:endParaRPr lang="en-US" sz="2000" b="1">
              <a:solidFill>
                <a:srgbClr val="E31FE8"/>
              </a:solidFill>
              <a:latin typeface="Verdana" pitchFamily="34" charset="0"/>
            </a:endParaRPr>
          </a:p>
        </p:txBody>
      </p:sp>
      <p:pic>
        <p:nvPicPr>
          <p:cNvPr id="12" name="Picture 8" descr="sn_eq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6000" y="3560763"/>
            <a:ext cx="2058988" cy="7572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13" name="Picture 9" descr="rp_eq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56000" y="4775200"/>
            <a:ext cx="2820988" cy="7699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5386388" y="3175000"/>
            <a:ext cx="963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3C8C93"/>
                </a:solidFill>
              </a:rPr>
              <a:t>wavelength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5462588" y="3403600"/>
            <a:ext cx="304800" cy="381000"/>
          </a:xfrm>
          <a:prstGeom prst="line">
            <a:avLst/>
          </a:prstGeom>
          <a:noFill/>
          <a:ln w="9525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ＭＳ Ｐゴシック" charset="-128"/>
            </a:endParaRPr>
          </a:p>
        </p:txBody>
      </p:sp>
      <p:sp>
        <p:nvSpPr>
          <p:cNvPr id="18445" name="Text Box 12"/>
          <p:cNvSpPr txBox="1">
            <a:spLocks noChangeArrowheads="1"/>
          </p:cNvSpPr>
          <p:nvPr/>
        </p:nvSpPr>
        <p:spPr bwMode="auto">
          <a:xfrm>
            <a:off x="5962650" y="3937000"/>
            <a:ext cx="628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D80202"/>
                </a:solidFill>
              </a:rPr>
              <a:t>optical </a:t>
            </a:r>
          </a:p>
          <a:p>
            <a:r>
              <a:rPr lang="en-US" sz="1200">
                <a:solidFill>
                  <a:srgbClr val="D80202"/>
                </a:solidFill>
              </a:rPr>
              <a:t>power</a:t>
            </a:r>
          </a:p>
        </p:txBody>
      </p:sp>
      <p:sp>
        <p:nvSpPr>
          <p:cNvPr id="18446" name="Line 13"/>
          <p:cNvSpPr>
            <a:spLocks noChangeShapeType="1"/>
          </p:cNvSpPr>
          <p:nvPr/>
        </p:nvSpPr>
        <p:spPr bwMode="auto">
          <a:xfrm flipH="1" flipV="1">
            <a:off x="5462588" y="4089400"/>
            <a:ext cx="457200" cy="76200"/>
          </a:xfrm>
          <a:prstGeom prst="line">
            <a:avLst/>
          </a:prstGeom>
          <a:noFill/>
          <a:ln w="9525">
            <a:solidFill>
              <a:srgbClr val="D8020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Text Box 14"/>
          <p:cNvSpPr txBox="1">
            <a:spLocks noChangeArrowheads="1"/>
          </p:cNvSpPr>
          <p:nvPr/>
        </p:nvSpPr>
        <p:spPr bwMode="auto">
          <a:xfrm>
            <a:off x="4700588" y="4394200"/>
            <a:ext cx="9413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E31FE8"/>
                </a:solidFill>
              </a:rPr>
              <a:t>Arm length</a:t>
            </a:r>
          </a:p>
        </p:txBody>
      </p:sp>
      <p:sp>
        <p:nvSpPr>
          <p:cNvPr id="18448" name="Line 15"/>
          <p:cNvSpPr>
            <a:spLocks noChangeShapeType="1"/>
          </p:cNvSpPr>
          <p:nvPr/>
        </p:nvSpPr>
        <p:spPr bwMode="auto">
          <a:xfrm flipH="1" flipV="1">
            <a:off x="4776788" y="4165600"/>
            <a:ext cx="304800" cy="304800"/>
          </a:xfrm>
          <a:prstGeom prst="line">
            <a:avLst/>
          </a:prstGeom>
          <a:noFill/>
          <a:ln w="9525">
            <a:solidFill>
              <a:srgbClr val="E31FE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Text Box 16"/>
          <p:cNvSpPr txBox="1">
            <a:spLocks noChangeArrowheads="1"/>
          </p:cNvSpPr>
          <p:nvPr/>
        </p:nvSpPr>
        <p:spPr bwMode="auto">
          <a:xfrm>
            <a:off x="3786188" y="4470400"/>
            <a:ext cx="995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C25FF"/>
                </a:solidFill>
              </a:rPr>
              <a:t>Mirror mass</a:t>
            </a:r>
          </a:p>
        </p:txBody>
      </p:sp>
      <p:sp>
        <p:nvSpPr>
          <p:cNvPr id="18450" name="Line 17"/>
          <p:cNvSpPr>
            <a:spLocks noChangeShapeType="1"/>
          </p:cNvSpPr>
          <p:nvPr/>
        </p:nvSpPr>
        <p:spPr bwMode="auto">
          <a:xfrm>
            <a:off x="4321175" y="4699000"/>
            <a:ext cx="379413" cy="609600"/>
          </a:xfrm>
          <a:prstGeom prst="line">
            <a:avLst/>
          </a:prstGeom>
          <a:noFill/>
          <a:ln w="9525">
            <a:solidFill>
              <a:srgbClr val="1C25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Line 18"/>
          <p:cNvSpPr>
            <a:spLocks noChangeShapeType="1"/>
          </p:cNvSpPr>
          <p:nvPr/>
        </p:nvSpPr>
        <p:spPr bwMode="auto">
          <a:xfrm flipH="1">
            <a:off x="5995988" y="4318000"/>
            <a:ext cx="152400" cy="533400"/>
          </a:xfrm>
          <a:prstGeom prst="line">
            <a:avLst/>
          </a:prstGeom>
          <a:noFill/>
          <a:ln w="9525">
            <a:solidFill>
              <a:srgbClr val="D8020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8112125" cy="719138"/>
          </a:xfrm>
        </p:spPr>
        <p:txBody>
          <a:bodyPr/>
          <a:lstStyle/>
          <a:p>
            <a:r>
              <a:rPr lang="en-US" smtClean="0"/>
              <a:t>How can a Speedmeter help?</a:t>
            </a:r>
          </a:p>
        </p:txBody>
      </p:sp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95300" y="6370638"/>
            <a:ext cx="2311400" cy="339725"/>
          </a:xfrm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DD357F59-3003-4F7E-A586-B61490CD89F8}" type="slidenum">
              <a:rPr lang="en-GB"/>
              <a:pPr/>
              <a:t>5</a:t>
            </a:fld>
            <a:endParaRPr lang="en-GB"/>
          </a:p>
        </p:txBody>
      </p:sp>
      <p:sp>
        <p:nvSpPr>
          <p:cNvPr id="19460" name="Content Placeholder 2"/>
          <p:cNvSpPr txBox="1">
            <a:spLocks/>
          </p:cNvSpPr>
          <p:nvPr/>
        </p:nvSpPr>
        <p:spPr bwMode="auto">
          <a:xfrm>
            <a:off x="533400" y="1592263"/>
            <a:ext cx="6477000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1800">
                <a:latin typeface="Verdana" pitchFamily="34" charset="0"/>
              </a:rPr>
              <a:t>So far we used Michelson interferometers to derive strain, by </a:t>
            </a:r>
            <a:r>
              <a:rPr lang="en-US" sz="1800">
                <a:solidFill>
                  <a:srgbClr val="E86D27"/>
                </a:solidFill>
                <a:latin typeface="Verdana" pitchFamily="34" charset="0"/>
              </a:rPr>
              <a:t>continuously measuring the displacement of the mirrors</a:t>
            </a:r>
            <a:r>
              <a:rPr lang="en-US" sz="1800">
                <a:latin typeface="Verdana" pitchFamily="34" charset="0"/>
              </a:rPr>
              <a:t>.</a:t>
            </a: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1800">
                <a:latin typeface="Verdana" pitchFamily="34" charset="0"/>
              </a:rPr>
              <a:t>However, quantum mechanics limits the accuracy of the measurement:</a:t>
            </a: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600">
              <a:latin typeface="Verdana" pitchFamily="34" charset="0"/>
            </a:endParaRP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600">
              <a:latin typeface="Verdana" pitchFamily="34" charset="0"/>
            </a:endParaRP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1800">
                <a:latin typeface="Verdana" pitchFamily="34" charset="0"/>
              </a:rPr>
              <a:t>However, already in </a:t>
            </a:r>
            <a:r>
              <a:rPr lang="en-US" sz="1800">
                <a:solidFill>
                  <a:srgbClr val="0000FF"/>
                </a:solidFill>
                <a:latin typeface="Verdana" pitchFamily="34" charset="0"/>
              </a:rPr>
              <a:t>1930s John von Neumann </a:t>
            </a:r>
            <a:r>
              <a:rPr lang="en-US" sz="1800">
                <a:latin typeface="Verdana" pitchFamily="34" charset="0"/>
              </a:rPr>
              <a:t>told us that there are observables which can measured continuously without encountering the Heisenberg uncertainty. For example the </a:t>
            </a:r>
            <a:r>
              <a:rPr lang="en-US" sz="1800">
                <a:solidFill>
                  <a:srgbClr val="0000FF"/>
                </a:solidFill>
                <a:latin typeface="Verdana" pitchFamily="34" charset="0"/>
              </a:rPr>
              <a:t>momentum or speed of a testmass</a:t>
            </a:r>
            <a:r>
              <a:rPr lang="en-US" sz="1800">
                <a:solidFill>
                  <a:srgbClr val="E86D27"/>
                </a:solidFill>
                <a:latin typeface="Verdana" pitchFamily="34" charset="0"/>
              </a:rPr>
              <a:t> </a:t>
            </a:r>
            <a:r>
              <a:rPr lang="en-US" sz="1800">
                <a:latin typeface="Verdana" pitchFamily="34" charset="0"/>
              </a:rPr>
              <a:t>in our case.</a:t>
            </a:r>
            <a:r>
              <a:rPr lang="en-US" sz="1800" b="1">
                <a:solidFill>
                  <a:srgbClr val="FF6600"/>
                </a:solidFill>
                <a:latin typeface="Verdana" pitchFamily="34" charset="0"/>
              </a:rPr>
              <a:t> </a:t>
            </a:r>
          </a:p>
        </p:txBody>
      </p:sp>
      <p:graphicFrame>
        <p:nvGraphicFramePr>
          <p:cNvPr id="19461" name="Object 2"/>
          <p:cNvGraphicFramePr>
            <a:graphicFrameLocks noChangeAspect="1"/>
          </p:cNvGraphicFramePr>
          <p:nvPr/>
        </p:nvGraphicFramePr>
        <p:xfrm>
          <a:off x="3733800" y="2963863"/>
          <a:ext cx="1981200" cy="304800"/>
        </p:xfrm>
        <a:graphic>
          <a:graphicData uri="http://schemas.openxmlformats.org/presentationml/2006/ole">
            <p:oleObj spid="_x0000_s19461" name="Equation" r:id="rId3" imgW="914400" imgH="165100" progId="Equation.3">
              <p:embed/>
            </p:oleObj>
          </a:graphicData>
        </a:graphic>
      </p:graphicFrame>
      <p:pic>
        <p:nvPicPr>
          <p:cNvPr id="19462" name="Picture 6" descr="MI_SAG.pdf"/>
          <p:cNvPicPr>
            <a:picLocks noChangeAspect="1"/>
          </p:cNvPicPr>
          <p:nvPr/>
        </p:nvPicPr>
        <p:blipFill>
          <a:blip r:embed="rId4"/>
          <a:srcRect r="48869"/>
          <a:stretch>
            <a:fillRect/>
          </a:stretch>
        </p:blipFill>
        <p:spPr bwMode="auto">
          <a:xfrm>
            <a:off x="7185025" y="2349500"/>
            <a:ext cx="24495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463" name="Object 3"/>
          <p:cNvGraphicFramePr>
            <a:graphicFrameLocks noChangeAspect="1"/>
          </p:cNvGraphicFramePr>
          <p:nvPr/>
        </p:nvGraphicFramePr>
        <p:xfrm>
          <a:off x="3733800" y="3344863"/>
          <a:ext cx="1898650" cy="328612"/>
        </p:xfrm>
        <a:graphic>
          <a:graphicData uri="http://schemas.openxmlformats.org/presentationml/2006/ole">
            <p:oleObj spid="_x0000_s19463" name="Equation" r:id="rId5" imgW="876300" imgH="177800" progId="Equation.3">
              <p:embed/>
            </p:oleObj>
          </a:graphicData>
        </a:graphic>
      </p:graphicFrame>
      <p:graphicFrame>
        <p:nvGraphicFramePr>
          <p:cNvPr id="19464" name="Object 4"/>
          <p:cNvGraphicFramePr>
            <a:graphicFrameLocks noChangeAspect="1"/>
          </p:cNvGraphicFramePr>
          <p:nvPr/>
        </p:nvGraphicFramePr>
        <p:xfrm>
          <a:off x="3760788" y="5445125"/>
          <a:ext cx="2009775" cy="328613"/>
        </p:xfrm>
        <a:graphic>
          <a:graphicData uri="http://schemas.openxmlformats.org/presentationml/2006/ole">
            <p:oleObj spid="_x0000_s19464" name="Equation" r:id="rId6" imgW="927100" imgH="177800" progId="Equation.3">
              <p:embed/>
            </p:oleObj>
          </a:graphicData>
        </a:graphic>
      </p:graphicFrame>
      <p:sp>
        <p:nvSpPr>
          <p:cNvPr id="1946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get strain from test mass speed?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88950" y="1341438"/>
            <a:ext cx="8915400" cy="1020762"/>
          </a:xfrm>
        </p:spPr>
        <p:txBody>
          <a:bodyPr/>
          <a:lstStyle/>
          <a:p>
            <a:r>
              <a:rPr lang="en-US" sz="2000" smtClean="0"/>
              <a:t>What we really want to measure is not displacement or position, but strain h(t).</a:t>
            </a:r>
          </a:p>
          <a:p>
            <a:r>
              <a:rPr lang="en-US" sz="2000" smtClean="0"/>
              <a:t>We can derive the strain information from velocity as well as from position (for all frequencies above DC).</a:t>
            </a:r>
          </a:p>
        </p:txBody>
      </p:sp>
      <p:sp>
        <p:nvSpPr>
          <p:cNvPr id="2048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A0C76AF1-04F6-4823-B42A-FD3EED00E8E2}" type="slidenum">
              <a:rPr lang="en-GB"/>
              <a:pPr/>
              <a:t>6</a:t>
            </a:fld>
            <a:endParaRPr lang="en-GB"/>
          </a:p>
        </p:txBody>
      </p:sp>
      <p:pic>
        <p:nvPicPr>
          <p:cNvPr id="20485" name="Picture 7" descr="os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2913" y="3036888"/>
            <a:ext cx="4316412" cy="284003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0486" name="TextBox 1"/>
          <p:cNvSpPr txBox="1">
            <a:spLocks noChangeArrowheads="1"/>
          </p:cNvSpPr>
          <p:nvPr/>
        </p:nvSpPr>
        <p:spPr bwMode="auto">
          <a:xfrm>
            <a:off x="6176963" y="3829050"/>
            <a:ext cx="27368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1C25FF"/>
                </a:solidFill>
              </a:rPr>
              <a:t>Example: Simple Harmonic Oscillator</a:t>
            </a:r>
          </a:p>
          <a:p>
            <a:endParaRPr lang="en-US" sz="1800">
              <a:solidFill>
                <a:srgbClr val="1C25FF"/>
              </a:solidFill>
            </a:endParaRPr>
          </a:p>
          <a:p>
            <a:r>
              <a:rPr lang="en-US" sz="1800">
                <a:solidFill>
                  <a:srgbClr val="1C25FF"/>
                </a:solidFill>
              </a:rPr>
              <a:t>Can integrate over the speed to get the AC-position. </a:t>
            </a:r>
          </a:p>
        </p:txBody>
      </p:sp>
      <p:sp>
        <p:nvSpPr>
          <p:cNvPr id="204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295400" y="476250"/>
            <a:ext cx="8112125" cy="719138"/>
          </a:xfrm>
        </p:spPr>
        <p:txBody>
          <a:bodyPr/>
          <a:lstStyle/>
          <a:p>
            <a:r>
              <a:rPr lang="en-US" smtClean="0"/>
              <a:t>Speedmeter is not a new idea!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533400" y="1268413"/>
            <a:ext cx="5867400" cy="4373562"/>
          </a:xfrm>
        </p:spPr>
        <p:txBody>
          <a:bodyPr/>
          <a:lstStyle/>
          <a:p>
            <a:r>
              <a:rPr lang="en-US" sz="2000" smtClean="0"/>
              <a:t>Speedmeter originally suggested by Braginsky and Khalili in 1990.</a:t>
            </a:r>
          </a:p>
          <a:p>
            <a:r>
              <a:rPr lang="en-US" sz="2000" smtClean="0"/>
              <a:t>First suggestion to implement in a Michelson Interferometer (shloshing cavity) was in 2000 by Braginsky, Gorodetsky, Khalili and Thorne.</a:t>
            </a:r>
          </a:p>
          <a:p>
            <a:r>
              <a:rPr lang="en-US" sz="2000" smtClean="0"/>
              <a:t>Part of the signal is send back into the interferometer to cancel out displacement infromation.</a:t>
            </a:r>
          </a:p>
          <a:p>
            <a:r>
              <a:rPr lang="en-US" sz="2000" smtClean="0"/>
              <a:t>Purdue and Chen further developed shloshing cavity approach (2002).</a:t>
            </a:r>
          </a:p>
          <a:p>
            <a:r>
              <a:rPr lang="en-US" sz="2000" smtClean="0"/>
              <a:t>In 2003 Chen showed that a Sagnac interferometer is a speedmeter.</a:t>
            </a:r>
          </a:p>
        </p:txBody>
      </p:sp>
      <p:sp>
        <p:nvSpPr>
          <p:cNvPr id="2150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32B6D0EB-0C93-40CC-965B-F3139585B835}" type="slidenum">
              <a:rPr lang="en-GB"/>
              <a:pPr/>
              <a:t>7</a:t>
            </a:fld>
            <a:endParaRPr lang="en-GB"/>
          </a:p>
        </p:txBody>
      </p:sp>
      <p:pic>
        <p:nvPicPr>
          <p:cNvPr id="21509" name="Picture 6"/>
          <p:cNvPicPr>
            <a:picLocks noChangeAspect="1"/>
          </p:cNvPicPr>
          <p:nvPr/>
        </p:nvPicPr>
        <p:blipFill>
          <a:blip r:embed="rId2"/>
          <a:srcRect l="43002"/>
          <a:stretch>
            <a:fillRect/>
          </a:stretch>
        </p:blipFill>
        <p:spPr bwMode="auto">
          <a:xfrm>
            <a:off x="6419850" y="2781300"/>
            <a:ext cx="31162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/>
          <p:cNvPicPr>
            <a:picLocks noChangeAspect="1"/>
          </p:cNvPicPr>
          <p:nvPr/>
        </p:nvPicPr>
        <p:blipFill>
          <a:blip r:embed="rId2"/>
          <a:srcRect t="39552" r="57338"/>
          <a:stretch>
            <a:fillRect/>
          </a:stretch>
        </p:blipFill>
        <p:spPr bwMode="auto">
          <a:xfrm>
            <a:off x="7315200" y="1484313"/>
            <a:ext cx="217487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Sagnac Interferometer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560388" y="1196975"/>
            <a:ext cx="5283200" cy="4373563"/>
          </a:xfrm>
        </p:spPr>
        <p:txBody>
          <a:bodyPr/>
          <a:lstStyle/>
          <a:p>
            <a:r>
              <a:rPr lang="en-US" sz="2000" smtClean="0"/>
              <a:t>Sagnac interferometer traditionally used for measuring rotation. See laser gyros etc.</a:t>
            </a:r>
          </a:p>
          <a:p>
            <a:r>
              <a:rPr lang="en-US" sz="2000" smtClean="0"/>
              <a:t>However we can build a zero-area Saganc interferometer. Rotation signals cancels out.</a:t>
            </a:r>
          </a:p>
          <a:p>
            <a:r>
              <a:rPr lang="en-US" sz="2000" smtClean="0"/>
              <a:t>Actually a zero-area Sagnac can be used to measure GW! (Lots of research at Stanford and ANU until about 10 years ago)</a:t>
            </a:r>
          </a:p>
          <a:p>
            <a:r>
              <a:rPr lang="en-US" sz="2000" smtClean="0"/>
              <a:t>Also Zero-Area Sagnac fits into the usual L-shaped vacuum envelop of GW detectors. </a:t>
            </a:r>
          </a:p>
          <a:p>
            <a:endParaRPr lang="en-US" sz="2000" smtClean="0"/>
          </a:p>
        </p:txBody>
      </p:sp>
      <p:sp>
        <p:nvSpPr>
          <p:cNvPr id="2253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580E775F-1AAD-4033-A89E-0FEAD935AFA3}" type="slidenum">
              <a:rPr lang="en-GB"/>
              <a:pPr/>
              <a:t>8</a:t>
            </a:fld>
            <a:endParaRPr lang="en-GB"/>
          </a:p>
        </p:txBody>
      </p:sp>
      <p:pic>
        <p:nvPicPr>
          <p:cNvPr id="22533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9125" y="1125538"/>
            <a:ext cx="2481263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2"/>
          <p:cNvSpPr txBox="1">
            <a:spLocks/>
          </p:cNvSpPr>
          <p:nvPr/>
        </p:nvSpPr>
        <p:spPr bwMode="auto">
          <a:xfrm>
            <a:off x="631825" y="1143000"/>
            <a:ext cx="89154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1800" b="1">
                <a:solidFill>
                  <a:srgbClr val="FF6600"/>
                </a:solidFill>
                <a:latin typeface="Verdana" pitchFamily="34" charset="0"/>
              </a:rPr>
              <a:t>A Sagnac interferometer measures only (!) the speed of the mirrors, from which we can obtain the strain h(t). =&gt; No quantum limit. </a:t>
            </a: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0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sz="1800">
                <a:latin typeface="Verdana" pitchFamily="34" charset="0"/>
              </a:rPr>
              <a:t> </a:t>
            </a: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Sagnac as Speedmeter</a:t>
            </a:r>
          </a:p>
        </p:txBody>
      </p:sp>
      <p:sp>
        <p:nvSpPr>
          <p:cNvPr id="2355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958850"/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58850"/>
            <a:r>
              <a:rPr lang="en-GB"/>
              <a:t>Slide </a:t>
            </a:r>
            <a:fld id="{F04F6F1E-48EC-42F8-8E85-DD899423FC0B}" type="slidenum">
              <a:rPr lang="en-GB"/>
              <a:pPr defTabSz="958850"/>
              <a:t>9</a:t>
            </a:fld>
            <a:endParaRPr lang="en-GB"/>
          </a:p>
        </p:txBody>
      </p:sp>
      <p:pic>
        <p:nvPicPr>
          <p:cNvPr id="23557" name="Picture 6" descr="MI_SAG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9950"/>
            <a:ext cx="682942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 flipV="1">
            <a:off x="5181600" y="4495800"/>
            <a:ext cx="1981200" cy="3016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H="1" flipV="1">
            <a:off x="4076701" y="3467100"/>
            <a:ext cx="2057400" cy="3175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7696200" y="2060575"/>
            <a:ext cx="2057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i="1">
                <a:solidFill>
                  <a:srgbClr val="FF6600"/>
                </a:solidFill>
              </a:rPr>
              <a:t>Each mirror is 'sensed' twice</a:t>
            </a:r>
            <a:r>
              <a:rPr lang="en-US" sz="1800" i="1">
                <a:solidFill>
                  <a:srgbClr val="E31FE8"/>
                </a:solidFill>
              </a:rPr>
              <a:t>: </a:t>
            </a:r>
          </a:p>
          <a:p>
            <a:r>
              <a:rPr lang="en-US" sz="1800" i="1">
                <a:solidFill>
                  <a:srgbClr val="008000"/>
                </a:solidFill>
              </a:rPr>
              <a:t>y(t</a:t>
            </a:r>
            <a:r>
              <a:rPr lang="en-US" sz="1800" i="1" baseline="-25000">
                <a:solidFill>
                  <a:srgbClr val="008000"/>
                </a:solidFill>
              </a:rPr>
              <a:t>1</a:t>
            </a:r>
            <a:r>
              <a:rPr lang="en-US" sz="1800" i="1">
                <a:solidFill>
                  <a:srgbClr val="008000"/>
                </a:solidFill>
              </a:rPr>
              <a:t>)</a:t>
            </a:r>
          </a:p>
          <a:p>
            <a:r>
              <a:rPr lang="en-US" sz="1800" i="1">
                <a:solidFill>
                  <a:srgbClr val="1C25FF"/>
                </a:solidFill>
              </a:rPr>
              <a:t>x(t</a:t>
            </a:r>
            <a:r>
              <a:rPr lang="en-US" sz="1800" i="1" baseline="-25000">
                <a:solidFill>
                  <a:srgbClr val="1C25FF"/>
                </a:solidFill>
              </a:rPr>
              <a:t>1</a:t>
            </a:r>
            <a:r>
              <a:rPr lang="en-US" sz="1800" i="1">
                <a:solidFill>
                  <a:srgbClr val="1C25FF"/>
                </a:solidFill>
              </a:rPr>
              <a:t>)</a:t>
            </a:r>
            <a:r>
              <a:rPr lang="en-US" sz="1800" i="1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23561" name="TextBox 31"/>
          <p:cNvSpPr txBox="1">
            <a:spLocks noChangeArrowheads="1"/>
          </p:cNvSpPr>
          <p:nvPr/>
        </p:nvSpPr>
        <p:spPr bwMode="auto">
          <a:xfrm>
            <a:off x="6910388" y="3962400"/>
            <a:ext cx="519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x(t)</a:t>
            </a:r>
          </a:p>
        </p:txBody>
      </p:sp>
      <p:sp>
        <p:nvSpPr>
          <p:cNvPr id="23562" name="TextBox 32"/>
          <p:cNvSpPr txBox="1">
            <a:spLocks noChangeArrowheads="1"/>
          </p:cNvSpPr>
          <p:nvPr/>
        </p:nvSpPr>
        <p:spPr bwMode="auto">
          <a:xfrm>
            <a:off x="4495800" y="2133600"/>
            <a:ext cx="530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y(t)</a:t>
            </a:r>
          </a:p>
        </p:txBody>
      </p:sp>
      <p:sp>
        <p:nvSpPr>
          <p:cNvPr id="235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Sagnac as Speedmeter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958850"/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58850"/>
            <a:r>
              <a:rPr lang="en-GB"/>
              <a:t>Slide </a:t>
            </a:r>
            <a:fld id="{ECA77B51-1EA5-4778-A220-7A87229D4489}" type="slidenum">
              <a:rPr lang="en-GB"/>
              <a:pPr defTabSz="958850"/>
              <a:t>10</a:t>
            </a:fld>
            <a:endParaRPr lang="en-GB"/>
          </a:p>
        </p:txBody>
      </p:sp>
      <p:pic>
        <p:nvPicPr>
          <p:cNvPr id="24580" name="Picture 6" descr="MI_SAG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9950"/>
            <a:ext cx="682942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 flipV="1">
            <a:off x="5181600" y="4495800"/>
            <a:ext cx="1981200" cy="3016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H="1" flipV="1">
            <a:off x="4076701" y="3467100"/>
            <a:ext cx="2057400" cy="3175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4229894" y="3085306"/>
            <a:ext cx="1524000" cy="230188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76800" y="3962400"/>
            <a:ext cx="685800" cy="1588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5182394" y="4344194"/>
            <a:ext cx="760413" cy="3175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562600" y="4529138"/>
            <a:ext cx="1600200" cy="22701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562600" y="4495800"/>
            <a:ext cx="1600200" cy="22860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5218907" y="4344194"/>
            <a:ext cx="762000" cy="1587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4889500" y="3998913"/>
            <a:ext cx="685800" cy="1587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4273550" y="3086100"/>
            <a:ext cx="1524000" cy="22860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91" name="TextBox 7"/>
          <p:cNvSpPr txBox="1">
            <a:spLocks noChangeArrowheads="1"/>
          </p:cNvSpPr>
          <p:nvPr/>
        </p:nvSpPr>
        <p:spPr bwMode="auto">
          <a:xfrm>
            <a:off x="7696200" y="2060575"/>
            <a:ext cx="2057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i="1">
                <a:solidFill>
                  <a:srgbClr val="FF6600"/>
                </a:solidFill>
              </a:rPr>
              <a:t>Each mirror is 'sensed' twice</a:t>
            </a:r>
            <a:r>
              <a:rPr lang="en-US" sz="1800" i="1">
                <a:solidFill>
                  <a:srgbClr val="E31FE8"/>
                </a:solidFill>
              </a:rPr>
              <a:t>: </a:t>
            </a:r>
          </a:p>
          <a:p>
            <a:r>
              <a:rPr lang="en-US" sz="1800" i="1">
                <a:solidFill>
                  <a:srgbClr val="008000"/>
                </a:solidFill>
              </a:rPr>
              <a:t>y(t</a:t>
            </a:r>
            <a:r>
              <a:rPr lang="en-US" sz="1800" i="1" baseline="-25000">
                <a:solidFill>
                  <a:srgbClr val="008000"/>
                </a:solidFill>
              </a:rPr>
              <a:t>1</a:t>
            </a:r>
            <a:r>
              <a:rPr lang="en-US" sz="1800" i="1">
                <a:solidFill>
                  <a:srgbClr val="008000"/>
                </a:solidFill>
              </a:rPr>
              <a:t>)-</a:t>
            </a:r>
            <a:r>
              <a:rPr lang="en-US" sz="1800" i="1">
                <a:solidFill>
                  <a:srgbClr val="0000FF"/>
                </a:solidFill>
              </a:rPr>
              <a:t>y(t</a:t>
            </a:r>
            <a:r>
              <a:rPr lang="en-US" sz="1800" i="1" baseline="-25000">
                <a:solidFill>
                  <a:srgbClr val="0000FF"/>
                </a:solidFill>
              </a:rPr>
              <a:t>2</a:t>
            </a:r>
            <a:r>
              <a:rPr lang="en-US" sz="1800" i="1">
                <a:solidFill>
                  <a:srgbClr val="0000FF"/>
                </a:solidFill>
              </a:rPr>
              <a:t>)</a:t>
            </a:r>
          </a:p>
          <a:p>
            <a:r>
              <a:rPr lang="en-US" sz="1800" i="1">
                <a:solidFill>
                  <a:srgbClr val="1C25FF"/>
                </a:solidFill>
              </a:rPr>
              <a:t>x(t</a:t>
            </a:r>
            <a:r>
              <a:rPr lang="en-US" sz="1800" i="1" baseline="-25000">
                <a:solidFill>
                  <a:srgbClr val="1C25FF"/>
                </a:solidFill>
              </a:rPr>
              <a:t>1</a:t>
            </a:r>
            <a:r>
              <a:rPr lang="en-US" sz="1800" i="1">
                <a:solidFill>
                  <a:srgbClr val="1C25FF"/>
                </a:solidFill>
              </a:rPr>
              <a:t>)-</a:t>
            </a:r>
            <a:r>
              <a:rPr lang="en-US" sz="1800" i="1">
                <a:solidFill>
                  <a:srgbClr val="008000"/>
                </a:solidFill>
              </a:rPr>
              <a:t>x(t</a:t>
            </a:r>
            <a:r>
              <a:rPr lang="en-US" sz="1800" i="1" baseline="-25000">
                <a:solidFill>
                  <a:srgbClr val="008000"/>
                </a:solidFill>
              </a:rPr>
              <a:t>2</a:t>
            </a:r>
            <a:r>
              <a:rPr lang="en-US" sz="1800" i="1">
                <a:solidFill>
                  <a:srgbClr val="008000"/>
                </a:solidFill>
              </a:rPr>
              <a:t>)</a:t>
            </a:r>
          </a:p>
          <a:p>
            <a:r>
              <a:rPr lang="en-US" sz="1800" i="1">
                <a:solidFill>
                  <a:srgbClr val="FF6600"/>
                </a:solidFill>
              </a:rPr>
              <a:t>Therefore on the photo diode we only have information on the mirrors velocity, but not their displacement. </a:t>
            </a:r>
          </a:p>
        </p:txBody>
      </p:sp>
      <p:sp>
        <p:nvSpPr>
          <p:cNvPr id="24592" name="TextBox 31"/>
          <p:cNvSpPr txBox="1">
            <a:spLocks noChangeArrowheads="1"/>
          </p:cNvSpPr>
          <p:nvPr/>
        </p:nvSpPr>
        <p:spPr bwMode="auto">
          <a:xfrm>
            <a:off x="6910388" y="3962400"/>
            <a:ext cx="519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x(t)</a:t>
            </a:r>
          </a:p>
        </p:txBody>
      </p:sp>
      <p:sp>
        <p:nvSpPr>
          <p:cNvPr id="24593" name="TextBox 32"/>
          <p:cNvSpPr txBox="1">
            <a:spLocks noChangeArrowheads="1"/>
          </p:cNvSpPr>
          <p:nvPr/>
        </p:nvSpPr>
        <p:spPr bwMode="auto">
          <a:xfrm>
            <a:off x="4495800" y="2133600"/>
            <a:ext cx="530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y(t)</a:t>
            </a:r>
          </a:p>
        </p:txBody>
      </p:sp>
      <p:sp>
        <p:nvSpPr>
          <p:cNvPr id="24594" name="Content Placeholder 2"/>
          <p:cNvSpPr txBox="1">
            <a:spLocks/>
          </p:cNvSpPr>
          <p:nvPr/>
        </p:nvSpPr>
        <p:spPr bwMode="auto">
          <a:xfrm>
            <a:off x="631825" y="1143000"/>
            <a:ext cx="89154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1800" b="1">
                <a:solidFill>
                  <a:srgbClr val="FF6600"/>
                </a:solidFill>
                <a:latin typeface="Verdana" pitchFamily="34" charset="0"/>
              </a:rPr>
              <a:t>A Sagnac interferometer measures only (!) the speed of the mirrors, from which we can obtain the strain h(t). =&gt; No quantum limit. </a:t>
            </a: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0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1800" b="1">
                <a:solidFill>
                  <a:srgbClr val="0000FF"/>
                </a:solidFill>
                <a:latin typeface="Verdana" pitchFamily="34" charset="0"/>
              </a:rPr>
              <a:t>A Sagnac speedmeter can avoid back action noise and therefore be limited entirely by shot noise. (= no quantum radiation pressure noise!)</a:t>
            </a: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sz="1800">
                <a:latin typeface="Verdana" pitchFamily="34" charset="0"/>
              </a:rPr>
              <a:t> </a:t>
            </a: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  <a:p>
            <a:pPr marL="358775" indent="-358775" defTabSz="9588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endParaRPr lang="en-US" sz="1800">
              <a:latin typeface="Verdana" pitchFamily="34" charset="0"/>
            </a:endParaRPr>
          </a:p>
        </p:txBody>
      </p:sp>
      <p:sp>
        <p:nvSpPr>
          <p:cNvPr id="245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295400" y="549275"/>
            <a:ext cx="8112125" cy="576263"/>
          </a:xfrm>
        </p:spPr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281113" y="1484313"/>
            <a:ext cx="7154862" cy="492918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smtClean="0"/>
              <a:t>What is a speedmeter and how does it work?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Could a Sagnac Speedmeter be used to enhance ET?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will our Proof-of-Principle experiment look like?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can we learn from this experiment for ET?</a:t>
            </a:r>
          </a:p>
        </p:txBody>
      </p:sp>
      <p:sp>
        <p:nvSpPr>
          <p:cNvPr id="2560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EF975DF4-34D1-422F-9B7F-2D994D4F951D}" type="slidenum">
              <a:rPr lang="en-GB"/>
              <a:pPr/>
              <a:t>11</a:t>
            </a:fld>
            <a:endParaRPr lang="en-GB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992188" y="2349500"/>
            <a:ext cx="7129462" cy="10080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Rectangle 7"/>
          <p:cNvSpPr/>
          <p:nvPr/>
        </p:nvSpPr>
        <p:spPr>
          <a:xfrm rot="406309">
            <a:off x="5529064" y="2854800"/>
            <a:ext cx="5328591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GB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1295400" y="620713"/>
            <a:ext cx="8112125" cy="576262"/>
          </a:xfrm>
        </p:spPr>
        <p:txBody>
          <a:bodyPr/>
          <a:lstStyle/>
          <a:p>
            <a:r>
              <a:rPr lang="en-US" smtClean="0"/>
              <a:t>Quantum noise in ET</a:t>
            </a:r>
          </a:p>
        </p:txBody>
      </p:sp>
      <p:sp>
        <p:nvSpPr>
          <p:cNvPr id="563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563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B2766FF4-92FE-45D2-AA9E-774ABC5FB8E4}" type="slidenum">
              <a:rPr lang="en-GB"/>
              <a:pPr/>
              <a:t>12</a:t>
            </a:fld>
            <a:endParaRPr lang="en-GB"/>
          </a:p>
        </p:txBody>
      </p:sp>
      <p:sp>
        <p:nvSpPr>
          <p:cNvPr id="56325" name="Content Placeholder 7"/>
          <p:cNvSpPr>
            <a:spLocks noGrp="1"/>
          </p:cNvSpPr>
          <p:nvPr>
            <p:ph idx="1"/>
          </p:nvPr>
        </p:nvSpPr>
        <p:spPr>
          <a:xfrm>
            <a:off x="533400" y="1557338"/>
            <a:ext cx="4419600" cy="3240087"/>
          </a:xfrm>
        </p:spPr>
        <p:txBody>
          <a:bodyPr/>
          <a:lstStyle/>
          <a:p>
            <a:r>
              <a:rPr lang="en-US" sz="2400" smtClean="0"/>
              <a:t>In 2009 Helge Mueller-Ebhardt et al carried out a review of the Quantum noise in ET.</a:t>
            </a:r>
          </a:p>
          <a:p>
            <a:r>
              <a:rPr lang="en-US" sz="2400" smtClean="0"/>
              <a:t>He compared various quantum noise reduction techniques using identical instrument parameter (losses etc)</a:t>
            </a:r>
          </a:p>
          <a:p>
            <a:r>
              <a:rPr lang="en-US" sz="2400" smtClean="0"/>
              <a:t>Let</a:t>
            </a:r>
            <a:r>
              <a:rPr lang="en-US" altLang="en-US" sz="2400" smtClean="0"/>
              <a:t>’</a:t>
            </a:r>
            <a:r>
              <a:rPr lang="en-US" sz="2400" smtClean="0"/>
              <a:t>s have a look at the findings!</a:t>
            </a:r>
          </a:p>
        </p:txBody>
      </p:sp>
      <p:pic>
        <p:nvPicPr>
          <p:cNvPr id="56326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8900" y="1700213"/>
            <a:ext cx="442595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Positionmeter versus Speedmeter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273050" y="4508500"/>
            <a:ext cx="8915400" cy="896938"/>
          </a:xfrm>
        </p:spPr>
        <p:txBody>
          <a:bodyPr/>
          <a:lstStyle/>
          <a:p>
            <a:r>
              <a:rPr lang="en-US" sz="1600" smtClean="0">
                <a:solidFill>
                  <a:srgbClr val="FF0000"/>
                </a:solidFill>
              </a:rPr>
              <a:t>Solid line = standard quantum noise, dashed line = with frequency dependent squeezing (dotted line = variational readout + squeezing)</a:t>
            </a:r>
          </a:p>
          <a:p>
            <a:r>
              <a:rPr lang="en-US" sz="2000" smtClean="0"/>
              <a:t>Theoretical analysis showed that speedmeter can give significantly better sensitivity than positionmeter, especially in terms of low frequency sensitivity and also bandwidth.</a:t>
            </a:r>
          </a:p>
        </p:txBody>
      </p:sp>
      <p:sp>
        <p:nvSpPr>
          <p:cNvPr id="5734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5734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573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AC3E5B0F-8280-4638-A1D5-DBEB552BD11F}" type="slidenum">
              <a:rPr lang="en-GB"/>
              <a:pPr/>
              <a:t>13</a:t>
            </a:fld>
            <a:endParaRPr lang="en-GB"/>
          </a:p>
        </p:txBody>
      </p:sp>
      <p:pic>
        <p:nvPicPr>
          <p:cNvPr id="57350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4438" y="1196975"/>
            <a:ext cx="477837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13" y="1196975"/>
            <a:ext cx="50228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TextBox 8"/>
          <p:cNvSpPr txBox="1">
            <a:spLocks noChangeArrowheads="1"/>
          </p:cNvSpPr>
          <p:nvPr/>
        </p:nvSpPr>
        <p:spPr bwMode="auto">
          <a:xfrm>
            <a:off x="920750" y="3573463"/>
            <a:ext cx="1312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1C25FF"/>
                </a:solidFill>
              </a:rPr>
              <a:t>Michelson</a:t>
            </a:r>
          </a:p>
        </p:txBody>
      </p:sp>
      <p:sp>
        <p:nvSpPr>
          <p:cNvPr id="57353" name="TextBox 9"/>
          <p:cNvSpPr txBox="1">
            <a:spLocks noChangeArrowheads="1"/>
          </p:cNvSpPr>
          <p:nvPr/>
        </p:nvSpPr>
        <p:spPr bwMode="auto">
          <a:xfrm>
            <a:off x="5673725" y="3573463"/>
            <a:ext cx="10048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1C25FF"/>
                </a:solidFill>
              </a:rPr>
              <a:t>Sagnac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1196975"/>
            <a:ext cx="27574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1281113" y="620713"/>
            <a:ext cx="8112125" cy="576262"/>
          </a:xfrm>
        </p:spPr>
        <p:txBody>
          <a:bodyPr/>
          <a:lstStyle/>
          <a:p>
            <a:r>
              <a:rPr lang="en-US" smtClean="0"/>
              <a:t>Conclusion of Helge</a:t>
            </a:r>
            <a:r>
              <a:rPr lang="en-US" altLang="en-US" smtClean="0"/>
              <a:t>’</a:t>
            </a:r>
            <a:r>
              <a:rPr lang="en-US" smtClean="0"/>
              <a:t>s review</a:t>
            </a:r>
          </a:p>
        </p:txBody>
      </p:sp>
      <p:sp>
        <p:nvSpPr>
          <p:cNvPr id="5837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583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583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9A5D1D9E-F422-4288-A39E-0B0322601FAC}" type="slidenum">
              <a:rPr lang="en-GB"/>
              <a:pPr/>
              <a:t>14</a:t>
            </a:fld>
            <a:endParaRPr lang="en-GB"/>
          </a:p>
        </p:txBody>
      </p:sp>
      <p:sp>
        <p:nvSpPr>
          <p:cNvPr id="58374" name="Content Placeholder 7"/>
          <p:cNvSpPr>
            <a:spLocks noGrp="1"/>
          </p:cNvSpPr>
          <p:nvPr>
            <p:ph idx="1"/>
          </p:nvPr>
        </p:nvSpPr>
        <p:spPr>
          <a:xfrm>
            <a:off x="415925" y="3141663"/>
            <a:ext cx="8915400" cy="1439862"/>
          </a:xfrm>
        </p:spPr>
        <p:txBody>
          <a:bodyPr/>
          <a:lstStyle/>
          <a:p>
            <a:r>
              <a:rPr lang="en-US" sz="2000" smtClean="0"/>
              <a:t>So, we know that the speedmeter theoretically outperforms a Michelson interferometer.</a:t>
            </a:r>
          </a:p>
          <a:p>
            <a:r>
              <a:rPr lang="en-US" sz="2000" smtClean="0"/>
              <a:t>However, as we are lacking the experimental verification, the ET standard design (ET-D) uses Michelson interferometers for both the LF and HF interferometers.</a:t>
            </a:r>
          </a:p>
          <a:p>
            <a:r>
              <a:rPr lang="en-US" sz="2000" b="1" smtClean="0">
                <a:solidFill>
                  <a:srgbClr val="1C25FF"/>
                </a:solidFill>
              </a:rPr>
              <a:t>Since autumn this year the experimental verficiation is on the way as we started to build a proof-of-principle experiment of a Sagnac speedmeter in Glasgow.</a:t>
            </a:r>
          </a:p>
        </p:txBody>
      </p:sp>
      <p:pic>
        <p:nvPicPr>
          <p:cNvPr id="5837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47838"/>
            <a:ext cx="99060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295400" y="549275"/>
            <a:ext cx="8112125" cy="576263"/>
          </a:xfrm>
        </p:spPr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281113" y="1484313"/>
            <a:ext cx="7154862" cy="492918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smtClean="0"/>
              <a:t>What is a speedmeter and how does it work?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Could a Sagnac Speedmeter be used to enhance ET?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will our Proof-of-Principle experiment look like?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can we learn from this experiment for ET?</a:t>
            </a:r>
          </a:p>
        </p:txBody>
      </p:sp>
      <p:sp>
        <p:nvSpPr>
          <p:cNvPr id="2662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19E0ECD7-FF08-4E1A-AC2D-7DC637D09ABF}" type="slidenum">
              <a:rPr lang="en-GB"/>
              <a:pPr/>
              <a:t>15</a:t>
            </a:fld>
            <a:endParaRPr lang="en-GB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992188" y="3429000"/>
            <a:ext cx="7129462" cy="10080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ERC Starting Grants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33400" y="1268413"/>
            <a:ext cx="8915400" cy="1368425"/>
          </a:xfrm>
        </p:spPr>
        <p:txBody>
          <a:bodyPr/>
          <a:lstStyle/>
          <a:p>
            <a:r>
              <a:rPr lang="en-US" sz="2000" smtClean="0"/>
              <a:t>Obtained 1,400,000€ from the ERC for the period of 2012-2017 to proof the speedmeter concept. </a:t>
            </a:r>
          </a:p>
          <a:p>
            <a:r>
              <a:rPr lang="en-US" sz="2000" smtClean="0"/>
              <a:t> Sufficent funding for required equipment + 4.5 FTE.</a:t>
            </a:r>
          </a:p>
        </p:txBody>
      </p:sp>
      <p:sp>
        <p:nvSpPr>
          <p:cNvPr id="2765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B02FB0F2-F25B-44E9-A8ED-ECC6AD2F9B7E}" type="slidenum">
              <a:rPr lang="en-GB"/>
              <a:pPr/>
              <a:t>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2708275"/>
            <a:ext cx="3552825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08275"/>
            <a:ext cx="4989513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6858000" y="5072063"/>
            <a:ext cx="13716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765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1295400" y="620713"/>
            <a:ext cx="8112125" cy="576262"/>
          </a:xfrm>
        </p:spPr>
        <p:txBody>
          <a:bodyPr/>
          <a:lstStyle/>
          <a:p>
            <a:pPr eaLnBrk="1" hangingPunct="1"/>
            <a:r>
              <a:rPr lang="en-US" smtClean="0"/>
              <a:t>What are the aims of the project?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1431925"/>
            <a:ext cx="4648200" cy="4373563"/>
          </a:xfrm>
        </p:spPr>
        <p:txBody>
          <a:bodyPr/>
          <a:lstStyle/>
          <a:p>
            <a:pPr eaLnBrk="1" hangingPunct="1"/>
            <a:r>
              <a:rPr lang="en-US" sz="1800" smtClean="0"/>
              <a:t>Plan to setup an</a:t>
            </a:r>
            <a:r>
              <a:rPr lang="en-US" sz="1800" smtClean="0">
                <a:solidFill>
                  <a:srgbClr val="1C25FF"/>
                </a:solidFill>
              </a:rPr>
              <a:t> ultra-low noise Sagnac interferometer</a:t>
            </a:r>
            <a:r>
              <a:rPr lang="en-US" sz="1800" smtClean="0"/>
              <a:t> with </a:t>
            </a:r>
            <a:r>
              <a:rPr lang="en-US" sz="1800" smtClean="0">
                <a:solidFill>
                  <a:srgbClr val="FF0000"/>
                </a:solidFill>
              </a:rPr>
              <a:t>high optical power and low-weight mirrors </a:t>
            </a:r>
            <a:r>
              <a:rPr lang="en-US" sz="1800" smtClean="0"/>
              <a:t>in order to demonstrate reduction/absence of back action noise and to test the Sagnac configuration for potential problems.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Design optimised to achieve a </a:t>
            </a:r>
            <a:r>
              <a:rPr lang="en-US" sz="1800" smtClean="0">
                <a:solidFill>
                  <a:srgbClr val="008000"/>
                </a:solidFill>
              </a:rPr>
              <a:t>factor 10 better sensitivity </a:t>
            </a:r>
            <a:r>
              <a:rPr lang="en-US" sz="1800" smtClean="0">
                <a:solidFill>
                  <a:srgbClr val="000000"/>
                </a:solidFill>
              </a:rPr>
              <a:t>in the few 100Hz range, than an </a:t>
            </a:r>
            <a:r>
              <a:rPr lang="en-US" sz="1800" smtClean="0">
                <a:solidFill>
                  <a:srgbClr val="008000"/>
                </a:solidFill>
              </a:rPr>
              <a:t>equivalent Michelson </a:t>
            </a:r>
            <a:r>
              <a:rPr lang="en-US" sz="1800" smtClean="0">
                <a:solidFill>
                  <a:srgbClr val="000000"/>
                </a:solidFill>
              </a:rPr>
              <a:t>interferometer could achieve.</a:t>
            </a:r>
          </a:p>
          <a:p>
            <a:pPr eaLnBrk="1" hangingPunct="1"/>
            <a:r>
              <a:rPr lang="en-US" sz="1800" b="1" smtClean="0">
                <a:solidFill>
                  <a:srgbClr val="FF6600"/>
                </a:solidFill>
              </a:rPr>
              <a:t>Proof of the speedmeter concept.</a:t>
            </a:r>
          </a:p>
        </p:txBody>
      </p:sp>
      <p:sp>
        <p:nvSpPr>
          <p:cNvPr id="2867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958850"/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58850"/>
            <a:r>
              <a:rPr lang="en-GB"/>
              <a:t>Slide </a:t>
            </a:r>
            <a:fld id="{DD9DB7F9-BCA0-4C70-B55A-3E809CA598E2}" type="slidenum">
              <a:rPr lang="en-GB"/>
              <a:pPr defTabSz="958850"/>
              <a:t>17</a:t>
            </a:fld>
            <a:endParaRPr lang="en-GB"/>
          </a:p>
        </p:txBody>
      </p:sp>
      <p:pic>
        <p:nvPicPr>
          <p:cNvPr id="28677" name="Picture 7" descr="sensitivity_gasem.pdf"/>
          <p:cNvPicPr>
            <a:picLocks noChangeAspect="1"/>
          </p:cNvPicPr>
          <p:nvPr/>
        </p:nvPicPr>
        <p:blipFill>
          <a:blip r:embed="rId3"/>
          <a:srcRect t="66896"/>
          <a:stretch>
            <a:fillRect/>
          </a:stretch>
        </p:blipFill>
        <p:spPr bwMode="auto">
          <a:xfrm>
            <a:off x="4851400" y="1524000"/>
            <a:ext cx="4902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Aim of the Project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448175" y="1052513"/>
            <a:ext cx="5184775" cy="5073650"/>
          </a:xfrm>
        </p:spPr>
        <p:txBody>
          <a:bodyPr/>
          <a:lstStyle/>
          <a:p>
            <a:r>
              <a:rPr lang="en-US" sz="1800" smtClean="0"/>
              <a:t>1g mirrors suspended in monolithic fused silica suspensions.</a:t>
            </a:r>
          </a:p>
          <a:p>
            <a:r>
              <a:rPr lang="en-US" sz="1800" smtClean="0"/>
              <a:t>1kW of circulating power. Arm cavities with finesse of 10000. 100ppm loss per roundtrip.</a:t>
            </a:r>
          </a:p>
          <a:p>
            <a:r>
              <a:rPr lang="en-US" sz="1800" smtClean="0"/>
              <a:t>Sophisticated seismic isolation + double pendulums with one vertical stage. </a:t>
            </a:r>
          </a:p>
          <a:p>
            <a:r>
              <a:rPr lang="en-US" sz="1800" smtClean="0"/>
              <a:t>Large beams to reduce coating noise.</a:t>
            </a:r>
          </a:p>
          <a:p>
            <a:r>
              <a:rPr lang="en-US" sz="1800" smtClean="0"/>
              <a:t>Armlength = 1m. Target better than 10</a:t>
            </a:r>
            <a:r>
              <a:rPr lang="en-US" sz="1800" baseline="30000" smtClean="0"/>
              <a:t>-18</a:t>
            </a:r>
            <a:r>
              <a:rPr lang="en-US" sz="1800" smtClean="0"/>
              <a:t>m/sqrt(Hz) at 1kHz.</a:t>
            </a:r>
          </a:p>
          <a:p>
            <a:r>
              <a:rPr lang="en-US" sz="1800" smtClean="0"/>
              <a:t>In the initial stage no recycling and no squeezing will be used. </a:t>
            </a:r>
          </a:p>
          <a:p>
            <a:r>
              <a:rPr lang="en-US" sz="1800" smtClean="0"/>
              <a:t>Really just want to show the reduction of radiation pressure noise in a speedmeter compared to Michelson.</a:t>
            </a:r>
          </a:p>
        </p:txBody>
      </p:sp>
      <p:sp>
        <p:nvSpPr>
          <p:cNvPr id="3072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05DE6794-D572-4258-AB11-3C6A8FEDF34D}" type="slidenum">
              <a:rPr lang="en-GB"/>
              <a:pPr/>
              <a:t>18</a:t>
            </a:fld>
            <a:endParaRPr lang="en-GB"/>
          </a:p>
        </p:txBody>
      </p:sp>
      <p:pic>
        <p:nvPicPr>
          <p:cNvPr id="30725" name="Picture 6"/>
          <p:cNvPicPr>
            <a:picLocks noChangeAspect="1"/>
          </p:cNvPicPr>
          <p:nvPr/>
        </p:nvPicPr>
        <p:blipFill>
          <a:blip r:embed="rId2"/>
          <a:srcRect r="56903"/>
          <a:stretch>
            <a:fillRect/>
          </a:stretch>
        </p:blipFill>
        <p:spPr bwMode="auto">
          <a:xfrm>
            <a:off x="228600" y="908050"/>
            <a:ext cx="40386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6"/>
          <p:cNvPicPr>
            <a:picLocks noChangeAspect="1"/>
          </p:cNvPicPr>
          <p:nvPr/>
        </p:nvPicPr>
        <p:blipFill>
          <a:blip r:embed="rId2"/>
          <a:srcRect l="44858" r="1608"/>
          <a:stretch>
            <a:fillRect/>
          </a:stretch>
        </p:blipFill>
        <p:spPr bwMode="auto">
          <a:xfrm>
            <a:off x="344488" y="836613"/>
            <a:ext cx="4103687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Aim of the Project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448175" y="1052513"/>
            <a:ext cx="5184775" cy="5073650"/>
          </a:xfrm>
        </p:spPr>
        <p:txBody>
          <a:bodyPr/>
          <a:lstStyle/>
          <a:p>
            <a:r>
              <a:rPr lang="en-US" sz="1800" smtClean="0"/>
              <a:t>1g mirrors suspended in monolithic fused silica suspensions.</a:t>
            </a:r>
          </a:p>
          <a:p>
            <a:r>
              <a:rPr lang="en-US" sz="1800" smtClean="0"/>
              <a:t>1kW of circulating power. Arm cavities with finesse of 10000. 100ppm loss per roundtrip.</a:t>
            </a:r>
          </a:p>
          <a:p>
            <a:r>
              <a:rPr lang="en-US" sz="1800" smtClean="0"/>
              <a:t>Sophisticated seismic isolation + double pendulums with one vertical stage. </a:t>
            </a:r>
          </a:p>
          <a:p>
            <a:r>
              <a:rPr lang="en-US" sz="1800" smtClean="0"/>
              <a:t>Large beams to reduce coating noise.</a:t>
            </a:r>
          </a:p>
          <a:p>
            <a:r>
              <a:rPr lang="en-US" sz="1800" smtClean="0"/>
              <a:t>Armlength = 1m. Target better than 10</a:t>
            </a:r>
            <a:r>
              <a:rPr lang="en-US" sz="1800" baseline="30000" smtClean="0"/>
              <a:t>-18</a:t>
            </a:r>
            <a:r>
              <a:rPr lang="en-US" sz="1800" smtClean="0"/>
              <a:t>m/sqrt(Hz) at 1kHz.</a:t>
            </a:r>
          </a:p>
          <a:p>
            <a:r>
              <a:rPr lang="en-US" sz="1800" smtClean="0"/>
              <a:t>In the initial stage no recycling and no squeezing will be used. </a:t>
            </a:r>
          </a:p>
          <a:p>
            <a:r>
              <a:rPr lang="en-US" sz="1800" smtClean="0"/>
              <a:t>Really just want to show the reduction of radiation pressure noise in a speedmeter compared to Michelson.</a:t>
            </a:r>
          </a:p>
        </p:txBody>
      </p:sp>
      <p:sp>
        <p:nvSpPr>
          <p:cNvPr id="3174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17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8A8F199F-4407-43D0-87E0-1388AC5DD04F}" type="slidenum">
              <a:rPr lang="en-GB"/>
              <a:pPr/>
              <a:t>19</a:t>
            </a:fld>
            <a:endParaRPr lang="en-GB"/>
          </a:p>
        </p:txBody>
      </p:sp>
      <p:pic>
        <p:nvPicPr>
          <p:cNvPr id="31750" name="Content Placeholder 6" descr="SAG_real.pdf"/>
          <p:cNvPicPr>
            <a:picLocks noChangeAspect="1"/>
          </p:cNvPicPr>
          <p:nvPr/>
        </p:nvPicPr>
        <p:blipFill>
          <a:blip r:embed="rId3"/>
          <a:srcRect l="20142"/>
          <a:stretch>
            <a:fillRect/>
          </a:stretch>
        </p:blipFill>
        <p:spPr bwMode="auto">
          <a:xfrm>
            <a:off x="427038" y="4294188"/>
            <a:ext cx="4021137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1295400" y="549275"/>
            <a:ext cx="8112125" cy="576263"/>
          </a:xfrm>
        </p:spPr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1281113" y="1484313"/>
            <a:ext cx="7154862" cy="492918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smtClean="0"/>
              <a:t>What is a speedmeter and how does it work?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Could a Sagnac Speedmeter be used to enhance ET?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will our Proof-of-Principle experiment look like?</a:t>
            </a:r>
          </a:p>
          <a:p>
            <a:pPr>
              <a:spcAft>
                <a:spcPts val="600"/>
              </a:spcAft>
            </a:pPr>
            <a:r>
              <a:rPr lang="en-US" sz="2400" smtClean="0"/>
              <a:t>What can we learn from this experiment for ET?</a:t>
            </a:r>
          </a:p>
        </p:txBody>
      </p:sp>
      <p:sp>
        <p:nvSpPr>
          <p:cNvPr id="3277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D43DDAC6-1614-4B2B-A6A5-CDBB5FF626AC}" type="slidenum">
              <a:rPr lang="en-GB"/>
              <a:pPr/>
              <a:t>20</a:t>
            </a:fld>
            <a:endParaRPr lang="en-GB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992188" y="4365625"/>
            <a:ext cx="7129462" cy="10080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 transfer functions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A Michelson and a Sagnac have very different transfer functions from differential armlength to signal on the photodiode.</a:t>
            </a:r>
          </a:p>
        </p:txBody>
      </p:sp>
      <p:sp>
        <p:nvSpPr>
          <p:cNvPr id="3379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379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337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2CFE70B1-5201-4A16-9CA2-6C7BADC09AB8}" type="slidenum">
              <a:rPr lang="en-GB"/>
              <a:pPr/>
              <a:t>21</a:t>
            </a:fld>
            <a:endParaRPr lang="en-GB"/>
          </a:p>
        </p:txBody>
      </p:sp>
      <p:pic>
        <p:nvPicPr>
          <p:cNvPr id="33798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1113" y="1966913"/>
            <a:ext cx="2951162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9263" y="1916113"/>
            <a:ext cx="2736850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5925" y="4365625"/>
            <a:ext cx="32496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0750" y="5099050"/>
            <a:ext cx="3748088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81563" y="4292600"/>
            <a:ext cx="4821237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5157788"/>
            <a:ext cx="381635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>
            <a:off x="4808538" y="2060575"/>
            <a:ext cx="0" cy="388937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1295400" y="620713"/>
            <a:ext cx="8112125" cy="576262"/>
          </a:xfrm>
        </p:spPr>
        <p:txBody>
          <a:bodyPr/>
          <a:lstStyle/>
          <a:p>
            <a:r>
              <a:rPr lang="en-US" smtClean="0"/>
              <a:t>Will we be able to cope with vanishing signal at low frequencies?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15925" y="1349375"/>
            <a:ext cx="8915400" cy="1439863"/>
          </a:xfrm>
        </p:spPr>
        <p:txBody>
          <a:bodyPr/>
          <a:lstStyle/>
          <a:p>
            <a:r>
              <a:rPr lang="en-US" sz="2000" smtClean="0"/>
              <a:t>For a Sagnac the optical gain (TF from differential arm length to voltage on readout photodiode) goes down towards lower freqs. </a:t>
            </a:r>
          </a:p>
        </p:txBody>
      </p:sp>
      <p:sp>
        <p:nvSpPr>
          <p:cNvPr id="3481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8A7213AA-3EA6-417A-A191-802F3448B73C}" type="slidenum">
              <a:rPr lang="en-GB"/>
              <a:pPr/>
              <a:t>22</a:t>
            </a:fld>
            <a:endParaRPr lang="en-GB"/>
          </a:p>
        </p:txBody>
      </p:sp>
      <p:pic>
        <p:nvPicPr>
          <p:cNvPr id="3482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2141538"/>
            <a:ext cx="4968875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7100" y="2141538"/>
            <a:ext cx="49022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0750" y="3236913"/>
            <a:ext cx="2087563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77188" y="2357438"/>
            <a:ext cx="18573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Content Placeholder 2"/>
          <p:cNvSpPr txBox="1">
            <a:spLocks/>
          </p:cNvSpPr>
          <p:nvPr/>
        </p:nvSpPr>
        <p:spPr bwMode="auto">
          <a:xfrm>
            <a:off x="430213" y="5445125"/>
            <a:ext cx="8915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Need to make sure that signal is still above the </a:t>
            </a:r>
            <a:r>
              <a:rPr lang="en-US" sz="2000">
                <a:solidFill>
                  <a:srgbClr val="E31FE8"/>
                </a:solidFill>
                <a:latin typeface="Verdana" pitchFamily="34" charset="0"/>
              </a:rPr>
              <a:t>electronic noise </a:t>
            </a:r>
            <a:r>
              <a:rPr lang="en-US" sz="2000">
                <a:latin typeface="Verdana" pitchFamily="34" charset="0"/>
              </a:rPr>
              <a:t>for all frequencies of interest.</a:t>
            </a:r>
          </a:p>
        </p:txBody>
      </p: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>
            <a:off x="5384800" y="4230688"/>
            <a:ext cx="2232025" cy="0"/>
          </a:xfrm>
          <a:prstGeom prst="line">
            <a:avLst/>
          </a:prstGeom>
          <a:noFill/>
          <a:ln w="38100">
            <a:solidFill>
              <a:srgbClr val="E31FE8"/>
            </a:solidFill>
            <a:prstDash val="dash"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sp>
        <p:nvSpPr>
          <p:cNvPr id="348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1423988" y="404813"/>
            <a:ext cx="7993062" cy="719137"/>
          </a:xfrm>
        </p:spPr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Will Homodyne Readout at audio frequencies work?</a:t>
            </a:r>
          </a:p>
        </p:txBody>
      </p:sp>
      <p:sp>
        <p:nvSpPr>
          <p:cNvPr id="358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051F8FCC-B8EF-4135-8A48-924C4E793855}" type="slidenum">
              <a:rPr lang="en-GB"/>
              <a:pPr/>
              <a:t>23</a:t>
            </a:fld>
            <a:endParaRPr lang="en-GB"/>
          </a:p>
        </p:txBody>
      </p:sp>
      <p:pic>
        <p:nvPicPr>
          <p:cNvPr id="35844" name="Picture 6"/>
          <p:cNvPicPr>
            <a:picLocks noChangeAspect="1"/>
          </p:cNvPicPr>
          <p:nvPr/>
        </p:nvPicPr>
        <p:blipFill>
          <a:blip r:embed="rId2"/>
          <a:srcRect r="51294" b="19402"/>
          <a:stretch>
            <a:fillRect/>
          </a:stretch>
        </p:blipFill>
        <p:spPr bwMode="auto">
          <a:xfrm>
            <a:off x="5673725" y="2924175"/>
            <a:ext cx="333057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Content Placeholder 6" descr="SAG_real.pdf"/>
          <p:cNvPicPr>
            <a:picLocks noGrp="1" noChangeAspect="1"/>
          </p:cNvPicPr>
          <p:nvPr>
            <p:ph idx="1"/>
          </p:nvPr>
        </p:nvPicPr>
        <p:blipFill>
          <a:blip r:embed="rId3"/>
          <a:srcRect l="20142"/>
          <a:stretch>
            <a:fillRect/>
          </a:stretch>
        </p:blipFill>
        <p:spPr>
          <a:xfrm>
            <a:off x="704850" y="3716338"/>
            <a:ext cx="4679950" cy="2262187"/>
          </a:xfrm>
        </p:spPr>
      </p:pic>
      <p:sp>
        <p:nvSpPr>
          <p:cNvPr id="35846" name="Content Placeholder 2"/>
          <p:cNvSpPr txBox="1">
            <a:spLocks/>
          </p:cNvSpPr>
          <p:nvPr/>
        </p:nvSpPr>
        <p:spPr bwMode="auto">
          <a:xfrm>
            <a:off x="344488" y="1484313"/>
            <a:ext cx="89296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0" tIns="47889" rIns="95780" bIns="47889"/>
          <a:lstStyle/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Sagnac automatically on dark fringe. Cannot introduce dark fringe offset for DC-readout.</a:t>
            </a: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Plan to try a real homodyne readout.</a:t>
            </a: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Requires ultra-low noise and stable local oscillator path.</a:t>
            </a:r>
          </a:p>
          <a:p>
            <a:pPr marL="358775" indent="-358775" defTabSz="958850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"/>
            </a:pPr>
            <a:r>
              <a:rPr lang="en-US" sz="2000">
                <a:latin typeface="Verdana" pitchFamily="34" charset="0"/>
              </a:rPr>
              <a:t>Not been demonstrated so far!  </a:t>
            </a:r>
          </a:p>
        </p:txBody>
      </p:sp>
      <p:sp>
        <p:nvSpPr>
          <p:cNvPr id="358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Arm cavity design 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533400" y="1125538"/>
            <a:ext cx="8915400" cy="4929187"/>
          </a:xfrm>
        </p:spPr>
        <p:txBody>
          <a:bodyPr/>
          <a:lstStyle/>
          <a:p>
            <a:r>
              <a:rPr lang="en-US" sz="2400" smtClean="0"/>
              <a:t>Two different approaches under investigation:</a:t>
            </a:r>
          </a:p>
          <a:p>
            <a:pPr lvl="1"/>
            <a:r>
              <a:rPr lang="en-US" sz="1800" smtClean="0"/>
              <a:t>3-4 mirror ring cavities</a:t>
            </a:r>
          </a:p>
          <a:p>
            <a:pPr lvl="1"/>
            <a:r>
              <a:rPr lang="en-US" sz="1800" smtClean="0"/>
              <a:t>Linear cavities using polarisation optics</a:t>
            </a:r>
          </a:p>
          <a:p>
            <a:endParaRPr lang="en-US" sz="2000" smtClean="0"/>
          </a:p>
          <a:p>
            <a:endParaRPr lang="en-US" sz="2000" smtClean="0"/>
          </a:p>
          <a:p>
            <a:endParaRPr lang="en-US" sz="2000" smtClean="0"/>
          </a:p>
          <a:p>
            <a:endParaRPr lang="en-US" sz="2000" smtClean="0"/>
          </a:p>
          <a:p>
            <a:endParaRPr lang="en-US" sz="2000" smtClean="0"/>
          </a:p>
          <a:p>
            <a:endParaRPr lang="en-US" sz="2000" smtClean="0"/>
          </a:p>
          <a:p>
            <a:endParaRPr lang="en-US" sz="2000" smtClean="0"/>
          </a:p>
          <a:p>
            <a:r>
              <a:rPr lang="en-US" sz="2000" smtClean="0"/>
              <a:t>So far not clear which concept would work better in a 10km interferometer. </a:t>
            </a:r>
          </a:p>
        </p:txBody>
      </p:sp>
      <p:sp>
        <p:nvSpPr>
          <p:cNvPr id="3686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686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368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8088AF93-9662-4C15-8CC5-13BC3D6D9060}" type="slidenum">
              <a:rPr lang="en-GB"/>
              <a:pPr/>
              <a:t>24</a:t>
            </a:fld>
            <a:endParaRPr lang="en-GB"/>
          </a:p>
        </p:txBody>
      </p:sp>
      <p:pic>
        <p:nvPicPr>
          <p:cNvPr id="36870" name="Picture 7" descr="MI_SAG_schematics_polarisation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9888" y="2276475"/>
            <a:ext cx="6913562" cy="313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Box 8"/>
          <p:cNvSpPr txBox="1">
            <a:spLocks noChangeArrowheads="1"/>
          </p:cNvSpPr>
          <p:nvPr/>
        </p:nvSpPr>
        <p:spPr bwMode="auto">
          <a:xfrm>
            <a:off x="6608763" y="3284538"/>
            <a:ext cx="223202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solidFill>
                  <a:srgbClr val="0000FF"/>
                </a:solidFill>
              </a:rPr>
              <a:t>Each beam needs to pass through:</a:t>
            </a:r>
          </a:p>
          <a:p>
            <a:r>
              <a:rPr lang="en-US" sz="1100" b="1">
                <a:solidFill>
                  <a:srgbClr val="0000FF"/>
                </a:solidFill>
              </a:rPr>
              <a:t>4x Faraday rotator </a:t>
            </a:r>
          </a:p>
          <a:p>
            <a:r>
              <a:rPr lang="en-US" sz="1100" b="1">
                <a:solidFill>
                  <a:srgbClr val="0000FF"/>
                </a:solidFill>
              </a:rPr>
              <a:t>4x PBS </a:t>
            </a:r>
          </a:p>
          <a:p>
            <a:r>
              <a:rPr lang="en-US" sz="1100" b="1">
                <a:solidFill>
                  <a:srgbClr val="0000FF"/>
                </a:solidFill>
              </a:rPr>
              <a:t>2x half-wavelength plate</a:t>
            </a:r>
          </a:p>
        </p:txBody>
      </p:sp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3081338" y="3308350"/>
            <a:ext cx="19431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100" b="1">
                <a:solidFill>
                  <a:srgbClr val="0000FF"/>
                </a:solidFill>
              </a:rPr>
              <a:t>Mirrors under 45 deg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>
                <a:solidFill>
                  <a:srgbClr val="0000FF"/>
                </a:solidFill>
              </a:rPr>
              <a:t>ROCs astigmatic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>
                <a:solidFill>
                  <a:srgbClr val="0000FF"/>
                </a:solidFill>
              </a:rPr>
              <a:t>Incoupler needs astigmatic lens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6"/>
          <p:cNvPicPr>
            <a:picLocks noChangeAspect="1"/>
          </p:cNvPicPr>
          <p:nvPr/>
        </p:nvPicPr>
        <p:blipFill>
          <a:blip r:embed="rId2"/>
          <a:srcRect l="48550" b="18869"/>
          <a:stretch>
            <a:fillRect/>
          </a:stretch>
        </p:blipFill>
        <p:spPr bwMode="auto">
          <a:xfrm>
            <a:off x="4665663" y="1484313"/>
            <a:ext cx="4625975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447800" y="692150"/>
            <a:ext cx="6858000" cy="719138"/>
          </a:xfrm>
        </p:spPr>
        <p:txBody>
          <a:bodyPr/>
          <a:lstStyle/>
          <a:p>
            <a:r>
              <a:rPr lang="en-US" smtClean="0"/>
              <a:t>How do losses degrade the speedmeter performance?</a:t>
            </a:r>
          </a:p>
        </p:txBody>
      </p:sp>
      <p:sp>
        <p:nvSpPr>
          <p:cNvPr id="3789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78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BED0EE2F-2D34-4F51-9A7D-77E8DBCEB007}" type="slidenum">
              <a:rPr lang="en-GB"/>
              <a:pPr/>
              <a:t>25</a:t>
            </a:fld>
            <a:endParaRPr lang="en-GB"/>
          </a:p>
        </p:txBody>
      </p:sp>
      <p:sp>
        <p:nvSpPr>
          <p:cNvPr id="3789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3698875" cy="4373563"/>
          </a:xfrm>
        </p:spPr>
        <p:txBody>
          <a:bodyPr/>
          <a:lstStyle/>
          <a:p>
            <a:r>
              <a:rPr lang="en-US" sz="2000" smtClean="0"/>
              <a:t>Losses degrade the speedmeter sensitivity.</a:t>
            </a:r>
          </a:p>
          <a:p>
            <a:r>
              <a:rPr lang="en-US" sz="2000" smtClean="0"/>
              <a:t>Losses introduce back-action noise again and we obtain again a quantum noise falling with 1/f</a:t>
            </a:r>
            <a:r>
              <a:rPr lang="en-US" sz="2000" baseline="30000" smtClean="0"/>
              <a:t>2</a:t>
            </a:r>
            <a:r>
              <a:rPr lang="en-US" sz="2000" smtClean="0"/>
              <a:t>.</a:t>
            </a:r>
          </a:p>
          <a:p>
            <a:r>
              <a:rPr lang="en-US" sz="2000" smtClean="0"/>
              <a:t>Want to investigate how losses in different parts of the interferometer contribute. </a:t>
            </a:r>
          </a:p>
        </p:txBody>
      </p:sp>
      <p:sp>
        <p:nvSpPr>
          <p:cNvPr id="378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560388" y="981075"/>
            <a:ext cx="6048375" cy="4281488"/>
          </a:xfrm>
        </p:spPr>
        <p:txBody>
          <a:bodyPr/>
          <a:lstStyle/>
          <a:p>
            <a:r>
              <a:rPr lang="en-US" sz="2000" smtClean="0"/>
              <a:t>So far Michelson interferometers have been sufficient. </a:t>
            </a:r>
          </a:p>
          <a:p>
            <a:r>
              <a:rPr lang="en-US" sz="2000" smtClean="0">
                <a:solidFill>
                  <a:srgbClr val="FF6600"/>
                </a:solidFill>
              </a:rPr>
              <a:t>However, we start to hit the quantum limit now.</a:t>
            </a:r>
          </a:p>
          <a:p>
            <a:r>
              <a:rPr lang="en-US" sz="2000" smtClean="0"/>
              <a:t>For the future measuring displacement would be the </a:t>
            </a:r>
            <a:r>
              <a:rPr lang="en-US" sz="2000" smtClean="0">
                <a:solidFill>
                  <a:srgbClr val="1C25FF"/>
                </a:solidFill>
              </a:rPr>
              <a:t>'wrong measurement'</a:t>
            </a:r>
            <a:r>
              <a:rPr lang="en-US" sz="2000" smtClean="0"/>
              <a:t>!</a:t>
            </a:r>
          </a:p>
          <a:p>
            <a:r>
              <a:rPr lang="en-US" sz="2000" smtClean="0"/>
              <a:t>Now is the right time for an </a:t>
            </a:r>
            <a:r>
              <a:rPr lang="en-US" sz="2000" b="1" u="sng" smtClean="0"/>
              <a:t>exciting speedmeter experiment</a:t>
            </a:r>
            <a:r>
              <a:rPr lang="en-US" sz="2000" smtClean="0"/>
              <a:t>.</a:t>
            </a:r>
          </a:p>
          <a:p>
            <a:r>
              <a:rPr lang="en-US" sz="2000" b="1" smtClean="0">
                <a:solidFill>
                  <a:srgbClr val="FF0000"/>
                </a:solidFill>
              </a:rPr>
              <a:t>Let</a:t>
            </a:r>
            <a:r>
              <a:rPr lang="en-US" altLang="en-US" sz="2000" b="1" smtClean="0">
                <a:solidFill>
                  <a:srgbClr val="FF0000"/>
                </a:solidFill>
              </a:rPr>
              <a:t>’</a:t>
            </a:r>
            <a:r>
              <a:rPr lang="en-US" sz="2000" b="1" smtClean="0">
                <a:solidFill>
                  <a:srgbClr val="FF0000"/>
                </a:solidFill>
              </a:rPr>
              <a:t>s have some fun …</a:t>
            </a:r>
          </a:p>
        </p:txBody>
      </p:sp>
      <p:sp>
        <p:nvSpPr>
          <p:cNvPr id="3891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89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6025F330-ECC5-4439-9014-C2B931043817}" type="slidenum">
              <a:rPr lang="en-GB"/>
              <a:pPr/>
              <a:t>26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663" y="1341438"/>
            <a:ext cx="2427287" cy="2789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88950" y="4508500"/>
            <a:ext cx="9001125" cy="1427163"/>
            <a:chOff x="488504" y="4869160"/>
            <a:chExt cx="9001000" cy="1296144"/>
          </a:xfrm>
        </p:grpSpPr>
        <p:sp>
          <p:nvSpPr>
            <p:cNvPr id="10" name="Rounded Rectangle 9"/>
            <p:cNvSpPr>
              <a:spLocks noChangeArrowheads="1"/>
            </p:cNvSpPr>
            <p:nvPr/>
          </p:nvSpPr>
          <p:spPr bwMode="auto">
            <a:xfrm>
              <a:off x="488504" y="4869160"/>
              <a:ext cx="9001000" cy="1296144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>
              <a:noFill/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921" name="Content Placeholder 2"/>
            <p:cNvSpPr txBox="1">
              <a:spLocks/>
            </p:cNvSpPr>
            <p:nvPr/>
          </p:nvSpPr>
          <p:spPr bwMode="auto">
            <a:xfrm>
              <a:off x="560512" y="4869160"/>
              <a:ext cx="8856984" cy="689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5780" tIns="47889" rIns="95780" bIns="47889"/>
            <a:lstStyle/>
            <a:p>
              <a:pPr marL="358775" indent="-358775" defTabSz="958850" eaLnBrk="0" hangingPunct="0">
                <a:spcBef>
                  <a:spcPct val="50000"/>
                </a:spcBef>
                <a:buClr>
                  <a:schemeClr val="accent2"/>
                </a:buClr>
                <a:buFont typeface="Wingdings" pitchFamily="2" charset="2"/>
                <a:buChar char=""/>
              </a:pPr>
              <a:r>
                <a:rPr lang="en-US" sz="2000">
                  <a:solidFill>
                    <a:schemeClr val="bg1"/>
                  </a:solidFill>
                  <a:latin typeface="Verdana" pitchFamily="34" charset="0"/>
                </a:rPr>
                <a:t>If we do not find any showstoppers during our tests than it seems likely that over the next 10 years the Sagnac speedmeter will supersede the Michelson interferometer as state-of-the-art instrument for ultra-high sensitivity lengths measurements.</a:t>
              </a:r>
              <a:endParaRPr lang="en-US" sz="2000" b="1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sp>
        <p:nvSpPr>
          <p:cNvPr id="389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peo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8038" y="7938"/>
            <a:ext cx="10968038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200025" y="1628775"/>
            <a:ext cx="9577388" cy="3816350"/>
          </a:xfrm>
          <a:prstGeom prst="roundRect">
            <a:avLst>
              <a:gd name="adj" fmla="val 16667"/>
            </a:avLst>
          </a:prstGeom>
          <a:solidFill>
            <a:schemeClr val="bg1">
              <a:alpha val="52940"/>
            </a:schemeClr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48680"/>
            <a:ext cx="8112125" cy="576064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Please join if you are interested !!!</a:t>
            </a:r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940" name="Content Placeholder 2"/>
          <p:cNvSpPr>
            <a:spLocks noGrp="1"/>
          </p:cNvSpPr>
          <p:nvPr>
            <p:ph idx="1"/>
          </p:nvPr>
        </p:nvSpPr>
        <p:spPr>
          <a:xfrm>
            <a:off x="533400" y="1884363"/>
            <a:ext cx="9099550" cy="3705225"/>
          </a:xfrm>
        </p:spPr>
        <p:txBody>
          <a:bodyPr/>
          <a:lstStyle/>
          <a:p>
            <a:r>
              <a:rPr lang="en-US" sz="2000" b="1" smtClean="0">
                <a:solidFill>
                  <a:srgbClr val="0000FF"/>
                </a:solidFill>
              </a:rPr>
              <a:t>If you want to join this exciting project with your expertise you are more than welcome! </a:t>
            </a:r>
          </a:p>
          <a:p>
            <a:r>
              <a:rPr lang="en-US" sz="2000" smtClean="0">
                <a:solidFill>
                  <a:srgbClr val="0000FF"/>
                </a:solidFill>
              </a:rPr>
              <a:t>There is quite a lot of work involved in this project, - definitely more than my team on its own will be able to manage.</a:t>
            </a:r>
          </a:p>
          <a:p>
            <a:r>
              <a:rPr lang="en-US" sz="2000" b="1" smtClean="0">
                <a:solidFill>
                  <a:srgbClr val="0000FF"/>
                </a:solidFill>
              </a:rPr>
              <a:t>So everybody is welcome to join. Send us your interested students and postdocs or come along for a visit yourself. </a:t>
            </a:r>
            <a:r>
              <a:rPr lang="en-US" sz="2000" b="1" smtClean="0">
                <a:solidFill>
                  <a:srgbClr val="0000FF"/>
                </a:solidFill>
                <a:sym typeface="Wingdings" pitchFamily="2" charset="2"/>
              </a:rPr>
              <a:t></a:t>
            </a:r>
            <a:endParaRPr lang="en-US" sz="2000" smtClean="0">
              <a:solidFill>
                <a:srgbClr val="0000FF"/>
              </a:solidFill>
              <a:sym typeface="Wingdings" pitchFamily="2" charset="2"/>
            </a:endParaRPr>
          </a:p>
          <a:p>
            <a:r>
              <a:rPr lang="en-US" sz="2000" smtClean="0">
                <a:solidFill>
                  <a:srgbClr val="0000FF"/>
                </a:solidFill>
                <a:sym typeface="Wingdings" pitchFamily="2" charset="2"/>
              </a:rPr>
              <a:t>Also the ERC and NSF just initiated a program which allows NSF  career awardees and NSF postdoctoral fellows to join ERC starting grant projects for periods from months up to a year. </a:t>
            </a:r>
            <a:endParaRPr lang="en-US" sz="2000" smtClean="0">
              <a:solidFill>
                <a:srgbClr val="0000FF"/>
              </a:solidFill>
            </a:endParaRPr>
          </a:p>
        </p:txBody>
      </p:sp>
      <p:sp>
        <p:nvSpPr>
          <p:cNvPr id="3994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99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ET meeting, Hannover, Dec 2012</a:t>
            </a:r>
          </a:p>
        </p:txBody>
      </p:sp>
      <p:sp>
        <p:nvSpPr>
          <p:cNvPr id="399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3A820A17-BE14-41BD-8175-2BB9C56FA6C1}" type="slidenum">
              <a:rPr lang="en-GB"/>
              <a:pPr/>
              <a:t>27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415925" y="2781300"/>
            <a:ext cx="9074150" cy="1470025"/>
          </a:xfrm>
        </p:spPr>
        <p:txBody>
          <a:bodyPr/>
          <a:lstStyle/>
          <a:p>
            <a:pPr eaLnBrk="1" hangingPunct="1"/>
            <a:r>
              <a:rPr lang="en-US" sz="4400" b="1" smtClean="0">
                <a:solidFill>
                  <a:srgbClr val="1C25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Thanks for your attention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415925" y="2781300"/>
            <a:ext cx="9074150" cy="1470025"/>
          </a:xfrm>
        </p:spPr>
        <p:txBody>
          <a:bodyPr/>
          <a:lstStyle/>
          <a:p>
            <a:pPr eaLnBrk="1" hangingPunct="1"/>
            <a:r>
              <a:rPr lang="en-US" sz="7200" b="1" smtClean="0">
                <a:solidFill>
                  <a:srgbClr val="1C25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EXTRA SLIDES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1281113" y="620713"/>
            <a:ext cx="8112125" cy="719137"/>
          </a:xfrm>
        </p:spPr>
        <p:txBody>
          <a:bodyPr/>
          <a:lstStyle/>
          <a:p>
            <a:r>
              <a:rPr lang="en-US" smtClean="0"/>
              <a:t>Speed meter for ET ?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457200" y="5303838"/>
            <a:ext cx="9067800" cy="868362"/>
          </a:xfrm>
        </p:spPr>
        <p:txBody>
          <a:bodyPr/>
          <a:lstStyle/>
          <a:p>
            <a:r>
              <a:rPr lang="en-US" sz="2000" smtClean="0"/>
              <a:t>In ET context the speed meter has be shown to give in principle the best broadband sensitivity of all interferometry configurations. </a:t>
            </a:r>
          </a:p>
        </p:txBody>
      </p:sp>
      <p:sp>
        <p:nvSpPr>
          <p:cNvPr id="4301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430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E65BFCD0-F0A1-43DF-B163-4AFCF3C88C88}" type="slidenum">
              <a:rPr lang="en-GB"/>
              <a:pPr/>
              <a:t>30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6738" y="1600200"/>
            <a:ext cx="5060950" cy="3511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43014" name="TextBox 9"/>
          <p:cNvSpPr txBox="1">
            <a:spLocks noChangeArrowheads="1"/>
          </p:cNvSpPr>
          <p:nvPr/>
        </p:nvSpPr>
        <p:spPr bwMode="auto">
          <a:xfrm>
            <a:off x="5334000" y="4048125"/>
            <a:ext cx="1981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7F7F7F"/>
                </a:solidFill>
              </a:rPr>
              <a:t>Image: H. Mueller-Ebhardt, PhD thesis</a:t>
            </a:r>
            <a:endParaRPr lang="en-US" sz="1000">
              <a:solidFill>
                <a:srgbClr val="7F7F7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413" y="1557338"/>
            <a:ext cx="325437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</p:pic>
      <p:sp>
        <p:nvSpPr>
          <p:cNvPr id="4301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IGR meeting, Sep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sosceles Triangle 12"/>
          <p:cNvSpPr>
            <a:spLocks noChangeArrowheads="1"/>
          </p:cNvSpPr>
          <p:nvPr/>
        </p:nvSpPr>
        <p:spPr bwMode="auto">
          <a:xfrm rot="5400000">
            <a:off x="3008313" y="-98425"/>
            <a:ext cx="4392612" cy="7272338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50000">
                <a:srgbClr val="E0B100"/>
              </a:gs>
              <a:gs pos="100000">
                <a:srgbClr val="FFFFFF"/>
              </a:gs>
            </a:gsLst>
            <a:lin ang="0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216150" y="549275"/>
            <a:ext cx="8112125" cy="719138"/>
          </a:xfrm>
        </p:spPr>
        <p:txBody>
          <a:bodyPr/>
          <a:lstStyle/>
          <a:p>
            <a:r>
              <a:rPr lang="en-US" smtClean="0"/>
              <a:t>Monolithic 1 gram suspensions</a:t>
            </a:r>
          </a:p>
        </p:txBody>
      </p:sp>
      <p:sp>
        <p:nvSpPr>
          <p:cNvPr id="4403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4403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IGR meeting, Sep 2012</a:t>
            </a:r>
          </a:p>
        </p:txBody>
      </p:sp>
      <p:sp>
        <p:nvSpPr>
          <p:cNvPr id="440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D7D271DF-BDC1-416F-A259-33F6083136D2}" type="slidenum">
              <a:rPr lang="en-GB"/>
              <a:pPr/>
              <a:t>31</a:t>
            </a:fld>
            <a:endParaRPr lang="en-GB"/>
          </a:p>
        </p:txBody>
      </p:sp>
      <p:pic>
        <p:nvPicPr>
          <p:cNvPr id="44038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2278063"/>
            <a:ext cx="1525587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0" descr="IMPORTANT_BSC_lower secion installed with glass_1.jpg"/>
          <p:cNvPicPr>
            <a:picLocks noChangeAspect="1"/>
          </p:cNvPicPr>
          <p:nvPr/>
        </p:nvPicPr>
        <p:blipFill>
          <a:blip r:embed="rId3"/>
          <a:srcRect l="12386" t="11900" r="22401" b="464"/>
          <a:stretch>
            <a:fillRect/>
          </a:stretch>
        </p:blipFill>
        <p:spPr bwMode="auto">
          <a:xfrm>
            <a:off x="776288" y="1341438"/>
            <a:ext cx="2233612" cy="450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8853488" y="3214688"/>
            <a:ext cx="347662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TextBox 9"/>
          <p:cNvSpPr txBox="1">
            <a:spLocks noChangeArrowheads="1"/>
          </p:cNvSpPr>
          <p:nvPr/>
        </p:nvSpPr>
        <p:spPr bwMode="auto">
          <a:xfrm>
            <a:off x="5072063" y="1846263"/>
            <a:ext cx="18970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FF"/>
                </a:solidFill>
              </a:rPr>
              <a:t>AEI-10m = 100g</a:t>
            </a:r>
          </a:p>
        </p:txBody>
      </p:sp>
      <p:sp>
        <p:nvSpPr>
          <p:cNvPr id="44042" name="TextBox 10"/>
          <p:cNvSpPr txBox="1">
            <a:spLocks noChangeArrowheads="1"/>
          </p:cNvSpPr>
          <p:nvPr/>
        </p:nvSpPr>
        <p:spPr bwMode="auto">
          <a:xfrm>
            <a:off x="1136650" y="982663"/>
            <a:ext cx="1704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FF"/>
                </a:solidFill>
              </a:rPr>
              <a:t>ALIGO = 42kg</a:t>
            </a:r>
          </a:p>
        </p:txBody>
      </p:sp>
      <p:sp>
        <p:nvSpPr>
          <p:cNvPr id="44043" name="TextBox 11"/>
          <p:cNvSpPr txBox="1">
            <a:spLocks noChangeArrowheads="1"/>
          </p:cNvSpPr>
          <p:nvPr/>
        </p:nvSpPr>
        <p:spPr bwMode="auto">
          <a:xfrm>
            <a:off x="7616825" y="2709863"/>
            <a:ext cx="2038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FF"/>
                </a:solidFill>
              </a:rPr>
              <a:t>Speedmeter = 1g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flipV="1">
            <a:off x="3152775" y="5014913"/>
            <a:ext cx="2160588" cy="792162"/>
          </a:xfrm>
          <a:prstGeom prst="straightConnector1">
            <a:avLst/>
          </a:prstGeom>
          <a:noFill/>
          <a:ln w="25400">
            <a:solidFill>
              <a:srgbClr val="D80202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flipV="1">
            <a:off x="6969125" y="3862388"/>
            <a:ext cx="1655763" cy="576262"/>
          </a:xfrm>
          <a:prstGeom prst="straightConnector1">
            <a:avLst/>
          </a:prstGeom>
          <a:noFill/>
          <a:ln w="25400">
            <a:solidFill>
              <a:srgbClr val="D80202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4046" name="TextBox 17"/>
          <p:cNvSpPr txBox="1">
            <a:spLocks noChangeArrowheads="1"/>
          </p:cNvSpPr>
          <p:nvPr/>
        </p:nvSpPr>
        <p:spPr bwMode="auto">
          <a:xfrm rot="-1206304">
            <a:off x="3059113" y="5411788"/>
            <a:ext cx="2800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2.5 orders of magnitude</a:t>
            </a:r>
          </a:p>
        </p:txBody>
      </p:sp>
      <p:sp>
        <p:nvSpPr>
          <p:cNvPr id="44047" name="TextBox 18"/>
          <p:cNvSpPr txBox="1">
            <a:spLocks noChangeArrowheads="1"/>
          </p:cNvSpPr>
          <p:nvPr/>
        </p:nvSpPr>
        <p:spPr bwMode="auto">
          <a:xfrm rot="-1206304">
            <a:off x="6683375" y="4260850"/>
            <a:ext cx="26082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2 orders of magnitude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ESD actuators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533400" y="1125538"/>
            <a:ext cx="8915400" cy="4371975"/>
          </a:xfrm>
        </p:spPr>
        <p:txBody>
          <a:bodyPr/>
          <a:lstStyle/>
          <a:p>
            <a:r>
              <a:rPr lang="en-US" sz="2000" smtClean="0"/>
              <a:t>New ESD concept. Force on mass only dependent on voltage and not distance between ESD and mirror.</a:t>
            </a:r>
          </a:p>
          <a:p>
            <a:r>
              <a:rPr lang="en-US" sz="2000" smtClean="0"/>
              <a:t>Investigated this concept for AEI-10m, but it will be even more useful for the speedmeter as it use lighter mirrors.</a:t>
            </a:r>
          </a:p>
        </p:txBody>
      </p:sp>
      <p:sp>
        <p:nvSpPr>
          <p:cNvPr id="4505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charset="-128"/>
              </a:rPr>
              <a:t>Stefan Hild</a:t>
            </a:r>
            <a:endParaRPr lang="en-US" sz="190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>
                <a:latin typeface="Arial" pitchFamily="34" charset="0"/>
                <a:ea typeface="ＭＳ Ｐゴシック" charset="-128"/>
              </a:rPr>
              <a:t>IGR meeting, Sep 2012</a:t>
            </a:r>
          </a:p>
        </p:txBody>
      </p:sp>
      <p:sp>
        <p:nvSpPr>
          <p:cNvPr id="450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GB"/>
              <a:t>Slide </a:t>
            </a:r>
            <a:fld id="{F426B99B-F0E1-4E4A-94BC-C766E9010D88}" type="slidenum">
              <a:rPr lang="en-GB"/>
              <a:pPr/>
              <a:t>32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7825" y="2708275"/>
            <a:ext cx="3546475" cy="3030538"/>
          </a:xfrm>
          <a:prstGeom prst="rect">
            <a:avLst/>
          </a:prstGeom>
          <a:noFill/>
          <a:ln w="9525">
            <a:solidFill>
              <a:srgbClr val="E31FE8"/>
            </a:solidFill>
            <a:miter lim="800000"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</p:pic>
      <p:pic>
        <p:nvPicPr>
          <p:cNvPr id="45063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8450" y="2708275"/>
            <a:ext cx="311467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33550</TotalTime>
  <Words>2009</Words>
  <Application>Microsoft Office PowerPoint</Application>
  <PresentationFormat>A4 Paper (210x297 mm)</PresentationFormat>
  <Paragraphs>307</Paragraphs>
  <Slides>32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ＭＳ Ｐゴシック</vt:lpstr>
      <vt:lpstr>Verdana</vt:lpstr>
      <vt:lpstr>Wingdings</vt:lpstr>
      <vt:lpstr>Default Design</vt:lpstr>
      <vt:lpstr>Equation</vt:lpstr>
      <vt:lpstr>Microsoft Equation</vt:lpstr>
      <vt:lpstr>Interferometry beyond the Standard Quantum Limit using a  Sagnac Speedmeter</vt:lpstr>
      <vt:lpstr>Overview</vt:lpstr>
      <vt:lpstr>Two principles of how to build  a GW detector</vt:lpstr>
      <vt:lpstr>Quantum has two components?</vt:lpstr>
      <vt:lpstr>How can a Speedmeter help?</vt:lpstr>
      <vt:lpstr>How to get strain from test mass speed?</vt:lpstr>
      <vt:lpstr>Speedmeter is not a new idea!</vt:lpstr>
      <vt:lpstr>Sagnac Interferometer</vt:lpstr>
      <vt:lpstr>Sagnac as Speedmeter</vt:lpstr>
      <vt:lpstr>Sagnac as Speedmeter</vt:lpstr>
      <vt:lpstr>Overview</vt:lpstr>
      <vt:lpstr>Quantum noise in ET</vt:lpstr>
      <vt:lpstr>Positionmeter versus Speedmeter</vt:lpstr>
      <vt:lpstr>Conclusion of Helge’s review</vt:lpstr>
      <vt:lpstr>Overview</vt:lpstr>
      <vt:lpstr>ERC Starting Grants</vt:lpstr>
      <vt:lpstr>What are the aims of the project?</vt:lpstr>
      <vt:lpstr>Aim of the Project</vt:lpstr>
      <vt:lpstr>Aim of the Project</vt:lpstr>
      <vt:lpstr>Overview</vt:lpstr>
      <vt:lpstr>Different transfer functions</vt:lpstr>
      <vt:lpstr>Will we be able to cope with vanishing signal at low frequencies?</vt:lpstr>
      <vt:lpstr> Will Homodyne Readout at audio frequencies work?</vt:lpstr>
      <vt:lpstr>Arm cavity design </vt:lpstr>
      <vt:lpstr>How do losses degrade the speedmeter performance?</vt:lpstr>
      <vt:lpstr>Summary</vt:lpstr>
      <vt:lpstr>Please join if you are interested !!!</vt:lpstr>
      <vt:lpstr>Thanks for your attention !</vt:lpstr>
      <vt:lpstr>EXTRA SLIDES</vt:lpstr>
      <vt:lpstr>Speed meter for ET ?</vt:lpstr>
      <vt:lpstr>Monolithic 1 gram suspensions</vt:lpstr>
      <vt:lpstr>ESD actuators</vt:lpstr>
    </vt:vector>
  </TitlesOfParts>
  <Manager/>
  <Company>Stefan Hild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Preliminary Thoughts on the optimal  Arm Cavity Finesse of Advanced Virgo</dc:title>
  <dc:subject/>
  <dc:creator>Stefan Hild</dc:creator>
  <cp:keywords/>
  <dc:description/>
  <cp:lastModifiedBy>Marta Budroni</cp:lastModifiedBy>
  <cp:revision>2099</cp:revision>
  <cp:lastPrinted>2012-12-03T23:21:24Z</cp:lastPrinted>
  <dcterms:created xsi:type="dcterms:W3CDTF">2012-07-17T20:41:13Z</dcterms:created>
  <dcterms:modified xsi:type="dcterms:W3CDTF">2012-12-19T10:22:41Z</dcterms:modified>
  <cp:category/>
</cp:coreProperties>
</file>