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  <p:sldMasterId id="2147483732" r:id="rId2"/>
    <p:sldMasterId id="2147483738" r:id="rId3"/>
  </p:sldMasterIdLst>
  <p:notesMasterIdLst>
    <p:notesMasterId r:id="rId26"/>
  </p:notesMasterIdLst>
  <p:sldIdLst>
    <p:sldId id="323" r:id="rId4"/>
    <p:sldId id="266" r:id="rId5"/>
    <p:sldId id="267" r:id="rId6"/>
    <p:sldId id="320" r:id="rId7"/>
    <p:sldId id="304" r:id="rId8"/>
    <p:sldId id="305" r:id="rId9"/>
    <p:sldId id="318" r:id="rId10"/>
    <p:sldId id="319" r:id="rId11"/>
    <p:sldId id="273" r:id="rId12"/>
    <p:sldId id="274" r:id="rId13"/>
    <p:sldId id="278" r:id="rId14"/>
    <p:sldId id="279" r:id="rId15"/>
    <p:sldId id="280" r:id="rId16"/>
    <p:sldId id="321" r:id="rId17"/>
    <p:sldId id="306" r:id="rId18"/>
    <p:sldId id="307" r:id="rId19"/>
    <p:sldId id="308" r:id="rId20"/>
    <p:sldId id="309" r:id="rId21"/>
    <p:sldId id="322" r:id="rId22"/>
    <p:sldId id="297" r:id="rId23"/>
    <p:sldId id="298" r:id="rId24"/>
    <p:sldId id="30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2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72BCE-7F35-4879-B9A7-A15319F61D6C}" type="datetimeFigureOut">
              <a:rPr lang="en-GB" smtClean="0"/>
              <a:t>20/06/2018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00797-E4EB-4807-AF0C-16A6C812D08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727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52AA-4E00-4EAC-95F5-B46B6418CDA3}" type="datetime1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4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6754-4BD7-4171-AAF9-02099586CA66}" type="datetime1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13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4E4A-70AC-4E9A-B0F7-D8057E1DD500}" type="datetime1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9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0F871-4D37-430C-B719-7F9B48F39C3E}" type="datetime1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77A6A-68C3-400B-9DD2-D737A0302587}" type="datetime1">
              <a:rPr lang="en-US" smtClean="0"/>
              <a:t>6/20/2018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0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CB7F-7894-4341-B6CB-710B700BA3BE}" type="datetime1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5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82A2B-BD48-46C7-9287-11BBE3E88E4A}" type="datetime1">
              <a:rPr lang="en-US" smtClean="0"/>
              <a:t>6/20/2018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0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CE5CD-A789-42A0-BC0A-E546B89FFE9B}" type="datetime1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6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53C0-78F0-441C-A234-F11F3109EFF3}" type="datetime1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2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7504-6BE2-4A02-8B19-DC075C52FD8D}" type="datetime1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D8782-E172-46AA-BBC4-C57900478C78}" type="datetime1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93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42BE253-7D4D-4760-901B-4044A62EED57}"/>
              </a:ext>
            </a:extLst>
          </p:cNvPr>
          <p:cNvSpPr/>
          <p:nvPr userDrawn="1"/>
        </p:nvSpPr>
        <p:spPr>
          <a:xfrm>
            <a:off x="0" y="-18789"/>
            <a:ext cx="8458200" cy="59007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A93D6D3-A72E-47C4-9877-B6F2A4F51645}"/>
              </a:ext>
            </a:extLst>
          </p:cNvPr>
          <p:cNvSpPr/>
          <p:nvPr userDrawn="1"/>
        </p:nvSpPr>
        <p:spPr>
          <a:xfrm>
            <a:off x="685800" y="455505"/>
            <a:ext cx="8458200" cy="1674960"/>
          </a:xfrm>
          <a:prstGeom prst="rect">
            <a:avLst/>
          </a:prstGeom>
          <a:solidFill>
            <a:srgbClr val="328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800" y="3886201"/>
            <a:ext cx="7772400" cy="1401977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 descr="C:\Users\Luca\Desktop\amaldi12\INFNlogo.png">
            <a:extLst>
              <a:ext uri="{FF2B5EF4-FFF2-40B4-BE49-F238E27FC236}">
                <a16:creationId xmlns:a16="http://schemas.microsoft.com/office/drawing/2014/main" id="{597F072F-F533-4892-9D18-8E1D66005B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597" y="6003320"/>
            <a:ext cx="1041003" cy="715853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9" name="Picture 6" descr="Università degli Studi di Sassari">
            <a:extLst>
              <a:ext uri="{FF2B5EF4-FFF2-40B4-BE49-F238E27FC236}">
                <a16:creationId xmlns:a16="http://schemas.microsoft.com/office/drawing/2014/main" id="{8F467892-1AC2-415C-AC6E-AF405A7E91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4054" y="6186578"/>
            <a:ext cx="1211546" cy="349342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0" name="Picture 9" descr="logo.gif">
            <a:extLst>
              <a:ext uri="{FF2B5EF4-FFF2-40B4-BE49-F238E27FC236}">
                <a16:creationId xmlns:a16="http://schemas.microsoft.com/office/drawing/2014/main" id="{6458BE7A-2105-4FA4-9A54-1C28D3078C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0" y="6169177"/>
            <a:ext cx="1466729" cy="384143"/>
          </a:xfrm>
          <a:prstGeom prst="rect">
            <a:avLst/>
          </a:prstGeom>
        </p:spPr>
      </p:pic>
      <p:pic>
        <p:nvPicPr>
          <p:cNvPr id="11" name="Picture 10" descr="logo-sws.jpg">
            <a:extLst>
              <a:ext uri="{FF2B5EF4-FFF2-40B4-BE49-F238E27FC236}">
                <a16:creationId xmlns:a16="http://schemas.microsoft.com/office/drawing/2014/main" id="{955979C2-F2BD-4007-88C1-B447A85AF9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6209532"/>
            <a:ext cx="1146293" cy="267468"/>
          </a:xfrm>
          <a:prstGeom prst="rect">
            <a:avLst/>
          </a:prstGeom>
        </p:spPr>
      </p:pic>
      <p:pic>
        <p:nvPicPr>
          <p:cNvPr id="12" name="Picture 11" descr="ego_logo.png">
            <a:extLst>
              <a:ext uri="{FF2B5EF4-FFF2-40B4-BE49-F238E27FC236}">
                <a16:creationId xmlns:a16="http://schemas.microsoft.com/office/drawing/2014/main" id="{7FB31AA5-AE76-4A5D-B941-84CB8F8156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9837" y="6237748"/>
            <a:ext cx="1403851" cy="246999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8D861804-D692-475D-9EAB-2C2FA702F095}"/>
              </a:ext>
            </a:extLst>
          </p:cNvPr>
          <p:cNvSpPr/>
          <p:nvPr userDrawn="1"/>
        </p:nvSpPr>
        <p:spPr>
          <a:xfrm flipV="1">
            <a:off x="0" y="5881913"/>
            <a:ext cx="8458200" cy="45719"/>
          </a:xfrm>
          <a:prstGeom prst="rect">
            <a:avLst/>
          </a:prstGeom>
          <a:solidFill>
            <a:srgbClr val="328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101892-2BF9-4327-895D-836E19F70A3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34" y="949076"/>
            <a:ext cx="2223942" cy="68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74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42BE253-7D4D-4760-901B-4044A62EED57}"/>
              </a:ext>
            </a:extLst>
          </p:cNvPr>
          <p:cNvSpPr/>
          <p:nvPr userDrawn="1"/>
        </p:nvSpPr>
        <p:spPr>
          <a:xfrm>
            <a:off x="-1" y="-18789"/>
            <a:ext cx="8926445" cy="59007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435522" y="2613887"/>
            <a:ext cx="8022678" cy="986603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435522" y="3886201"/>
            <a:ext cx="8016698" cy="1401977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6" descr="Università degli Studi di Sassari">
            <a:extLst>
              <a:ext uri="{FF2B5EF4-FFF2-40B4-BE49-F238E27FC236}">
                <a16:creationId xmlns:a16="http://schemas.microsoft.com/office/drawing/2014/main" id="{8F467892-1AC2-415C-AC6E-AF405A7E91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4054" y="6186578"/>
            <a:ext cx="1211546" cy="349342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10" name="Picture 9" descr="logo.gif">
            <a:extLst>
              <a:ext uri="{FF2B5EF4-FFF2-40B4-BE49-F238E27FC236}">
                <a16:creationId xmlns:a16="http://schemas.microsoft.com/office/drawing/2014/main" id="{6458BE7A-2105-4FA4-9A54-1C28D3078C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0" y="6169177"/>
            <a:ext cx="1466729" cy="384143"/>
          </a:xfrm>
          <a:prstGeom prst="rect">
            <a:avLst/>
          </a:prstGeom>
        </p:spPr>
      </p:pic>
      <p:pic>
        <p:nvPicPr>
          <p:cNvPr id="11" name="Picture 10" descr="logo-sws.jpg">
            <a:extLst>
              <a:ext uri="{FF2B5EF4-FFF2-40B4-BE49-F238E27FC236}">
                <a16:creationId xmlns:a16="http://schemas.microsoft.com/office/drawing/2014/main" id="{955979C2-F2BD-4007-88C1-B447A85AF9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6209532"/>
            <a:ext cx="1146293" cy="267468"/>
          </a:xfrm>
          <a:prstGeom prst="rect">
            <a:avLst/>
          </a:prstGeom>
        </p:spPr>
      </p:pic>
      <p:pic>
        <p:nvPicPr>
          <p:cNvPr id="12" name="Picture 11" descr="ego_logo.png">
            <a:extLst>
              <a:ext uri="{FF2B5EF4-FFF2-40B4-BE49-F238E27FC236}">
                <a16:creationId xmlns:a16="http://schemas.microsoft.com/office/drawing/2014/main" id="{7FB31AA5-AE76-4A5D-B941-84CB8F8156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9837" y="6237748"/>
            <a:ext cx="1403851" cy="246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13861E-A266-433C-B42B-8FA4B61FB4C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26" y="581463"/>
            <a:ext cx="2223942" cy="68781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1ED1DCD-EF04-4B76-9BC6-7F5A04C655A7}"/>
              </a:ext>
            </a:extLst>
          </p:cNvPr>
          <p:cNvGrpSpPr/>
          <p:nvPr userDrawn="1"/>
        </p:nvGrpSpPr>
        <p:grpSpPr>
          <a:xfrm rot="16200000">
            <a:off x="5625706" y="3266730"/>
            <a:ext cx="6903292" cy="298041"/>
            <a:chOff x="152400" y="5942389"/>
            <a:chExt cx="8458200" cy="138851"/>
          </a:xfrm>
          <a:solidFill>
            <a:srgbClr val="328E77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DCF235-C586-401F-B21D-C459776E2187}"/>
                </a:ext>
              </a:extLst>
            </p:cNvPr>
            <p:cNvSpPr/>
            <p:nvPr userDrawn="1"/>
          </p:nvSpPr>
          <p:spPr>
            <a:xfrm flipV="1">
              <a:off x="152400" y="5942389"/>
              <a:ext cx="2895600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9166FB9-65BA-411B-B4CE-B1066774696C}"/>
                </a:ext>
              </a:extLst>
            </p:cNvPr>
            <p:cNvSpPr/>
            <p:nvPr userDrawn="1"/>
          </p:nvSpPr>
          <p:spPr>
            <a:xfrm flipV="1">
              <a:off x="3048000" y="5943600"/>
              <a:ext cx="2693096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B988081-3E29-4262-A88F-70C20704BA4A}"/>
                </a:ext>
              </a:extLst>
            </p:cNvPr>
            <p:cNvSpPr/>
            <p:nvPr userDrawn="1"/>
          </p:nvSpPr>
          <p:spPr>
            <a:xfrm flipV="1">
              <a:off x="5741096" y="5943600"/>
              <a:ext cx="2869504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 descr="LOGO_INFN_NEWS_sito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30" y="6019800"/>
            <a:ext cx="1281670" cy="71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56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868362"/>
          </a:xfrm>
          <a:effectLst/>
        </p:spPr>
        <p:txBody>
          <a:bodyPr>
            <a:noAutofit/>
          </a:bodyPr>
          <a:lstStyle>
            <a:lvl1pPr algn="l">
              <a:defRPr sz="3200" b="0" i="0" baseline="0">
                <a:solidFill>
                  <a:schemeClr val="tx1"/>
                </a:solidFill>
                <a:effectLst/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876800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tIns="71993" anchor="t" anchorCtr="0"/>
          <a:lstStyle>
            <a:lvl1pPr marL="342865" indent="-342865">
              <a:buClr>
                <a:srgbClr val="008F7A"/>
              </a:buClr>
              <a:buSzPct val="50000"/>
              <a:buFont typeface="Wingdings" panose="05000000000000000000" pitchFamily="2" charset="2"/>
              <a:buChar char="q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venir Light"/>
                <a:cs typeface="Avenir Light"/>
              </a:defRPr>
            </a:lvl1pPr>
            <a:lvl2pPr marL="742873" indent="-285720">
              <a:buClr>
                <a:srgbClr val="008F7A"/>
              </a:buClr>
              <a:buSzPct val="50000"/>
              <a:buFont typeface="Wingdings" panose="05000000000000000000" pitchFamily="2" charset="2"/>
              <a:buChar char="q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venir Light"/>
                <a:cs typeface="Avenir Light"/>
              </a:defRPr>
            </a:lvl2pPr>
            <a:lvl3pPr marL="1142882" indent="-228577">
              <a:buClr>
                <a:srgbClr val="008F7A"/>
              </a:buClr>
              <a:buSzPct val="50000"/>
              <a:buFont typeface="Wingdings" panose="05000000000000000000" pitchFamily="2" charset="2"/>
              <a:buChar char="q"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Avenir thin"/>
                <a:cs typeface="Avenir thin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91"/>
            <a:ext cx="2438400" cy="365125"/>
          </a:xfrm>
        </p:spPr>
        <p:txBody>
          <a:bodyPr/>
          <a:lstStyle>
            <a:lvl1pPr>
              <a:defRPr sz="1000" b="0" i="0">
                <a:latin typeface="Avenir Light"/>
                <a:cs typeface="Avenir Light"/>
              </a:defRPr>
            </a:lvl1pPr>
          </a:lstStyle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356391"/>
            <a:ext cx="4191000" cy="365125"/>
          </a:xfrm>
        </p:spPr>
        <p:txBody>
          <a:bodyPr/>
          <a:lstStyle>
            <a:lvl1pPr>
              <a:defRPr sz="1000" b="0" i="0">
                <a:latin typeface="Avenir Light"/>
                <a:cs typeface="Avenir Light"/>
              </a:defRPr>
            </a:lvl1pPr>
          </a:lstStyle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G Losurdo - INFN Pisa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356391"/>
            <a:ext cx="457200" cy="365125"/>
          </a:xfrm>
        </p:spPr>
        <p:txBody>
          <a:bodyPr/>
          <a:lstStyle>
            <a:lvl1pPr>
              <a:defRPr sz="1000" b="0" i="0">
                <a:latin typeface="Avenir Light"/>
                <a:cs typeface="Avenir Light"/>
              </a:defRPr>
            </a:lvl1pPr>
          </a:lstStyle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5324693-0866-4454-BF54-0CED1317BAC2}"/>
              </a:ext>
            </a:extLst>
          </p:cNvPr>
          <p:cNvGrpSpPr/>
          <p:nvPr userDrawn="1"/>
        </p:nvGrpSpPr>
        <p:grpSpPr>
          <a:xfrm rot="16200000">
            <a:off x="5598091" y="3317312"/>
            <a:ext cx="6863223" cy="228598"/>
            <a:chOff x="152400" y="5942389"/>
            <a:chExt cx="8458200" cy="138851"/>
          </a:xfrm>
          <a:solidFill>
            <a:srgbClr val="328E77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75E0750-328F-492A-BEE2-220C1B7BC3EF}"/>
                </a:ext>
              </a:extLst>
            </p:cNvPr>
            <p:cNvSpPr/>
            <p:nvPr userDrawn="1"/>
          </p:nvSpPr>
          <p:spPr>
            <a:xfrm flipV="1">
              <a:off x="152400" y="5942389"/>
              <a:ext cx="2895600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DF07B4-D154-487D-857A-FDD0B4EA33ED}"/>
                </a:ext>
              </a:extLst>
            </p:cNvPr>
            <p:cNvSpPr/>
            <p:nvPr userDrawn="1"/>
          </p:nvSpPr>
          <p:spPr>
            <a:xfrm flipV="1">
              <a:off x="3048000" y="5943600"/>
              <a:ext cx="2693096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B9BEA5-3499-4BA4-95E7-F618DDADE62A}"/>
                </a:ext>
              </a:extLst>
            </p:cNvPr>
            <p:cNvSpPr/>
            <p:nvPr userDrawn="1"/>
          </p:nvSpPr>
          <p:spPr>
            <a:xfrm flipV="1">
              <a:off x="5741096" y="5943600"/>
              <a:ext cx="2869504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9101892-2BF9-4327-895D-836E19F70A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57200"/>
            <a:ext cx="1371600" cy="42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98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905132"/>
            <a:ext cx="7772400" cy="1362075"/>
          </a:xfrm>
        </p:spPr>
        <p:txBody>
          <a:bodyPr anchor="b">
            <a:noAutofit/>
          </a:bodyPr>
          <a:lstStyle>
            <a:lvl1pPr algn="l">
              <a:defRPr sz="4000" b="0" i="0" cap="all">
                <a:solidFill>
                  <a:schemeClr val="tx1"/>
                </a:solidFill>
                <a:latin typeface="Avenir Black"/>
                <a:cs typeface="Avenir Blac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419600"/>
            <a:ext cx="7772400" cy="8382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  <a:latin typeface="Avenir Book"/>
                <a:cs typeface="Avenir Book"/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91"/>
            <a:ext cx="2362200" cy="365125"/>
          </a:xfrm>
        </p:spPr>
        <p:txBody>
          <a:bodyPr/>
          <a:lstStyle>
            <a:lvl1pPr>
              <a:defRPr sz="1000">
                <a:latin typeface="Avenir Light"/>
                <a:cs typeface="Avenir Light"/>
              </a:defRPr>
            </a:lvl1pPr>
          </a:lstStyle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Avenir Light"/>
                <a:cs typeface="Avenir Light"/>
              </a:defRPr>
            </a:lvl1pPr>
          </a:lstStyle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G Losurdo - INFN Pisa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latin typeface="Avenir Light"/>
                <a:cs typeface="Avenir Light"/>
              </a:defRPr>
            </a:lvl1pPr>
          </a:lstStyle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65AD08-996D-432A-9715-8ED49BFE4AF8}"/>
              </a:ext>
            </a:extLst>
          </p:cNvPr>
          <p:cNvCxnSpPr>
            <a:cxnSpLocks/>
          </p:cNvCxnSpPr>
          <p:nvPr userDrawn="1"/>
        </p:nvCxnSpPr>
        <p:spPr>
          <a:xfrm>
            <a:off x="722313" y="4413809"/>
            <a:ext cx="5830887" cy="5791"/>
          </a:xfrm>
          <a:prstGeom prst="line">
            <a:avLst/>
          </a:prstGeom>
          <a:ln w="25400">
            <a:solidFill>
              <a:srgbClr val="328E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E97B7F61-831E-46DA-A9F1-EFFBAA455F0F}"/>
              </a:ext>
            </a:extLst>
          </p:cNvPr>
          <p:cNvGrpSpPr/>
          <p:nvPr userDrawn="1"/>
        </p:nvGrpSpPr>
        <p:grpSpPr>
          <a:xfrm rot="16200000">
            <a:off x="5598091" y="3317312"/>
            <a:ext cx="6863223" cy="228598"/>
            <a:chOff x="152400" y="5942389"/>
            <a:chExt cx="8458200" cy="138851"/>
          </a:xfrm>
          <a:solidFill>
            <a:srgbClr val="328E77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FA11F9F-06B8-496D-9A06-B87EAF068179}"/>
                </a:ext>
              </a:extLst>
            </p:cNvPr>
            <p:cNvSpPr/>
            <p:nvPr userDrawn="1"/>
          </p:nvSpPr>
          <p:spPr>
            <a:xfrm flipV="1">
              <a:off x="152400" y="5942389"/>
              <a:ext cx="2895600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9E235BB-AF55-4FB8-AC14-9719A3F6DD65}"/>
                </a:ext>
              </a:extLst>
            </p:cNvPr>
            <p:cNvSpPr/>
            <p:nvPr userDrawn="1"/>
          </p:nvSpPr>
          <p:spPr>
            <a:xfrm flipV="1">
              <a:off x="3048000" y="5943600"/>
              <a:ext cx="2693096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75A168-5002-474D-BA97-E9A05E937C69}"/>
                </a:ext>
              </a:extLst>
            </p:cNvPr>
            <p:cNvSpPr/>
            <p:nvPr userDrawn="1"/>
          </p:nvSpPr>
          <p:spPr>
            <a:xfrm flipV="1">
              <a:off x="5741096" y="5943600"/>
              <a:ext cx="2869504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3685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095346"/>
          </a:xfrm>
        </p:spPr>
        <p:txBody>
          <a:bodyPr>
            <a:noAutofit/>
          </a:bodyPr>
          <a:lstStyle>
            <a:lvl1pPr algn="l">
              <a:defRPr sz="3200">
                <a:latin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 marL="342865" indent="-342865"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sz="2000">
                <a:latin typeface="Avenir Light"/>
              </a:defRPr>
            </a:lvl1pPr>
            <a:lvl2pPr marL="742873" indent="-285720"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sz="1800">
                <a:latin typeface="Avenir Light"/>
              </a:defRPr>
            </a:lvl2pPr>
            <a:lvl3pPr marL="1142882" indent="-228577"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sz="1600">
                <a:latin typeface="Avenir Light"/>
              </a:defRPr>
            </a:lvl3pPr>
            <a:lvl4pPr marL="1600034" indent="-228577"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sz="1400">
                <a:latin typeface="Avenir Light"/>
              </a:defRPr>
            </a:lvl4pPr>
            <a:lvl5pPr marL="2057187" indent="-228577"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sz="1400">
                <a:latin typeface="Avenir 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0"/>
            <a:ext cx="4267202" cy="6858000"/>
          </a:xfrm>
        </p:spPr>
        <p:txBody>
          <a:bodyPr>
            <a:normAutofit/>
          </a:bodyPr>
          <a:lstStyle>
            <a:lvl1pPr marL="342865" indent="-342865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lang="en-US" sz="2000" kern="1200" dirty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1pPr>
            <a:lvl2pPr marL="742873" indent="-285720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lang="en-US" sz="1800" kern="1200" dirty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2pPr>
            <a:lvl3pPr marL="1142882" indent="-228577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lang="en-US" sz="1600" kern="1200" dirty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3pPr>
            <a:lvl4pPr marL="1600034" indent="-228577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lang="en-US" sz="1400" kern="1200" dirty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4pPr>
            <a:lvl5pPr marL="2057187" indent="-228577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  <a:defRPr lang="en-US" sz="1800" kern="1200" dirty="0">
                <a:solidFill>
                  <a:schemeClr val="tx1"/>
                </a:solidFill>
                <a:latin typeface="Avenir Ligh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marL="742873" lvl="1" indent="-285720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</a:pPr>
            <a:r>
              <a:rPr lang="en-US" dirty="0"/>
              <a:t>Second level</a:t>
            </a:r>
          </a:p>
          <a:p>
            <a:pPr marL="1142882" lvl="2" indent="-228577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</a:pPr>
            <a:r>
              <a:rPr lang="en-US" dirty="0"/>
              <a:t>Third level</a:t>
            </a:r>
          </a:p>
          <a:p>
            <a:pPr marL="1600034" lvl="3" indent="-228577" algn="l" defTabSz="914305" rtl="0" eaLnBrk="1" latinLnBrk="0" hangingPunct="1">
              <a:spcBef>
                <a:spcPct val="20000"/>
              </a:spcBef>
              <a:buClr>
                <a:srgbClr val="328E79"/>
              </a:buClr>
              <a:buSzPct val="50000"/>
              <a:buFont typeface="Wingdings" panose="05000000000000000000" pitchFamily="2" charset="2"/>
              <a:buChar char="q"/>
            </a:pPr>
            <a:r>
              <a:rPr lang="en-US" dirty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91"/>
            <a:ext cx="2438400" cy="365125"/>
          </a:xfrm>
        </p:spPr>
        <p:txBody>
          <a:bodyPr/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Symposium, April 20th, 2018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9393BD-C268-4034-B7CB-F369A2EBAAC5}"/>
              </a:ext>
            </a:extLst>
          </p:cNvPr>
          <p:cNvGrpSpPr/>
          <p:nvPr userDrawn="1"/>
        </p:nvGrpSpPr>
        <p:grpSpPr>
          <a:xfrm rot="16200000">
            <a:off x="5598091" y="3317312"/>
            <a:ext cx="6863223" cy="228598"/>
            <a:chOff x="152400" y="5942389"/>
            <a:chExt cx="8458200" cy="138851"/>
          </a:xfrm>
          <a:solidFill>
            <a:srgbClr val="328E77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CE88CF8-115B-4712-9230-A561D3C68431}"/>
                </a:ext>
              </a:extLst>
            </p:cNvPr>
            <p:cNvSpPr/>
            <p:nvPr userDrawn="1"/>
          </p:nvSpPr>
          <p:spPr>
            <a:xfrm flipV="1">
              <a:off x="152400" y="5942389"/>
              <a:ext cx="2895600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E36C1C6-4F2D-498B-BB46-C1AD35338E60}"/>
                </a:ext>
              </a:extLst>
            </p:cNvPr>
            <p:cNvSpPr/>
            <p:nvPr userDrawn="1"/>
          </p:nvSpPr>
          <p:spPr>
            <a:xfrm flipV="1">
              <a:off x="3048000" y="5943600"/>
              <a:ext cx="2693096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B7EB307-694A-40F8-898D-BEF8B619137A}"/>
                </a:ext>
              </a:extLst>
            </p:cNvPr>
            <p:cNvSpPr/>
            <p:nvPr userDrawn="1"/>
          </p:nvSpPr>
          <p:spPr>
            <a:xfrm flipV="1">
              <a:off x="5741096" y="5943600"/>
              <a:ext cx="2869504" cy="137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2765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2A3A11-72FB-4803-84A4-9D01C74C5E63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737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1DC7EE-D477-4E5B-8686-2BD4007C603B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331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9A0359-7610-4345-BAC3-3BE4D9272393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346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349747-601A-4DFD-9D58-1403C07C02A4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528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AD5DF2-CFC0-48D9-A389-6EB398DB1E31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2592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DA9131-8C6D-4FA2-8FF7-6365AF600F53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051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C846DE-B7CA-4C2A-9A19-48EF2D15F2FB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8032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F7E579-0A6B-44BA-922E-DD2C4FF89964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6949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9225B-BE00-4CE4-9873-19E06EDE94D1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942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F0ABFA-6390-441F-92E5-BBE085FB8C29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13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05A274-38C9-480B-8EF8-F2950AA9AE76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21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33CC"/>
            </a:gs>
            <a:gs pos="87000">
              <a:srgbClr val="034DE1"/>
            </a:gs>
            <a:gs pos="89000">
              <a:srgbClr val="00ADEE"/>
            </a:gs>
            <a:gs pos="87000">
              <a:srgbClr val="0066FF"/>
            </a:gs>
            <a:gs pos="89000">
              <a:srgbClr val="0066FF"/>
            </a:gs>
            <a:gs pos="100000">
              <a:srgbClr val="0066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F8FDE-8734-46E9-BF5F-0E7476676313}" type="datetime1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93E7C-033A-4BE6-9241-F8E4AC8D5A0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30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9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Symposium, April 20th, 2018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9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 Losurdo - INFN Pisa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9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73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hf hdr="0" ftr="0"/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80000">
              <a:srgbClr val="EEECE1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2051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prstClr val="white">
                    <a:tint val="75000"/>
                  </a:prst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white">
                    <a:tint val="75000"/>
                  </a:prst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364620-5EA7-4687-B012-3AAE842F8994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0044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gif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9.jp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jp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06192" y="289653"/>
            <a:ext cx="7772400" cy="2387600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</a:rPr>
              <a:t>SOS-</a:t>
            </a:r>
            <a:r>
              <a:rPr lang="en-US" sz="4400" b="1" dirty="0" err="1" smtClean="0">
                <a:solidFill>
                  <a:srgbClr val="FFFF00"/>
                </a:solidFill>
              </a:rPr>
              <a:t>Enattos</a:t>
            </a:r>
            <a:r>
              <a:rPr lang="en-US" sz="4400" b="1" dirty="0" smtClean="0">
                <a:solidFill>
                  <a:srgbClr val="FFFF00"/>
                </a:solidFill>
              </a:rPr>
              <a:t>:</a:t>
            </a:r>
            <a:br>
              <a:rPr lang="en-US" sz="4400" b="1" dirty="0" smtClean="0">
                <a:solidFill>
                  <a:srgbClr val="FFFF00"/>
                </a:solidFill>
              </a:rPr>
            </a:br>
            <a:r>
              <a:rPr lang="en-US" sz="4400" b="1" dirty="0" smtClean="0">
                <a:solidFill>
                  <a:srgbClr val="FFFF00"/>
                </a:solidFill>
              </a:rPr>
              <a:t>the ideal site of 3G GW observatory:</a:t>
            </a:r>
            <a:br>
              <a:rPr lang="en-US" sz="4400" b="1" dirty="0" smtClean="0">
                <a:solidFill>
                  <a:srgbClr val="FFFF00"/>
                </a:solidFill>
              </a:rPr>
            </a:br>
            <a:r>
              <a:rPr lang="en-US" sz="4400" b="1" dirty="0" smtClean="0">
                <a:solidFill>
                  <a:srgbClr val="FFFF00"/>
                </a:solidFill>
              </a:rPr>
              <a:t>The Einstein Telescope</a:t>
            </a:r>
            <a:endParaRPr lang="en-US" sz="4400" b="1" dirty="0">
              <a:solidFill>
                <a:srgbClr val="FFFF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209" y="4562562"/>
            <a:ext cx="2152381" cy="69523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062" y="5708599"/>
            <a:ext cx="2070993" cy="114940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921" y="0"/>
            <a:ext cx="9225975" cy="6858000"/>
          </a:xfrm>
          <a:prstGeom prst="rect">
            <a:avLst/>
          </a:prstGeom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758592" y="44205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smtClean="0">
                <a:solidFill>
                  <a:srgbClr val="FFFF00"/>
                </a:solidFill>
              </a:rPr>
              <a:t>SOS-Enattos:</a:t>
            </a:r>
            <a:br>
              <a:rPr lang="en-US" sz="4400" b="1" smtClean="0">
                <a:solidFill>
                  <a:srgbClr val="FFFF00"/>
                </a:solidFill>
              </a:rPr>
            </a:br>
            <a:r>
              <a:rPr lang="en-US" sz="4400" b="1" smtClean="0">
                <a:solidFill>
                  <a:srgbClr val="FFFF00"/>
                </a:solidFill>
              </a:rPr>
              <a:t>the ideal site of 3G GW observatory:</a:t>
            </a:r>
            <a:br>
              <a:rPr lang="en-US" sz="4400" b="1" smtClean="0">
                <a:solidFill>
                  <a:srgbClr val="FFFF00"/>
                </a:solidFill>
              </a:rPr>
            </a:br>
            <a:r>
              <a:rPr lang="en-US" sz="4400" b="1" smtClean="0">
                <a:solidFill>
                  <a:srgbClr val="FFFF00"/>
                </a:solidFill>
              </a:rPr>
              <a:t>The Einstein Telescope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05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ET @ KAGRA 2016</a:t>
            </a:r>
            <a:endParaRPr kumimoji="0"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</a:t>
            </a:fld>
            <a:endParaRPr kumimoji="0" lang="en-US"/>
          </a:p>
        </p:txBody>
      </p:sp>
      <p:pic>
        <p:nvPicPr>
          <p:cNvPr id="71681" name="Picture 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072" y="738248"/>
            <a:ext cx="7740352" cy="611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0"/>
            <a:ext cx="1643042" cy="53071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8305800" cy="708688"/>
          </a:xfrm>
        </p:spPr>
        <p:txBody>
          <a:bodyPr>
            <a:noAutofit/>
          </a:bodyPr>
          <a:lstStyle/>
          <a:p>
            <a:r>
              <a:rPr lang="en-US" sz="3200" dirty="0" smtClean="0"/>
              <a:t>Underground Seismic noise Measurement</a:t>
            </a:r>
            <a:endParaRPr lang="en-US" sz="3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47664" y="5301208"/>
            <a:ext cx="6696744" cy="954107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Underground sites are the candidates for a very quiet site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228184" y="6488668"/>
            <a:ext cx="205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Credits: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J.v.d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 Brand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41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ET @ KAGRA 2016</a:t>
            </a:r>
            <a:endParaRPr kumimoji="0"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</a:t>
            </a:fld>
            <a:endParaRPr kumimoji="0" lang="en-US"/>
          </a:p>
        </p:txBody>
      </p:sp>
      <p:pic>
        <p:nvPicPr>
          <p:cNvPr id="71681" name="Picture 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072" y="738248"/>
            <a:ext cx="7740352" cy="611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0"/>
            <a:ext cx="1643042" cy="53071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8305800" cy="708688"/>
          </a:xfrm>
        </p:spPr>
        <p:txBody>
          <a:bodyPr>
            <a:noAutofit/>
          </a:bodyPr>
          <a:lstStyle/>
          <a:p>
            <a:r>
              <a:rPr lang="en-US" sz="3200" dirty="0" smtClean="0"/>
              <a:t>Underground Seismic noise Measurement</a:t>
            </a:r>
            <a:endParaRPr lang="en-US" sz="3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47664" y="5301208"/>
            <a:ext cx="6696744" cy="954107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Underground sites are the candidates for a very quiet site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2400845"/>
            <a:ext cx="4823571" cy="419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6228184" y="6488668"/>
            <a:ext cx="205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Credits: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J.v.d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 Brand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2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 @SOS ENATTOS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idea of having ET in Sardinia originates from the peculiar characteristics of the area</a:t>
            </a:r>
          </a:p>
          <a:p>
            <a:pPr lvl="1"/>
            <a:r>
              <a:rPr lang="en-US" dirty="0"/>
              <a:t>seismically quiet</a:t>
            </a:r>
          </a:p>
          <a:p>
            <a:pPr lvl="1"/>
            <a:r>
              <a:rPr lang="en-US" dirty="0"/>
              <a:t>not urbanized/industrialized (one of the least populated areas in Europe)</a:t>
            </a:r>
          </a:p>
          <a:p>
            <a:pPr lvl="1"/>
            <a:r>
              <a:rPr lang="en-US" dirty="0"/>
              <a:t>long mining history</a:t>
            </a:r>
          </a:p>
          <a:p>
            <a:pPr marL="457153" lvl="1" indent="0">
              <a:buNone/>
            </a:pPr>
            <a:endParaRPr lang="en-US" dirty="0"/>
          </a:p>
          <a:p>
            <a:r>
              <a:rPr lang="en-US" dirty="0"/>
              <a:t>We have studied the placement of the ET detector in the SOS ENATTOS area, fulfilling the following requirements:</a:t>
            </a:r>
          </a:p>
          <a:p>
            <a:pPr lvl="1"/>
            <a:r>
              <a:rPr lang="en-US" dirty="0"/>
              <a:t>Vertexes are placed in solid rock</a:t>
            </a:r>
          </a:p>
          <a:p>
            <a:pPr lvl="1"/>
            <a:r>
              <a:rPr lang="en-US" dirty="0"/>
              <a:t>Access to caverns through tunnels rather than shafts</a:t>
            </a:r>
          </a:p>
          <a:p>
            <a:pPr marL="457153" lvl="1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34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5</a:t>
            </a:fld>
            <a:endParaRPr lang="en-US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12140" cy="698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25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M.Punturo - Einstein Telescope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3E7C-033A-4BE6-9241-F8E4AC8D5A09}" type="slidenum">
              <a:rPr lang="en-US" smtClean="0"/>
              <a:t>6</a:t>
            </a:fld>
            <a:endParaRPr lang="en-US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07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83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DENSITY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Immagine 4">
            <a:extLst>
              <a:ext uri="{FF2B5EF4-FFF2-40B4-BE49-F238E27FC236}">
                <a16:creationId xmlns:a16="http://schemas.microsoft.com/office/drawing/2014/main" id="{2649841F-0E40-490B-A14E-B3285A0DF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1143000"/>
            <a:ext cx="4630537" cy="5086574"/>
          </a:xfrm>
          <a:prstGeom prst="rect">
            <a:avLst/>
          </a:prstGeom>
        </p:spPr>
      </p:pic>
      <p:pic>
        <p:nvPicPr>
          <p:cNvPr id="7" name="Picture 2" descr="Risultati immagini per population density sardinia">
            <a:extLst>
              <a:ext uri="{FF2B5EF4-FFF2-40B4-BE49-F238E27FC236}">
                <a16:creationId xmlns:a16="http://schemas.microsoft.com/office/drawing/2014/main" id="{05E59950-9146-4A20-968A-D3F4D0589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299190"/>
            <a:ext cx="3943541" cy="49049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2041060" y="2686864"/>
            <a:ext cx="503412" cy="517326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29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11368" t="29892" r="32178" b="1"/>
          <a:stretch/>
        </p:blipFill>
        <p:spPr>
          <a:xfrm>
            <a:off x="9248" y="1066800"/>
            <a:ext cx="5203553" cy="5415207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GEOLOGY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ET Symposium, April 20th,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42164" b="27166"/>
          <a:stretch>
            <a:fillRect/>
          </a:stretch>
        </p:blipFill>
        <p:spPr bwMode="auto">
          <a:xfrm>
            <a:off x="5527635" y="2497387"/>
            <a:ext cx="3301264" cy="1800000"/>
          </a:xfrm>
          <a:prstGeom prst="rect">
            <a:avLst/>
          </a:prstGeom>
          <a:ln w="19050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4" descr="http://docplayer.it/docs-images/68/59536423/images/67-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7178" y="77491"/>
            <a:ext cx="2051721" cy="1800000"/>
          </a:xfrm>
          <a:prstGeom prst="rect">
            <a:avLst/>
          </a:prstGeom>
          <a:ln w="19050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2797" y="4930747"/>
            <a:ext cx="2010702" cy="1800000"/>
          </a:xfrm>
          <a:prstGeom prst="rect">
            <a:avLst/>
          </a:prstGeom>
          <a:ln w="19050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Connettore 1 8"/>
          <p:cNvCxnSpPr>
            <a:stCxn id="10" idx="1"/>
          </p:cNvCxnSpPr>
          <p:nvPr/>
        </p:nvCxnSpPr>
        <p:spPr>
          <a:xfrm flipH="1" flipV="1">
            <a:off x="3469499" y="4823207"/>
            <a:ext cx="3323298" cy="1007540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9"/>
          <p:cNvCxnSpPr>
            <a:endCxn id="9" idx="1"/>
          </p:cNvCxnSpPr>
          <p:nvPr/>
        </p:nvCxnSpPr>
        <p:spPr>
          <a:xfrm flipV="1">
            <a:off x="3627424" y="977491"/>
            <a:ext cx="3149754" cy="1174638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>
            <a:stCxn id="8" idx="1"/>
          </p:cNvCxnSpPr>
          <p:nvPr/>
        </p:nvCxnSpPr>
        <p:spPr>
          <a:xfrm flipH="1">
            <a:off x="3723499" y="3397387"/>
            <a:ext cx="1804136" cy="421296"/>
          </a:xfrm>
          <a:prstGeom prst="line">
            <a:avLst/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20"/>
          <p:cNvSpPr txBox="1"/>
          <p:nvPr/>
        </p:nvSpPr>
        <p:spPr>
          <a:xfrm>
            <a:off x="7164288" y="1844824"/>
            <a:ext cx="197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>
                <a:latin typeface="Avenir Book"/>
                <a:cs typeface="Avenir Book"/>
              </a:rPr>
              <a:t>Orthogneiss</a:t>
            </a:r>
            <a:r>
              <a:rPr lang="it-IT" sz="1200" dirty="0">
                <a:latin typeface="Avenir Book"/>
                <a:cs typeface="Avenir Book"/>
              </a:rPr>
              <a:t> “</a:t>
            </a:r>
            <a:r>
              <a:rPr lang="it-IT" sz="1200" dirty="0" err="1">
                <a:latin typeface="Avenir Book"/>
                <a:cs typeface="Avenir Book"/>
              </a:rPr>
              <a:t>Lodè</a:t>
            </a:r>
            <a:r>
              <a:rPr lang="it-IT" sz="1200" dirty="0">
                <a:latin typeface="Avenir Book"/>
                <a:cs typeface="Avenir Book"/>
              </a:rPr>
              <a:t> </a:t>
            </a:r>
            <a:r>
              <a:rPr lang="it-IT" sz="1200" dirty="0" err="1">
                <a:latin typeface="Avenir Book"/>
                <a:cs typeface="Avenir Book"/>
              </a:rPr>
              <a:t>type</a:t>
            </a:r>
            <a:r>
              <a:rPr lang="it-IT" sz="1200" dirty="0">
                <a:latin typeface="Avenir Book"/>
                <a:cs typeface="Avenir Book"/>
              </a:rPr>
              <a:t>”</a:t>
            </a:r>
          </a:p>
          <a:p>
            <a:r>
              <a:rPr lang="it-IT" sz="1200" dirty="0">
                <a:latin typeface="Avenir Book"/>
                <a:cs typeface="Avenir Book"/>
              </a:rPr>
              <a:t>UCS: 92.6/60.8 MPa</a:t>
            </a:r>
          </a:p>
        </p:txBody>
      </p:sp>
      <p:sp>
        <p:nvSpPr>
          <p:cNvPr id="15" name="CasellaDiTesto 21"/>
          <p:cNvSpPr txBox="1"/>
          <p:nvPr/>
        </p:nvSpPr>
        <p:spPr>
          <a:xfrm>
            <a:off x="5527635" y="4312536"/>
            <a:ext cx="3616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Avenir Book"/>
                <a:cs typeface="Avenir Book"/>
              </a:rPr>
              <a:t>Micaschist – Paragneiss - Quartzite</a:t>
            </a:r>
          </a:p>
          <a:p>
            <a:r>
              <a:rPr lang="it-IT" sz="1200" dirty="0">
                <a:latin typeface="Avenir Book"/>
                <a:cs typeface="Avenir Book"/>
              </a:rPr>
              <a:t>UCS: 9.9/8.8 MPa</a:t>
            </a:r>
          </a:p>
        </p:txBody>
      </p:sp>
      <p:sp>
        <p:nvSpPr>
          <p:cNvPr id="16" name="CasellaDiTesto 22"/>
          <p:cNvSpPr txBox="1"/>
          <p:nvPr/>
        </p:nvSpPr>
        <p:spPr>
          <a:xfrm>
            <a:off x="4724400" y="6324600"/>
            <a:ext cx="2403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>
                <a:latin typeface="Avenir Book"/>
                <a:cs typeface="Avenir Book"/>
              </a:rPr>
              <a:t>Granodiorite</a:t>
            </a:r>
            <a:r>
              <a:rPr lang="it-IT" sz="1200" dirty="0">
                <a:latin typeface="Avenir Book"/>
                <a:cs typeface="Avenir Book"/>
              </a:rPr>
              <a:t> “</a:t>
            </a:r>
            <a:r>
              <a:rPr lang="it-IT" sz="1200" dirty="0" err="1">
                <a:latin typeface="Avenir Book"/>
                <a:cs typeface="Avenir Book"/>
              </a:rPr>
              <a:t>Bitti</a:t>
            </a:r>
            <a:r>
              <a:rPr lang="it-IT" sz="1200" dirty="0">
                <a:latin typeface="Avenir Book"/>
                <a:cs typeface="Avenir Book"/>
              </a:rPr>
              <a:t> </a:t>
            </a:r>
            <a:r>
              <a:rPr lang="it-IT" sz="1200" dirty="0" err="1">
                <a:latin typeface="Avenir Book"/>
                <a:cs typeface="Avenir Book"/>
              </a:rPr>
              <a:t>type</a:t>
            </a:r>
            <a:r>
              <a:rPr lang="it-IT" sz="1200" dirty="0">
                <a:latin typeface="Avenir Book"/>
                <a:cs typeface="Avenir Book"/>
              </a:rPr>
              <a:t>”</a:t>
            </a:r>
          </a:p>
          <a:p>
            <a:r>
              <a:rPr lang="it-IT" sz="1200" dirty="0">
                <a:latin typeface="Avenir Book"/>
                <a:cs typeface="Avenir Book"/>
              </a:rPr>
              <a:t>UCS: 72.1 MPa</a:t>
            </a:r>
          </a:p>
        </p:txBody>
      </p:sp>
      <p:sp>
        <p:nvSpPr>
          <p:cNvPr id="18" name="CasellaDiTesto 28"/>
          <p:cNvSpPr txBox="1"/>
          <p:nvPr/>
        </p:nvSpPr>
        <p:spPr>
          <a:xfrm>
            <a:off x="1907704" y="4509120"/>
            <a:ext cx="59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Avenir Book"/>
                <a:cs typeface="Avenir Book"/>
              </a:rPr>
              <a:t>Bitti</a:t>
            </a:r>
            <a:endParaRPr lang="it-IT" dirty="0">
              <a:latin typeface="Avenir Book"/>
              <a:cs typeface="Avenir Book"/>
            </a:endParaRPr>
          </a:p>
        </p:txBody>
      </p:sp>
      <p:sp>
        <p:nvSpPr>
          <p:cNvPr id="19" name="CasellaDiTesto 29"/>
          <p:cNvSpPr txBox="1"/>
          <p:nvPr/>
        </p:nvSpPr>
        <p:spPr>
          <a:xfrm>
            <a:off x="4355976" y="4581128"/>
            <a:ext cx="60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Avenir Book"/>
                <a:cs typeface="Avenir Book"/>
              </a:rPr>
              <a:t>Lula</a:t>
            </a:r>
            <a:endParaRPr lang="it-IT" dirty="0">
              <a:latin typeface="Avenir Book"/>
              <a:cs typeface="Avenir Book"/>
            </a:endParaRPr>
          </a:p>
        </p:txBody>
      </p:sp>
      <p:sp>
        <p:nvSpPr>
          <p:cNvPr id="20" name="CasellaDiTesto 30"/>
          <p:cNvSpPr txBox="1"/>
          <p:nvPr/>
        </p:nvSpPr>
        <p:spPr>
          <a:xfrm>
            <a:off x="0" y="1628800"/>
            <a:ext cx="109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Avenir Book"/>
                <a:cs typeface="Avenir Book"/>
              </a:rPr>
              <a:t>Buddusò</a:t>
            </a:r>
            <a:endParaRPr lang="it-IT" dirty="0">
              <a:latin typeface="Avenir Book"/>
              <a:cs typeface="Avenir Book"/>
            </a:endParaRPr>
          </a:p>
        </p:txBody>
      </p:sp>
      <p:sp>
        <p:nvSpPr>
          <p:cNvPr id="21" name="CasellaDiTesto 31"/>
          <p:cNvSpPr txBox="1"/>
          <p:nvPr/>
        </p:nvSpPr>
        <p:spPr>
          <a:xfrm>
            <a:off x="4572000" y="1268760"/>
            <a:ext cx="70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Avenir Book"/>
                <a:cs typeface="Avenir Book"/>
              </a:rPr>
              <a:t>Lodè</a:t>
            </a:r>
            <a:endParaRPr lang="it-IT" dirty="0">
              <a:latin typeface="Avenir Book"/>
              <a:cs typeface="Avenir Book"/>
            </a:endParaRPr>
          </a:p>
        </p:txBody>
      </p:sp>
      <p:sp>
        <p:nvSpPr>
          <p:cNvPr id="22" name="CasellaDiTesto 23"/>
          <p:cNvSpPr txBox="1"/>
          <p:nvPr/>
        </p:nvSpPr>
        <p:spPr>
          <a:xfrm>
            <a:off x="76200" y="5320606"/>
            <a:ext cx="855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venir Black"/>
                <a:cs typeface="Avenir Black"/>
              </a:rPr>
              <a:t>10 km</a:t>
            </a:r>
          </a:p>
        </p:txBody>
      </p:sp>
      <p:cxnSp>
        <p:nvCxnSpPr>
          <p:cNvPr id="23" name="Connettore 2 24"/>
          <p:cNvCxnSpPr/>
          <p:nvPr/>
        </p:nvCxnSpPr>
        <p:spPr>
          <a:xfrm rot="10800000" flipV="1">
            <a:off x="179512" y="4725144"/>
            <a:ext cx="0" cy="581615"/>
          </a:xfrm>
          <a:prstGeom prst="straightConnector1">
            <a:avLst/>
          </a:prstGeom>
          <a:ln w="444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96289" y="6465549"/>
            <a:ext cx="2146922" cy="3162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asellaDiTesto 33"/>
          <p:cNvSpPr txBox="1"/>
          <p:nvPr/>
        </p:nvSpPr>
        <p:spPr>
          <a:xfrm>
            <a:off x="19107" y="6477000"/>
            <a:ext cx="2732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latin typeface="Avenir Book"/>
                <a:cs typeface="Avenir Book"/>
              </a:rPr>
              <a:t>*UCS: Uniaxial Compressive Strength</a:t>
            </a:r>
          </a:p>
        </p:txBody>
      </p:sp>
      <p:cxnSp>
        <p:nvCxnSpPr>
          <p:cNvPr id="26" name="Connettore 1 26"/>
          <p:cNvCxnSpPr/>
          <p:nvPr/>
        </p:nvCxnSpPr>
        <p:spPr>
          <a:xfrm>
            <a:off x="0" y="5703238"/>
            <a:ext cx="2362200" cy="117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15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STUDIES: LOCATION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0738E-571F-4C3C-8365-287E44C91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67" y="1182243"/>
            <a:ext cx="8537067" cy="514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81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- TRIANGLE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B9D55D-2C01-4F50-9DD1-1A53F8BE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40" y="1213653"/>
            <a:ext cx="8504301" cy="514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81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- 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3D698-3F9E-4E66-A22C-F0CB43A19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50" y="1157097"/>
            <a:ext cx="8568500" cy="516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79" y="1220533"/>
            <a:ext cx="8561642" cy="5180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- 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7200" y="2590800"/>
            <a:ext cx="673720" cy="30777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15 km</a:t>
            </a:r>
          </a:p>
        </p:txBody>
      </p:sp>
      <p:cxnSp>
        <p:nvCxnSpPr>
          <p:cNvPr id="8" name="Straight Arrow Connector 7"/>
          <p:cNvCxnSpPr>
            <a:stCxn id="3" idx="3"/>
          </p:cNvCxnSpPr>
          <p:nvPr/>
        </p:nvCxnSpPr>
        <p:spPr>
          <a:xfrm>
            <a:off x="4940920" y="2744689"/>
            <a:ext cx="1307480" cy="455711"/>
          </a:xfrm>
          <a:prstGeom prst="straightConnector1">
            <a:avLst/>
          </a:prstGeom>
          <a:ln w="127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9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97" y="1193292"/>
            <a:ext cx="8662607" cy="51313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- 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1447800"/>
            <a:ext cx="1764027" cy="30777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Extensible to 30 km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715000" y="1600200"/>
            <a:ext cx="762000" cy="155377"/>
          </a:xfrm>
          <a:prstGeom prst="straightConnector1">
            <a:avLst/>
          </a:prstGeom>
          <a:ln w="9525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67200" y="2667000"/>
            <a:ext cx="673720" cy="30777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15 km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940920" y="2820889"/>
            <a:ext cx="1307480" cy="455711"/>
          </a:xfrm>
          <a:prstGeom prst="straightConnector1">
            <a:avLst/>
          </a:prstGeom>
          <a:ln w="127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8"/>
          <p:cNvSpPr txBox="1"/>
          <p:nvPr/>
        </p:nvSpPr>
        <p:spPr>
          <a:xfrm>
            <a:off x="381000" y="4214336"/>
            <a:ext cx="32766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Considering the geodetic azimuth, ET L Topology is rotated 41.9°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counterclockwise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 respect to Virgo.</a:t>
            </a:r>
          </a:p>
        </p:txBody>
      </p:sp>
    </p:spTree>
    <p:extLst>
      <p:ext uri="{BB962C8B-B14F-4D97-AF65-F5344CB8AC3E}">
        <p14:creationId xmlns:p14="http://schemas.microsoft.com/office/powerpoint/2010/main" val="41353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chemeClr val="bg1"/>
                </a:solidFill>
              </a:rPr>
              <a:t>Very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Next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Steps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all</a:t>
            </a:r>
            <a:r>
              <a:rPr lang="it-IT" dirty="0" smtClean="0">
                <a:solidFill>
                  <a:schemeClr val="bg1"/>
                </a:solidFill>
              </a:rPr>
              <a:t> over the site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8396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chemeClr val="bg1"/>
                </a:solidFill>
              </a:rPr>
              <a:t>1) </a:t>
            </a:r>
            <a:r>
              <a:rPr lang="it-IT" dirty="0" err="1" smtClean="0">
                <a:solidFill>
                  <a:schemeClr val="bg1"/>
                </a:solidFill>
              </a:rPr>
              <a:t>Geological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explorations</a:t>
            </a:r>
            <a:r>
              <a:rPr lang="it-IT" dirty="0" smtClean="0">
                <a:solidFill>
                  <a:schemeClr val="bg1"/>
                </a:solidFill>
              </a:rPr>
              <a:t> – rock </a:t>
            </a:r>
            <a:r>
              <a:rPr lang="it-IT" dirty="0" err="1" smtClean="0">
                <a:solidFill>
                  <a:schemeClr val="bg1"/>
                </a:solidFill>
              </a:rPr>
              <a:t>analysis</a:t>
            </a:r>
            <a:r>
              <a:rPr lang="it-IT" dirty="0" smtClean="0">
                <a:solidFill>
                  <a:schemeClr val="bg1"/>
                </a:solidFill>
              </a:rPr>
              <a:t>, </a:t>
            </a:r>
            <a:r>
              <a:rPr lang="it-IT" dirty="0" err="1" smtClean="0">
                <a:solidFill>
                  <a:schemeClr val="bg1"/>
                </a:solidFill>
              </a:rPr>
              <a:t>compatible</a:t>
            </a:r>
            <a:r>
              <a:rPr lang="it-IT" dirty="0" smtClean="0">
                <a:solidFill>
                  <a:schemeClr val="bg1"/>
                </a:solidFill>
              </a:rPr>
              <a:t> with </a:t>
            </a:r>
            <a:r>
              <a:rPr lang="it-IT" dirty="0" err="1" smtClean="0">
                <a:solidFill>
                  <a:schemeClr val="bg1"/>
                </a:solidFill>
              </a:rPr>
              <a:t>costs</a:t>
            </a:r>
            <a:r>
              <a:rPr lang="it-IT" dirty="0" smtClean="0">
                <a:solidFill>
                  <a:schemeClr val="bg1"/>
                </a:solidFill>
              </a:rPr>
              <a:t>, </a:t>
            </a:r>
            <a:r>
              <a:rPr lang="it-IT" dirty="0" err="1" smtClean="0">
                <a:solidFill>
                  <a:schemeClr val="bg1"/>
                </a:solidFill>
              </a:rPr>
              <a:t>but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at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least</a:t>
            </a:r>
            <a:r>
              <a:rPr lang="it-IT" dirty="0" smtClean="0">
                <a:solidFill>
                  <a:schemeClr val="bg1"/>
                </a:solidFill>
              </a:rPr>
              <a:t> in the </a:t>
            </a:r>
            <a:r>
              <a:rPr lang="it-IT" dirty="0" err="1" smtClean="0">
                <a:solidFill>
                  <a:schemeClr val="bg1"/>
                </a:solidFill>
              </a:rPr>
              <a:t>three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vertex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locations</a:t>
            </a:r>
            <a:r>
              <a:rPr lang="it-IT" dirty="0" smtClean="0">
                <a:solidFill>
                  <a:schemeClr val="bg1"/>
                </a:solidFill>
              </a:rPr>
              <a:t> (</a:t>
            </a:r>
            <a:r>
              <a:rPr lang="it-IT" dirty="0" err="1" smtClean="0">
                <a:solidFill>
                  <a:schemeClr val="bg1"/>
                </a:solidFill>
              </a:rPr>
              <a:t>contribution</a:t>
            </a:r>
            <a:r>
              <a:rPr lang="it-IT" dirty="0" smtClean="0">
                <a:solidFill>
                  <a:schemeClr val="bg1"/>
                </a:solidFill>
              </a:rPr>
              <a:t> of geo-</a:t>
            </a:r>
            <a:r>
              <a:rPr lang="it-IT" dirty="0" err="1" smtClean="0">
                <a:solidFill>
                  <a:schemeClr val="bg1"/>
                </a:solidFill>
              </a:rPr>
              <a:t>physicists</a:t>
            </a:r>
            <a:r>
              <a:rPr lang="it-IT" dirty="0" smtClean="0">
                <a:solidFill>
                  <a:schemeClr val="bg1"/>
                </a:solidFill>
              </a:rPr>
              <a:t> from </a:t>
            </a:r>
            <a:r>
              <a:rPr lang="it-IT" dirty="0" err="1" smtClean="0">
                <a:solidFill>
                  <a:schemeClr val="bg1"/>
                </a:solidFill>
              </a:rPr>
              <a:t>Uniss</a:t>
            </a:r>
            <a:r>
              <a:rPr lang="it-IT" dirty="0" smtClean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bg1"/>
                </a:solidFill>
              </a:rPr>
              <a:t>2) </a:t>
            </a:r>
            <a:r>
              <a:rPr lang="it-IT" dirty="0" err="1" smtClean="0">
                <a:solidFill>
                  <a:schemeClr val="bg1"/>
                </a:solidFill>
              </a:rPr>
              <a:t>Extensive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s</a:t>
            </a:r>
            <a:r>
              <a:rPr lang="it-IT" dirty="0" err="1" smtClean="0">
                <a:solidFill>
                  <a:schemeClr val="bg1"/>
                </a:solidFill>
              </a:rPr>
              <a:t>tudy</a:t>
            </a:r>
            <a:r>
              <a:rPr lang="it-IT" dirty="0" smtClean="0">
                <a:solidFill>
                  <a:schemeClr val="bg1"/>
                </a:solidFill>
              </a:rPr>
              <a:t> of </a:t>
            </a:r>
            <a:r>
              <a:rPr lang="it-IT" dirty="0" err="1" smtClean="0">
                <a:solidFill>
                  <a:schemeClr val="bg1"/>
                </a:solidFill>
              </a:rPr>
              <a:t>seismic</a:t>
            </a:r>
            <a:r>
              <a:rPr lang="it-IT" dirty="0" smtClean="0">
                <a:solidFill>
                  <a:schemeClr val="bg1"/>
                </a:solidFill>
              </a:rPr>
              <a:t> and </a:t>
            </a:r>
            <a:r>
              <a:rPr lang="it-IT" dirty="0" err="1" smtClean="0">
                <a:solidFill>
                  <a:schemeClr val="bg1"/>
                </a:solidFill>
              </a:rPr>
              <a:t>newtonian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noise</a:t>
            </a:r>
            <a:r>
              <a:rPr lang="it-IT" dirty="0" smtClean="0">
                <a:solidFill>
                  <a:schemeClr val="bg1"/>
                </a:solidFill>
              </a:rPr>
              <a:t> in the </a:t>
            </a:r>
            <a:r>
              <a:rPr lang="it-IT" dirty="0" err="1" smtClean="0">
                <a:solidFill>
                  <a:schemeClr val="bg1"/>
                </a:solidFill>
              </a:rPr>
              <a:t>whole</a:t>
            </a:r>
            <a:r>
              <a:rPr lang="it-IT" dirty="0" smtClean="0">
                <a:solidFill>
                  <a:schemeClr val="bg1"/>
                </a:solidFill>
              </a:rPr>
              <a:t> site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bg1"/>
                </a:solidFill>
              </a:rPr>
              <a:t>3) </a:t>
            </a:r>
            <a:r>
              <a:rPr lang="it-IT" dirty="0" err="1" smtClean="0">
                <a:solidFill>
                  <a:schemeClr val="bg1"/>
                </a:solidFill>
              </a:rPr>
              <a:t>Socio-economic</a:t>
            </a:r>
            <a:r>
              <a:rPr lang="it-IT" dirty="0" smtClean="0">
                <a:solidFill>
                  <a:schemeClr val="bg1"/>
                </a:solidFill>
              </a:rPr>
              <a:t> impact – a team </a:t>
            </a:r>
            <a:r>
              <a:rPr lang="it-IT" dirty="0" err="1" smtClean="0">
                <a:solidFill>
                  <a:schemeClr val="bg1"/>
                </a:solidFill>
              </a:rPr>
              <a:t>is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being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formed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– </a:t>
            </a:r>
            <a:r>
              <a:rPr lang="it-IT" dirty="0" err="1" smtClean="0">
                <a:solidFill>
                  <a:schemeClr val="bg1"/>
                </a:solidFill>
              </a:rPr>
              <a:t>contributions</a:t>
            </a:r>
            <a:r>
              <a:rPr lang="it-IT" dirty="0" smtClean="0">
                <a:solidFill>
                  <a:schemeClr val="bg1"/>
                </a:solidFill>
              </a:rPr>
              <a:t> of </a:t>
            </a:r>
            <a:r>
              <a:rPr lang="it-IT" dirty="0" err="1" smtClean="0">
                <a:solidFill>
                  <a:schemeClr val="bg1"/>
                </a:solidFill>
              </a:rPr>
              <a:t>economist</a:t>
            </a:r>
            <a:r>
              <a:rPr lang="it-IT" dirty="0" smtClean="0">
                <a:solidFill>
                  <a:schemeClr val="bg1"/>
                </a:solidFill>
              </a:rPr>
              <a:t> from </a:t>
            </a:r>
            <a:r>
              <a:rPr lang="it-IT" dirty="0" err="1" smtClean="0">
                <a:solidFill>
                  <a:schemeClr val="bg1"/>
                </a:solidFill>
              </a:rPr>
              <a:t>Uniss</a:t>
            </a:r>
            <a:r>
              <a:rPr lang="it-IT" dirty="0" smtClean="0">
                <a:solidFill>
                  <a:schemeClr val="bg1"/>
                </a:solidFill>
              </a:rPr>
              <a:t>)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1DC7EE-D477-4E5B-8686-2BD4007C603B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867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56102" y="2746618"/>
            <a:ext cx="8001000" cy="868362"/>
          </a:xfrm>
        </p:spPr>
        <p:txBody>
          <a:bodyPr/>
          <a:lstStyle/>
          <a:p>
            <a:r>
              <a:rPr lang="it-IT" dirty="0" smtClean="0"/>
              <a:t>The SAR-GRAV </a:t>
            </a:r>
            <a:r>
              <a:rPr lang="it-IT" dirty="0" err="1" smtClean="0"/>
              <a:t>laboratory</a:t>
            </a:r>
            <a:r>
              <a:rPr lang="it-IT" dirty="0" smtClean="0"/>
              <a:t> in</a:t>
            </a:r>
            <a:br>
              <a:rPr lang="it-IT" dirty="0" smtClean="0"/>
            </a:br>
            <a:r>
              <a:rPr lang="it-IT" dirty="0"/>
              <a:t>	</a:t>
            </a:r>
            <a:r>
              <a:rPr lang="it-IT" dirty="0" smtClean="0"/>
              <a:t> SOS-</a:t>
            </a:r>
            <a:r>
              <a:rPr lang="it-IT" dirty="0" err="1" smtClean="0"/>
              <a:t>Enattos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28727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title"/>
          </p:nvPr>
        </p:nvSpPr>
        <p:spPr>
          <a:xfrm>
            <a:off x="1116013" y="3175"/>
            <a:ext cx="8229600" cy="765175"/>
          </a:xfrm>
        </p:spPr>
        <p:txBody>
          <a:bodyPr/>
          <a:lstStyle/>
          <a:p>
            <a:r>
              <a:rPr lang="it-IT" altLang="en-US" sz="2400" b="1" smtClean="0">
                <a:solidFill>
                  <a:srgbClr val="FF0000"/>
                </a:solidFill>
              </a:rPr>
              <a:t>Agreement INFN with Regione Sardegna and IGEA</a:t>
            </a:r>
            <a:endParaRPr lang="en-US" altLang="en-US" sz="2400" b="1" smtClean="0">
              <a:solidFill>
                <a:srgbClr val="FF0000"/>
              </a:solidFill>
            </a:endParaRPr>
          </a:p>
        </p:txBody>
      </p:sp>
      <p:sp>
        <p:nvSpPr>
          <p:cNvPr id="23555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DE40C3-437B-463C-B314-189C0A20A3B8}" type="slidenum">
              <a:rPr kumimoji="0" lang="it-IT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0825" y="4221163"/>
            <a:ext cx="8569325" cy="2389187"/>
          </a:xfrm>
          <a:solidFill>
            <a:schemeClr val="bg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it-IT" sz="1800" dirty="0" smtClean="0">
                <a:solidFill>
                  <a:schemeClr val="bg1"/>
                </a:solidFill>
              </a:rPr>
              <a:t>An </a:t>
            </a:r>
            <a:r>
              <a:rPr lang="it-IT" sz="1800" dirty="0" err="1" smtClean="0">
                <a:solidFill>
                  <a:schemeClr val="bg1"/>
                </a:solidFill>
              </a:rPr>
              <a:t>agreement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as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been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signed</a:t>
            </a:r>
            <a:r>
              <a:rPr lang="it-IT" sz="1800" dirty="0" smtClean="0">
                <a:solidFill>
                  <a:schemeClr val="bg1"/>
                </a:solidFill>
              </a:rPr>
              <a:t> to create the SAR-GRAV </a:t>
            </a:r>
            <a:r>
              <a:rPr lang="it-IT" sz="1800" dirty="0" err="1" smtClean="0">
                <a:solidFill>
                  <a:schemeClr val="bg1"/>
                </a:solidFill>
              </a:rPr>
              <a:t>Laboratory</a:t>
            </a:r>
            <a:r>
              <a:rPr lang="it-IT" sz="1800" dirty="0" smtClean="0">
                <a:solidFill>
                  <a:schemeClr val="bg1"/>
                </a:solidFill>
              </a:rPr>
              <a:t>. The mine </a:t>
            </a:r>
            <a:r>
              <a:rPr lang="it-IT" sz="1800" dirty="0" err="1" smtClean="0">
                <a:solidFill>
                  <a:schemeClr val="bg1"/>
                </a:solidFill>
              </a:rPr>
              <a:t>is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property</a:t>
            </a:r>
            <a:r>
              <a:rPr lang="it-IT" sz="1800" dirty="0" smtClean="0">
                <a:solidFill>
                  <a:schemeClr val="bg1"/>
                </a:solidFill>
              </a:rPr>
              <a:t> of Regione Sardegna </a:t>
            </a:r>
            <a:r>
              <a:rPr lang="it-IT" sz="1800" dirty="0" err="1" smtClean="0">
                <a:solidFill>
                  <a:schemeClr val="bg1"/>
                </a:solidFill>
              </a:rPr>
              <a:t>throught</a:t>
            </a:r>
            <a:r>
              <a:rPr lang="it-IT" sz="1800" dirty="0" smtClean="0">
                <a:solidFill>
                  <a:schemeClr val="bg1"/>
                </a:solidFill>
              </a:rPr>
              <a:t> the </a:t>
            </a:r>
            <a:r>
              <a:rPr lang="it-IT" sz="1800" dirty="0" err="1" smtClean="0">
                <a:solidFill>
                  <a:schemeClr val="bg1"/>
                </a:solidFill>
              </a:rPr>
              <a:t>consortium</a:t>
            </a:r>
            <a:r>
              <a:rPr lang="it-IT" sz="1800" dirty="0" smtClean="0">
                <a:solidFill>
                  <a:schemeClr val="bg1"/>
                </a:solidFill>
              </a:rPr>
              <a:t> IGEA. The </a:t>
            </a:r>
            <a:r>
              <a:rPr lang="it-IT" sz="1800" dirty="0" err="1" smtClean="0">
                <a:solidFill>
                  <a:schemeClr val="bg1"/>
                </a:solidFill>
              </a:rPr>
              <a:t>infrastrucure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has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been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funded</a:t>
            </a:r>
            <a:r>
              <a:rPr lang="it-IT" sz="1800" dirty="0" smtClean="0">
                <a:solidFill>
                  <a:schemeClr val="bg1"/>
                </a:solidFill>
              </a:rPr>
              <a:t> by regione Sardegna and INFN and INGV (Istituto Nazionale Geofisica e Vulcanologia) </a:t>
            </a:r>
            <a:r>
              <a:rPr lang="it-IT" sz="1800" dirty="0" err="1" smtClean="0">
                <a:solidFill>
                  <a:schemeClr val="bg1"/>
                </a:solidFill>
              </a:rPr>
              <a:t>will</a:t>
            </a:r>
            <a:r>
              <a:rPr lang="it-IT" sz="1800" dirty="0" smtClean="0">
                <a:solidFill>
                  <a:schemeClr val="bg1"/>
                </a:solidFill>
              </a:rPr>
              <a:t> use </a:t>
            </a:r>
            <a:r>
              <a:rPr lang="it-IT" sz="1800" dirty="0" err="1" smtClean="0">
                <a:solidFill>
                  <a:schemeClr val="bg1"/>
                </a:solidFill>
              </a:rPr>
              <a:t>it</a:t>
            </a:r>
            <a:r>
              <a:rPr lang="it-IT" sz="1800" dirty="0" smtClean="0">
                <a:solidFill>
                  <a:schemeClr val="bg1"/>
                </a:solidFill>
              </a:rPr>
              <a:t>. </a:t>
            </a:r>
          </a:p>
          <a:p>
            <a:pPr>
              <a:buFont typeface="Arial" charset="0"/>
              <a:buChar char="•"/>
              <a:defRPr/>
            </a:pPr>
            <a:r>
              <a:rPr lang="it-IT" sz="1800" dirty="0" smtClean="0">
                <a:solidFill>
                  <a:schemeClr val="bg1"/>
                </a:solidFill>
              </a:rPr>
              <a:t>The underground </a:t>
            </a:r>
            <a:r>
              <a:rPr lang="it-IT" sz="1800" dirty="0" err="1" smtClean="0">
                <a:solidFill>
                  <a:schemeClr val="bg1"/>
                </a:solidFill>
              </a:rPr>
              <a:t>laboratory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will</a:t>
            </a:r>
            <a:r>
              <a:rPr lang="it-IT" sz="1800" dirty="0" smtClean="0">
                <a:solidFill>
                  <a:schemeClr val="bg1"/>
                </a:solidFill>
              </a:rPr>
              <a:t> be </a:t>
            </a:r>
            <a:r>
              <a:rPr lang="it-IT" sz="1800" dirty="0" err="1" smtClean="0">
                <a:solidFill>
                  <a:schemeClr val="bg1"/>
                </a:solidFill>
              </a:rPr>
              <a:t>approximately</a:t>
            </a:r>
            <a:r>
              <a:rPr lang="it-IT" sz="1800" dirty="0" smtClean="0">
                <a:solidFill>
                  <a:schemeClr val="bg1"/>
                </a:solidFill>
              </a:rPr>
              <a:t> 200  m</a:t>
            </a:r>
            <a:r>
              <a:rPr lang="it-IT" sz="1800" baseline="30000" dirty="0" smtClean="0">
                <a:solidFill>
                  <a:schemeClr val="bg1"/>
                </a:solidFill>
              </a:rPr>
              <a:t>2</a:t>
            </a:r>
            <a:r>
              <a:rPr lang="it-IT" sz="1800" dirty="0" smtClean="0">
                <a:solidFill>
                  <a:schemeClr val="bg1"/>
                </a:solidFill>
              </a:rPr>
              <a:t>. The design of the </a:t>
            </a:r>
            <a:r>
              <a:rPr lang="it-IT" sz="1800" dirty="0" err="1" smtClean="0">
                <a:solidFill>
                  <a:schemeClr val="bg1"/>
                </a:solidFill>
              </a:rPr>
              <a:t>laboratory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is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done</a:t>
            </a:r>
            <a:r>
              <a:rPr lang="it-IT" sz="1800" dirty="0" smtClean="0">
                <a:solidFill>
                  <a:schemeClr val="bg1"/>
                </a:solidFill>
              </a:rPr>
              <a:t> in </a:t>
            </a:r>
            <a:r>
              <a:rPr lang="it-IT" sz="1800" dirty="0" err="1" smtClean="0">
                <a:solidFill>
                  <a:schemeClr val="bg1"/>
                </a:solidFill>
              </a:rPr>
              <a:t>collaboration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among</a:t>
            </a:r>
            <a:r>
              <a:rPr lang="it-IT" sz="1800" dirty="0" smtClean="0">
                <a:solidFill>
                  <a:schemeClr val="bg1"/>
                </a:solidFill>
              </a:rPr>
              <a:t> the </a:t>
            </a:r>
            <a:r>
              <a:rPr lang="it-IT" sz="1800" dirty="0" err="1" smtClean="0">
                <a:solidFill>
                  <a:schemeClr val="bg1"/>
                </a:solidFill>
              </a:rPr>
              <a:t>civil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engeneering</a:t>
            </a:r>
            <a:r>
              <a:rPr lang="it-IT" sz="1800" dirty="0" smtClean="0">
                <a:solidFill>
                  <a:schemeClr val="bg1"/>
                </a:solidFill>
              </a:rPr>
              <a:t> of IGEA and INFN </a:t>
            </a:r>
            <a:r>
              <a:rPr lang="it-IT" sz="1800" dirty="0" err="1" smtClean="0">
                <a:solidFill>
                  <a:schemeClr val="bg1"/>
                </a:solidFill>
              </a:rPr>
              <a:t>scientists</a:t>
            </a:r>
            <a:r>
              <a:rPr lang="it-IT" sz="1800" dirty="0" smtClean="0">
                <a:solidFill>
                  <a:schemeClr val="bg1"/>
                </a:solidFill>
              </a:rPr>
              <a:t>. The </a:t>
            </a:r>
            <a:r>
              <a:rPr lang="it-IT" sz="1800" dirty="0" err="1" smtClean="0">
                <a:solidFill>
                  <a:schemeClr val="bg1"/>
                </a:solidFill>
              </a:rPr>
              <a:t>laboratory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will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host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experiments</a:t>
            </a:r>
            <a:r>
              <a:rPr lang="it-IT" sz="1800" dirty="0" smtClean="0">
                <a:solidFill>
                  <a:schemeClr val="bg1"/>
                </a:solidFill>
              </a:rPr>
              <a:t> in </a:t>
            </a:r>
            <a:r>
              <a:rPr lang="it-IT" sz="1800" dirty="0" err="1" smtClean="0">
                <a:solidFill>
                  <a:schemeClr val="bg1"/>
                </a:solidFill>
              </a:rPr>
              <a:t>gravitation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that</a:t>
            </a:r>
            <a:r>
              <a:rPr lang="it-IT" sz="1800" dirty="0" smtClean="0">
                <a:solidFill>
                  <a:schemeClr val="bg1"/>
                </a:solidFill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</a:rPr>
              <a:t>need</a:t>
            </a:r>
            <a:r>
              <a:rPr lang="it-IT" sz="1800" dirty="0" smtClean="0">
                <a:solidFill>
                  <a:schemeClr val="bg1"/>
                </a:solidFill>
              </a:rPr>
              <a:t> a </a:t>
            </a:r>
            <a:r>
              <a:rPr lang="it-IT" sz="1800" dirty="0" err="1" smtClean="0">
                <a:solidFill>
                  <a:schemeClr val="bg1"/>
                </a:solidFill>
              </a:rPr>
              <a:t>seismically</a:t>
            </a:r>
            <a:r>
              <a:rPr lang="it-IT" sz="1800" dirty="0" smtClean="0">
                <a:solidFill>
                  <a:schemeClr val="bg1"/>
                </a:solidFill>
              </a:rPr>
              <a:t> site.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765175"/>
            <a:ext cx="5113337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520825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21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D6E662-8042-4261-B8E1-320B70C96B3D}" type="slidenum">
              <a:rPr lang="it-IT" altLang="en-US" sz="1200" smtClean="0">
                <a:solidFill>
                  <a:srgbClr val="FFFF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en-US" sz="1200" smtClean="0">
              <a:solidFill>
                <a:srgbClr val="FFFFFF"/>
              </a:solidFill>
              <a:latin typeface="Tahom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28677" name="Title 1"/>
          <p:cNvSpPr txBox="1">
            <a:spLocks/>
          </p:cNvSpPr>
          <p:nvPr/>
        </p:nvSpPr>
        <p:spPr bwMode="auto">
          <a:xfrm>
            <a:off x="2340244" y="1224796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C0504D"/>
                </a:solidFill>
                <a:latin typeface="Avenir Book"/>
                <a:ea typeface="MS PGothic" panose="020B0600070205080204" pitchFamily="34" charset="-128"/>
              </a:rPr>
              <a:t>SAR-GRAV LAB</a:t>
            </a:r>
          </a:p>
        </p:txBody>
      </p:sp>
      <p:sp>
        <p:nvSpPr>
          <p:cNvPr id="28678" name="TextBox 7"/>
          <p:cNvSpPr txBox="1">
            <a:spLocks noChangeArrowheads="1"/>
          </p:cNvSpPr>
          <p:nvPr/>
        </p:nvSpPr>
        <p:spPr bwMode="auto">
          <a:xfrm>
            <a:off x="4572000" y="6238875"/>
            <a:ext cx="4308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venir Book"/>
                <a:ea typeface="MS PGothic" panose="020B0600070205080204" pitchFamily="34" charset="-128"/>
              </a:rPr>
              <a:t>Caverna 110 m sotto terra raggiungibile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venir Book"/>
                <a:ea typeface="MS PGothic" panose="020B0600070205080204" pitchFamily="34" charset="-128"/>
              </a:rPr>
              <a:t>con auto.</a:t>
            </a:r>
          </a:p>
        </p:txBody>
      </p:sp>
      <p:sp>
        <p:nvSpPr>
          <p:cNvPr id="28679" name="Rectangle 12"/>
          <p:cNvSpPr>
            <a:spLocks noChangeArrowheads="1"/>
          </p:cNvSpPr>
          <p:nvPr/>
        </p:nvSpPr>
        <p:spPr bwMode="auto">
          <a:xfrm>
            <a:off x="250825" y="3070225"/>
            <a:ext cx="8642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venir Book"/>
                <a:ea typeface="MS PGothic" panose="020B0600070205080204" pitchFamily="34" charset="-128"/>
              </a:rPr>
              <a:t>Works have started on surface building </a:t>
            </a:r>
            <a:r>
              <a:rPr lang="en-US" altLang="en-US" sz="1800">
                <a:solidFill>
                  <a:srgbClr val="000000"/>
                </a:solidFill>
                <a:latin typeface="Avenir Book"/>
                <a:ea typeface="MS PGothic" panose="020B0600070205080204" pitchFamily="34" charset="-128"/>
              </a:rPr>
              <a:t>– enlargement of the cavern expected to start in few weeks from now </a:t>
            </a:r>
          </a:p>
        </p:txBody>
      </p:sp>
      <p:pic>
        <p:nvPicPr>
          <p:cNvPr id="28680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717925"/>
            <a:ext cx="3744912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3716338"/>
            <a:ext cx="4160838" cy="311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Administrator.NBCARLONI2\Desktop\Sardegna\posterLVC\2.1Foto sottosulo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42" y="489380"/>
            <a:ext cx="3228975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36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xfrm>
            <a:off x="6759575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75CD81-24E4-4C9A-8405-9CD33F20355B}" type="slidenum">
              <a:rPr lang="it-IT" altLang="en-US" sz="1200" smtClean="0">
                <a:solidFill>
                  <a:srgbClr val="FFFFFF"/>
                </a:solidFill>
                <a:latin typeface="Tahom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en-US" sz="1200" smtClean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pic>
        <p:nvPicPr>
          <p:cNvPr id="2969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471488"/>
            <a:ext cx="7218363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CasellaDiTesto 5"/>
          <p:cNvSpPr txBox="1">
            <a:spLocks noChangeArrowheads="1"/>
          </p:cNvSpPr>
          <p:nvPr/>
        </p:nvSpPr>
        <p:spPr bwMode="auto">
          <a:xfrm>
            <a:off x="1641475" y="-26988"/>
            <a:ext cx="4252913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en-US">
                <a:solidFill>
                  <a:schemeClr val="bg1"/>
                </a:solidFill>
                <a:latin typeface="Tahoma" panose="020B0604030504040204" pitchFamily="34" charset="0"/>
              </a:rPr>
              <a:t>SAR-GRAV TIMELINE</a:t>
            </a:r>
            <a:endParaRPr lang="en-US" altLang="en-US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29701" name="Picture 3" descr="C:\Users\Administrator.NBCARLONI2\Desktop\Sardegna\posterLVC\2.1Foto sottosulo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311150"/>
            <a:ext cx="3228975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644900"/>
            <a:ext cx="34925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ccia a destra 9"/>
          <p:cNvSpPr/>
          <p:nvPr/>
        </p:nvSpPr>
        <p:spPr>
          <a:xfrm rot="5400000">
            <a:off x="7010400" y="2906713"/>
            <a:ext cx="571500" cy="647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Freccia in giù 1"/>
          <p:cNvSpPr/>
          <p:nvPr/>
        </p:nvSpPr>
        <p:spPr>
          <a:xfrm>
            <a:off x="3563938" y="233363"/>
            <a:ext cx="215900" cy="6492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cxnSp>
        <p:nvCxnSpPr>
          <p:cNvPr id="4" name="Connettore diritto 3"/>
          <p:cNvCxnSpPr/>
          <p:nvPr/>
        </p:nvCxnSpPr>
        <p:spPr>
          <a:xfrm flipH="1">
            <a:off x="3635375" y="908050"/>
            <a:ext cx="12700" cy="5113338"/>
          </a:xfrm>
          <a:prstGeom prst="line">
            <a:avLst/>
          </a:prstGeom>
          <a:ln w="254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706" name="CasellaDiTesto 4"/>
          <p:cNvSpPr txBox="1">
            <a:spLocks noChangeArrowheads="1"/>
          </p:cNvSpPr>
          <p:nvPr/>
        </p:nvSpPr>
        <p:spPr bwMode="auto">
          <a:xfrm>
            <a:off x="239713" y="6124575"/>
            <a:ext cx="8796337" cy="646331"/>
          </a:xfrm>
          <a:prstGeom prst="rect">
            <a:avLst/>
          </a:prstGeom>
          <a:noFill/>
          <a:ln w="254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800" dirty="0" smtClean="0">
                <a:solidFill>
                  <a:srgbClr val="FF0000"/>
                </a:solidFill>
                <a:latin typeface="Tahoma" panose="020B0604030504040204" pitchFamily="34" charset="0"/>
              </a:rPr>
              <a:t>The first </a:t>
            </a:r>
            <a:r>
              <a:rPr lang="it-IT" altLang="it-IT" sz="1800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experiment</a:t>
            </a:r>
            <a:r>
              <a:rPr lang="it-IT" altLang="it-IT" sz="1800" dirty="0" smtClean="0">
                <a:solidFill>
                  <a:srgbClr val="FF0000"/>
                </a:solidFill>
                <a:latin typeface="Tahoma" panose="020B0604030504040204" pitchFamily="34" charset="0"/>
              </a:rPr>
              <a:t> – Archimedes – </a:t>
            </a:r>
            <a:r>
              <a:rPr lang="it-IT" altLang="it-IT" sz="1800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is</a:t>
            </a:r>
            <a:r>
              <a:rPr lang="it-IT" altLang="it-IT" sz="1800" dirty="0" smtClean="0">
                <a:solidFill>
                  <a:srgbClr val="FF0000"/>
                </a:solidFill>
                <a:latin typeface="Tahoma" panose="020B0604030504040204" pitchFamily="34" charset="0"/>
              </a:rPr>
              <a:t>  </a:t>
            </a:r>
            <a:r>
              <a:rPr lang="it-IT" altLang="it-IT" sz="1800" dirty="0" err="1">
                <a:solidFill>
                  <a:srgbClr val="FF0000"/>
                </a:solidFill>
                <a:latin typeface="Tahoma" panose="020B0604030504040204" pitchFamily="34" charset="0"/>
              </a:rPr>
              <a:t>expected</a:t>
            </a:r>
            <a:r>
              <a:rPr lang="it-IT" altLang="it-IT" sz="1800" dirty="0">
                <a:solidFill>
                  <a:srgbClr val="FF0000"/>
                </a:solidFill>
                <a:latin typeface="Tahoma" panose="020B0604030504040204" pitchFamily="34" charset="0"/>
              </a:rPr>
              <a:t> to </a:t>
            </a:r>
            <a:r>
              <a:rPr lang="it-IT" altLang="it-IT" sz="1800" dirty="0" err="1">
                <a:solidFill>
                  <a:srgbClr val="FF0000"/>
                </a:solidFill>
                <a:latin typeface="Tahoma" panose="020B0604030504040204" pitchFamily="34" charset="0"/>
              </a:rPr>
              <a:t>bring</a:t>
            </a:r>
            <a:r>
              <a:rPr lang="it-IT" altLang="it-IT" sz="1800" dirty="0">
                <a:solidFill>
                  <a:srgbClr val="FF0000"/>
                </a:solidFill>
                <a:latin typeface="Tahoma" panose="020B0604030504040204" pitchFamily="34" charset="0"/>
              </a:rPr>
              <a:t> in </a:t>
            </a:r>
            <a:r>
              <a:rPr lang="it-IT" altLang="it-IT" sz="1800" dirty="0" err="1">
                <a:solidFill>
                  <a:srgbClr val="FF0000"/>
                </a:solidFill>
                <a:latin typeface="Tahoma" panose="020B0604030504040204" pitchFamily="34" charset="0"/>
              </a:rPr>
              <a:t>Sos-Enattos</a:t>
            </a:r>
            <a:r>
              <a:rPr lang="it-IT" altLang="it-IT" sz="1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it-IT" altLang="it-IT" sz="1800" dirty="0" smtClean="0">
                <a:solidFill>
                  <a:srgbClr val="FF0000"/>
                </a:solidFill>
                <a:latin typeface="Tahoma" panose="020B0604030504040204" pitchFamily="34" charset="0"/>
              </a:rPr>
              <a:t>the </a:t>
            </a:r>
            <a:r>
              <a:rPr lang="it-IT" altLang="it-IT" sz="1800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main</a:t>
            </a:r>
            <a:r>
              <a:rPr lang="it-IT" altLang="it-IT" sz="1800" dirty="0" smtClean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it-IT" altLang="it-IT" sz="1800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chamber</a:t>
            </a:r>
            <a:r>
              <a:rPr lang="it-IT" altLang="it-IT" sz="1800" dirty="0" smtClean="0">
                <a:solidFill>
                  <a:srgbClr val="FF0000"/>
                </a:solidFill>
                <a:latin typeface="Tahoma" panose="020B0604030504040204" pitchFamily="34" charset="0"/>
              </a:rPr>
              <a:t> of the </a:t>
            </a:r>
            <a:r>
              <a:rPr lang="it-IT" altLang="it-IT" sz="1800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apparatus</a:t>
            </a:r>
            <a:r>
              <a:rPr lang="it-IT" altLang="it-IT" sz="1800" dirty="0" smtClean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it-IT" altLang="it-IT" sz="1800" dirty="0" err="1">
                <a:solidFill>
                  <a:srgbClr val="FF0000"/>
                </a:solidFill>
                <a:latin typeface="Tahoma" panose="020B0604030504040204" pitchFamily="34" charset="0"/>
              </a:rPr>
              <a:t>within</a:t>
            </a:r>
            <a:r>
              <a:rPr lang="it-IT" altLang="it-IT" sz="1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it-IT" altLang="it-IT" sz="1800" dirty="0" err="1">
                <a:solidFill>
                  <a:srgbClr val="FF0000"/>
                </a:solidFill>
                <a:latin typeface="Tahoma" panose="020B0604030504040204" pitchFamily="34" charset="0"/>
              </a:rPr>
              <a:t>next</a:t>
            </a:r>
            <a:r>
              <a:rPr lang="it-IT" altLang="it-IT" sz="1800" dirty="0">
                <a:solidFill>
                  <a:srgbClr val="FF0000"/>
                </a:solidFill>
                <a:latin typeface="Tahoma" panose="020B0604030504040204" pitchFamily="34" charset="0"/>
              </a:rPr>
              <a:t>  </a:t>
            </a:r>
            <a:r>
              <a:rPr lang="it-IT" altLang="it-IT" sz="1800" dirty="0" err="1">
                <a:solidFill>
                  <a:srgbClr val="FF0000"/>
                </a:solidFill>
                <a:latin typeface="Tahoma" panose="020B0604030504040204" pitchFamily="34" charset="0"/>
              </a:rPr>
              <a:t>summer</a:t>
            </a:r>
            <a:r>
              <a:rPr lang="it-IT" altLang="it-IT" sz="1800" dirty="0">
                <a:solidFill>
                  <a:srgbClr val="FF0000"/>
                </a:solidFill>
                <a:latin typeface="Tahoma" panose="020B0604030504040204" pitchFamily="34" charset="0"/>
              </a:rPr>
              <a:t> (2019) </a:t>
            </a:r>
          </a:p>
        </p:txBody>
      </p:sp>
    </p:spTree>
    <p:extLst>
      <p:ext uri="{BB962C8B-B14F-4D97-AF65-F5344CB8AC3E}">
        <p14:creationId xmlns:p14="http://schemas.microsoft.com/office/powerpoint/2010/main" val="388300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808611"/>
            <a:ext cx="8229600" cy="114300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The candidature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1DC7EE-D477-4E5B-8686-2BD4007C603B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074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ITALY  GOVERNMENT </a:t>
            </a:r>
            <a:r>
              <a:rPr lang="en-US" dirty="0"/>
              <a:t>SUPPORT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pic>
        <p:nvPicPr>
          <p:cNvPr id="6" name="Picture 5" descr="Schermata 2018-04-03 alle 21.50.3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1752600"/>
            <a:ext cx="5764706" cy="3488877"/>
          </a:xfrm>
          <a:prstGeom prst="rect">
            <a:avLst/>
          </a:prstGeom>
        </p:spPr>
      </p:pic>
      <p:pic>
        <p:nvPicPr>
          <p:cNvPr id="8" name="Picture 6" descr="Università degli Studi di Sassari">
            <a:extLst>
              <a:ext uri="{FF2B5EF4-FFF2-40B4-BE49-F238E27FC236}">
                <a16:creationId xmlns:a16="http://schemas.microsoft.com/office/drawing/2014/main" id="{D06D7D1A-4E50-4FDA-AA8F-D3F312EBA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5638800"/>
            <a:ext cx="2087073" cy="601795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3" name="Picture 2" descr="Schermata 2018-04-09 alle 15.10.5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2911553" cy="642377"/>
          </a:xfrm>
          <a:prstGeom prst="rect">
            <a:avLst/>
          </a:prstGeom>
        </p:spPr>
      </p:pic>
      <p:pic>
        <p:nvPicPr>
          <p:cNvPr id="9" name="Picture 8" descr="1_240_20120705162029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629" y="5323440"/>
            <a:ext cx="2795571" cy="1305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2688" y="1116168"/>
            <a:ext cx="8382712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17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Meuros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 for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AdV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+, ET R&amp;D and support of 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Sos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Enattos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 candidature </a:t>
            </a:r>
          </a:p>
        </p:txBody>
      </p:sp>
      <p:pic>
        <p:nvPicPr>
          <p:cNvPr id="11" name="Picture 10" descr="LOGO_INFN_NEWS_sito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562600"/>
            <a:ext cx="151027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24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REGIONE SARDEGNA COMMITMENT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199"/>
            <a:ext cx="8229600" cy="4267201"/>
          </a:xfrm>
        </p:spPr>
        <p:txBody>
          <a:bodyPr/>
          <a:lstStyle/>
          <a:p>
            <a:r>
              <a:rPr lang="en-US" dirty="0" err="1"/>
              <a:t>Regione</a:t>
            </a:r>
            <a:r>
              <a:rPr lang="en-US" dirty="0"/>
              <a:t> </a:t>
            </a:r>
            <a:r>
              <a:rPr lang="en-US" dirty="0" err="1"/>
              <a:t>Sardegna</a:t>
            </a:r>
            <a:r>
              <a:rPr lang="en-US" dirty="0"/>
              <a:t> has promised to realized all the roads and the auxiliary surface infrastructure required by </a:t>
            </a:r>
            <a:r>
              <a:rPr lang="en-US" dirty="0" smtClean="0"/>
              <a:t>ET</a:t>
            </a:r>
          </a:p>
          <a:p>
            <a:pPr lvl="1"/>
            <a:endParaRPr lang="en-US" dirty="0"/>
          </a:p>
          <a:p>
            <a:r>
              <a:rPr lang="en-US" dirty="0" err="1"/>
              <a:t>Regione</a:t>
            </a:r>
            <a:r>
              <a:rPr lang="en-US" dirty="0"/>
              <a:t> </a:t>
            </a:r>
            <a:r>
              <a:rPr lang="en-US" dirty="0" err="1"/>
              <a:t>Sardegna</a:t>
            </a:r>
            <a:r>
              <a:rPr lang="en-US" dirty="0"/>
              <a:t> is surveying the territory and preparing to propose sites for the disposal of the large amount of excavated rock (several millions of m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77179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27857C0-17BD-4FAB-B369-A1BFEE7ECD24}"/>
              </a:ext>
            </a:extLst>
          </p:cNvPr>
          <p:cNvSpPr/>
          <p:nvPr/>
        </p:nvSpPr>
        <p:spPr>
          <a:xfrm>
            <a:off x="0" y="0"/>
            <a:ext cx="8915400" cy="6858000"/>
          </a:xfrm>
          <a:prstGeom prst="rect">
            <a:avLst/>
          </a:prstGeom>
          <a:solidFill>
            <a:srgbClr val="AAD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NEW MISSION FOR SARDINIA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t>ET Symposium, April 20th, 2018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Light"/>
                <a:ea typeface="+mn-ea"/>
              </a:rPr>
              <a:pPr marL="0" marR="0" lvl="0" indent="0" algn="r" defTabSz="9143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Light"/>
              <a:ea typeface="+mn-ea"/>
            </a:endParaRPr>
          </a:p>
        </p:txBody>
      </p:sp>
      <p:pic>
        <p:nvPicPr>
          <p:cNvPr id="6" name="Picture 5" descr="Schermata 2018-04-09 alle 15.14.4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7" r="5748"/>
          <a:stretch/>
        </p:blipFill>
        <p:spPr>
          <a:xfrm>
            <a:off x="533400" y="990600"/>
            <a:ext cx="7940315" cy="5162352"/>
          </a:xfrm>
          <a:prstGeom prst="rect">
            <a:avLst/>
          </a:prstGeom>
        </p:spPr>
      </p:pic>
      <p:pic>
        <p:nvPicPr>
          <p:cNvPr id="7" name="Picture 6" descr="srt_01-1100x70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8"/>
          <a:stretch/>
        </p:blipFill>
        <p:spPr>
          <a:xfrm>
            <a:off x="6248400" y="3733800"/>
            <a:ext cx="2545802" cy="2362200"/>
          </a:xfrm>
          <a:prstGeom prst="rect">
            <a:avLst/>
          </a:prstGeom>
        </p:spPr>
      </p:pic>
      <p:cxnSp>
        <p:nvCxnSpPr>
          <p:cNvPr id="9" name="Straight Arrow Connector 8"/>
          <p:cNvCxnSpPr>
            <a:stCxn id="7" idx="1"/>
          </p:cNvCxnSpPr>
          <p:nvPr/>
        </p:nvCxnSpPr>
        <p:spPr>
          <a:xfrm flipH="1" flipV="1">
            <a:off x="4800600" y="4648200"/>
            <a:ext cx="1447800" cy="266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et-new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1676400"/>
            <a:ext cx="2152650" cy="695325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10" idx="1"/>
          </p:cNvCxnSpPr>
          <p:nvPr/>
        </p:nvCxnSpPr>
        <p:spPr>
          <a:xfrm flipH="1">
            <a:off x="5072693" y="2024063"/>
            <a:ext cx="1156657" cy="4522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6" descr="Università degli Studi di Sassari">
            <a:extLst>
              <a:ext uri="{FF2B5EF4-FFF2-40B4-BE49-F238E27FC236}">
                <a16:creationId xmlns:a16="http://schemas.microsoft.com/office/drawing/2014/main" id="{D06D7D1A-4E50-4FDA-AA8F-D3F312EBA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2087073" cy="601795"/>
          </a:xfrm>
          <a:prstGeom prst="rect">
            <a:avLst/>
          </a:prstGeom>
          <a:solidFill>
            <a:schemeClr val="bg1"/>
          </a:solidFill>
          <a:extLst/>
        </p:spPr>
      </p:pic>
      <p:cxnSp>
        <p:nvCxnSpPr>
          <p:cNvPr id="17" name="Straight Arrow Connector 16"/>
          <p:cNvCxnSpPr/>
          <p:nvPr/>
        </p:nvCxnSpPr>
        <p:spPr>
          <a:xfrm>
            <a:off x="2667000" y="1905000"/>
            <a:ext cx="1066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648200" y="5334000"/>
            <a:ext cx="381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514600" y="4953000"/>
            <a:ext cx="1066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033649160-819e11de-a89f-44ba-afff-182755bcbfbb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505200"/>
            <a:ext cx="2438400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09600" y="4876800"/>
            <a:ext cx="25314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“ARIA” PROJECT</a:t>
            </a:r>
          </a:p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(for the Gran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Sasso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 Dark Side</a:t>
            </a:r>
          </a:p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DM detector)</a:t>
            </a:r>
          </a:p>
        </p:txBody>
      </p:sp>
      <p:pic>
        <p:nvPicPr>
          <p:cNvPr id="3" name="Picture 2" descr="departure-flights-airport-sign-logo-A9A341DA0F-seeklogo.com.gif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475" y="1511741"/>
            <a:ext cx="476317" cy="4763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67400" y="1143000"/>
            <a:ext cx="2584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50’ drive from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Olbia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 airport to</a:t>
            </a:r>
          </a:p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the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Sos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Enattos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mine (85 km)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Book"/>
              <a:ea typeface="+mn-ea"/>
              <a:cs typeface="Avenir Book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74545" y="3720642"/>
            <a:ext cx="2186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/>
                <a:ea typeface="+mn-ea"/>
                <a:cs typeface="Avenir Book"/>
              </a:rPr>
              <a:t>Sardinia Radio Telescope</a:t>
            </a:r>
          </a:p>
        </p:txBody>
      </p:sp>
      <p:pic>
        <p:nvPicPr>
          <p:cNvPr id="25" name="Picture 24" descr="departure-flights-airport-sign-logo-A9A341DA0F-seeklogo.com.gif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354" y="2533517"/>
            <a:ext cx="476317" cy="476317"/>
          </a:xfrm>
          <a:prstGeom prst="rect">
            <a:avLst/>
          </a:prstGeom>
        </p:spPr>
      </p:pic>
      <p:pic>
        <p:nvPicPr>
          <p:cNvPr id="26" name="Picture 25" descr="departure-flights-airport-sign-logo-A9A341DA0F-seeklogo.com.gif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671" y="5162483"/>
            <a:ext cx="476317" cy="476317"/>
          </a:xfrm>
          <a:prstGeom prst="rect">
            <a:avLst/>
          </a:prstGeom>
        </p:spPr>
      </p:pic>
      <p:pic>
        <p:nvPicPr>
          <p:cNvPr id="31" name="Picture 30" descr="LOGO_INFN_NEWS_sito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638800"/>
            <a:ext cx="1295400" cy="71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360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1B1B4C9C-1863-4D7E-BB74-D0270F98DDD9}" vid="{3611EBEE-7FA5-409C-A228-62EC016FC158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400" dirty="0" smtClean="0">
            <a:latin typeface="Avenir Book"/>
            <a:cs typeface="Avenir Book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ssenzial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AzzurroArcoNuovo</Template>
  <TotalTime>630</TotalTime>
  <Words>603</Words>
  <Application>Microsoft Office PowerPoint</Application>
  <PresentationFormat>Presentazione su schermo (4:3)</PresentationFormat>
  <Paragraphs>100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22</vt:i4>
      </vt:variant>
    </vt:vector>
  </HeadingPairs>
  <TitlesOfParts>
    <vt:vector size="37" baseType="lpstr">
      <vt:lpstr>MS PGothic</vt:lpstr>
      <vt:lpstr>Arial</vt:lpstr>
      <vt:lpstr>Avenir Black</vt:lpstr>
      <vt:lpstr>Avenir Book</vt:lpstr>
      <vt:lpstr>Avenir Heavy</vt:lpstr>
      <vt:lpstr>Avenir Light</vt:lpstr>
      <vt:lpstr>Avenir thin</vt:lpstr>
      <vt:lpstr>Calibri</vt:lpstr>
      <vt:lpstr>Calibri Light</vt:lpstr>
      <vt:lpstr>Tahoma</vt:lpstr>
      <vt:lpstr>Times New Roman</vt:lpstr>
      <vt:lpstr>Wingdings</vt:lpstr>
      <vt:lpstr>Tema di Office</vt:lpstr>
      <vt:lpstr>2_Office Theme</vt:lpstr>
      <vt:lpstr>2_Tema di Office</vt:lpstr>
      <vt:lpstr>SOS-Enattos: the ideal site of 3G GW observatory: The Einstein Telescope</vt:lpstr>
      <vt:lpstr>Underground Seismic noise Measurement</vt:lpstr>
      <vt:lpstr>Underground Seismic noise Measurement</vt:lpstr>
      <vt:lpstr>ET @SOS ENATTOS</vt:lpstr>
      <vt:lpstr>Presentazione standard di PowerPoint</vt:lpstr>
      <vt:lpstr>Presentazione standard di PowerPoint</vt:lpstr>
      <vt:lpstr>POPULATION DENSITY</vt:lpstr>
      <vt:lpstr>LOCAL GEOLOGY</vt:lpstr>
      <vt:lpstr>FIRST STUDIES: LOCATION</vt:lpstr>
      <vt:lpstr>LOCATION - TRIANGLE</vt:lpstr>
      <vt:lpstr>LOCATION - L</vt:lpstr>
      <vt:lpstr>LOCATION - L</vt:lpstr>
      <vt:lpstr>LOCATION - L</vt:lpstr>
      <vt:lpstr>Very Next Steps all over the site</vt:lpstr>
      <vt:lpstr>The SAR-GRAV laboratory in   SOS-Enattos</vt:lpstr>
      <vt:lpstr>Agreement INFN with Regione Sardegna and IGEA</vt:lpstr>
      <vt:lpstr>Presentazione standard di PowerPoint</vt:lpstr>
      <vt:lpstr>Presentazione standard di PowerPoint</vt:lpstr>
      <vt:lpstr>The candidature</vt:lpstr>
      <vt:lpstr>ITALY  GOVERNMENT SUPPORT</vt:lpstr>
      <vt:lpstr>REGIONE SARDEGNA COMMITMENT</vt:lpstr>
      <vt:lpstr>A NEW MISSION FOR SARDINIA</vt:lpstr>
    </vt:vector>
  </TitlesOfParts>
  <Company>INFN Sezione di Perugia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3G GW observatory: The Einstein Telescope</dc:title>
  <dc:creator>Michele Punturo</dc:creator>
  <cp:lastModifiedBy>Enrico Calloni</cp:lastModifiedBy>
  <cp:revision>68</cp:revision>
  <dcterms:created xsi:type="dcterms:W3CDTF">2017-11-27T09:46:26Z</dcterms:created>
  <dcterms:modified xsi:type="dcterms:W3CDTF">2018-06-20T08:31:05Z</dcterms:modified>
</cp:coreProperties>
</file>